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780" r:id="rId2"/>
    <p:sldId id="743" r:id="rId3"/>
    <p:sldId id="848" r:id="rId4"/>
    <p:sldId id="855" r:id="rId5"/>
    <p:sldId id="824" r:id="rId6"/>
    <p:sldId id="825" r:id="rId7"/>
    <p:sldId id="860" r:id="rId8"/>
    <p:sldId id="835" r:id="rId9"/>
    <p:sldId id="856" r:id="rId10"/>
    <p:sldId id="857" r:id="rId11"/>
    <p:sldId id="838" r:id="rId12"/>
    <p:sldId id="861" r:id="rId13"/>
    <p:sldId id="858" r:id="rId14"/>
    <p:sldId id="827" r:id="rId15"/>
    <p:sldId id="859" r:id="rId16"/>
    <p:sldId id="853" r:id="rId17"/>
  </p:sldIdLst>
  <p:sldSz cx="12196763"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17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339"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509"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678"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5848" algn="l" defTabSz="914339" rtl="0" eaLnBrk="1" latinLnBrk="0" hangingPunct="1">
      <a:defRPr kern="1200">
        <a:solidFill>
          <a:schemeClr val="tx1"/>
        </a:solidFill>
        <a:latin typeface="Arial" pitchFamily="34" charset="0"/>
        <a:ea typeface="宋体" pitchFamily="2" charset="-122"/>
        <a:cs typeface="+mn-cs"/>
      </a:defRPr>
    </a:lvl6pPr>
    <a:lvl7pPr marL="2743016" algn="l" defTabSz="914339" rtl="0" eaLnBrk="1" latinLnBrk="0" hangingPunct="1">
      <a:defRPr kern="1200">
        <a:solidFill>
          <a:schemeClr val="tx1"/>
        </a:solidFill>
        <a:latin typeface="Arial" pitchFamily="34" charset="0"/>
        <a:ea typeface="宋体" pitchFamily="2" charset="-122"/>
        <a:cs typeface="+mn-cs"/>
      </a:defRPr>
    </a:lvl7pPr>
    <a:lvl8pPr marL="3200187" algn="l" defTabSz="914339" rtl="0" eaLnBrk="1" latinLnBrk="0" hangingPunct="1">
      <a:defRPr kern="1200">
        <a:solidFill>
          <a:schemeClr val="tx1"/>
        </a:solidFill>
        <a:latin typeface="Arial" pitchFamily="34" charset="0"/>
        <a:ea typeface="宋体" pitchFamily="2" charset="-122"/>
        <a:cs typeface="+mn-cs"/>
      </a:defRPr>
    </a:lvl8pPr>
    <a:lvl9pPr marL="3657355" algn="l" defTabSz="914339"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43">
          <p15:clr>
            <a:srgbClr val="A4A3A4"/>
          </p15:clr>
        </p15:guide>
        <p15:guide id="2" pos="384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BBC"/>
    <a:srgbClr val="0A97A6"/>
    <a:srgbClr val="F8F8F8"/>
    <a:srgbClr val="EAEAEA"/>
    <a:srgbClr val="DDDDDD"/>
    <a:srgbClr val="0DC2D5"/>
    <a:srgbClr val="17DCF1"/>
    <a:srgbClr val="12D0CB"/>
    <a:srgbClr val="FDE673"/>
    <a:srgbClr val="FDE1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975" autoAdjust="0"/>
    <p:restoredTop sz="49635" autoAdjust="0"/>
  </p:normalViewPr>
  <p:slideViewPr>
    <p:cSldViewPr snapToObjects="1">
      <p:cViewPr varScale="1">
        <p:scale>
          <a:sx n="105" d="100"/>
          <a:sy n="105" d="100"/>
        </p:scale>
        <p:origin x="-84" y="-294"/>
      </p:cViewPr>
      <p:guideLst>
        <p:guide orient="horz" pos="2143"/>
        <p:guide pos="38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69" d="100"/>
          <a:sy n="69" d="100"/>
        </p:scale>
        <p:origin x="-283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pPr/>
              <a:t>‹#›</a:t>
            </a:fld>
            <a:endParaRPr lang="zh-CN" altLang="en-US"/>
          </a:p>
        </p:txBody>
      </p:sp>
    </p:spTree>
    <p:extLst>
      <p:ext uri="{BB962C8B-B14F-4D97-AF65-F5344CB8AC3E}">
        <p14:creationId xmlns="" xmlns:p14="http://schemas.microsoft.com/office/powerpoint/2010/main" val="235408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pPr/>
              <a:t>2018-11-23</a:t>
            </a:fld>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pPr/>
              <a:t>‹#›</a:t>
            </a:fld>
            <a:endParaRPr lang="en-US"/>
          </a:p>
        </p:txBody>
      </p:sp>
    </p:spTree>
    <p:extLst>
      <p:ext uri="{BB962C8B-B14F-4D97-AF65-F5344CB8AC3E}">
        <p14:creationId xmlns="" xmlns:p14="http://schemas.microsoft.com/office/powerpoint/2010/main" val="3571861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17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339"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509"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678"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5848" algn="l" defTabSz="914339" rtl="0" eaLnBrk="1" latinLnBrk="0" hangingPunct="1">
      <a:defRPr sz="1200" kern="1200">
        <a:solidFill>
          <a:schemeClr val="tx1"/>
        </a:solidFill>
        <a:latin typeface="+mn-lt"/>
        <a:ea typeface="+mn-ea"/>
        <a:cs typeface="+mn-cs"/>
      </a:defRPr>
    </a:lvl6pPr>
    <a:lvl7pPr marL="2743016" algn="l" defTabSz="914339" rtl="0" eaLnBrk="1" latinLnBrk="0" hangingPunct="1">
      <a:defRPr sz="1200" kern="1200">
        <a:solidFill>
          <a:schemeClr val="tx1"/>
        </a:solidFill>
        <a:latin typeface="+mn-lt"/>
        <a:ea typeface="+mn-ea"/>
        <a:cs typeface="+mn-cs"/>
      </a:defRPr>
    </a:lvl7pPr>
    <a:lvl8pPr marL="3200187" algn="l" defTabSz="914339" rtl="0" eaLnBrk="1" latinLnBrk="0" hangingPunct="1">
      <a:defRPr sz="1200" kern="1200">
        <a:solidFill>
          <a:schemeClr val="tx1"/>
        </a:solidFill>
        <a:latin typeface="+mn-lt"/>
        <a:ea typeface="+mn-ea"/>
        <a:cs typeface="+mn-cs"/>
      </a:defRPr>
    </a:lvl8pPr>
    <a:lvl9pPr marL="3657355" algn="l" defTabSz="9143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a:t>
            </a:fld>
            <a:endParaRPr lang="en-US"/>
          </a:p>
        </p:txBody>
      </p:sp>
    </p:spTree>
    <p:extLst>
      <p:ext uri="{BB962C8B-B14F-4D97-AF65-F5344CB8AC3E}">
        <p14:creationId xmlns="" xmlns:p14="http://schemas.microsoft.com/office/powerpoint/2010/main" val="154460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10</a:t>
            </a:fld>
            <a:endParaRPr lang="en-US">
              <a:solidFill>
                <a:prstClr val="black"/>
              </a:solidFill>
            </a:endParaRPr>
          </a:p>
        </p:txBody>
      </p:sp>
    </p:spTree>
    <p:extLst>
      <p:ext uri="{BB962C8B-B14F-4D97-AF65-F5344CB8AC3E}">
        <p14:creationId xmlns="" xmlns:p14="http://schemas.microsoft.com/office/powerpoint/2010/main" val="331681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166611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367672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186492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116545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16</a:t>
            </a:fld>
            <a:endParaRPr lang="en-US">
              <a:solidFill>
                <a:prstClr val="black"/>
              </a:solidFill>
            </a:endParaRPr>
          </a:p>
        </p:txBody>
      </p:sp>
    </p:spTree>
    <p:extLst>
      <p:ext uri="{BB962C8B-B14F-4D97-AF65-F5344CB8AC3E}">
        <p14:creationId xmlns="" xmlns:p14="http://schemas.microsoft.com/office/powerpoint/2010/main" val="24058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a:t>
            </a:fld>
            <a:endParaRPr lang="en-US"/>
          </a:p>
        </p:txBody>
      </p:sp>
    </p:spTree>
    <p:extLst>
      <p:ext uri="{BB962C8B-B14F-4D97-AF65-F5344CB8AC3E}">
        <p14:creationId xmlns="" xmlns:p14="http://schemas.microsoft.com/office/powerpoint/2010/main" val="272584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extLst>
      <p:ext uri="{BB962C8B-B14F-4D97-AF65-F5344CB8AC3E}">
        <p14:creationId xmlns="" xmlns:p14="http://schemas.microsoft.com/office/powerpoint/2010/main" val="331856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a:t>
            </a:fld>
            <a:endParaRPr lang="en-US">
              <a:solidFill>
                <a:prstClr val="black"/>
              </a:solidFill>
            </a:endParaRPr>
          </a:p>
        </p:txBody>
      </p:sp>
    </p:spTree>
    <p:extLst>
      <p:ext uri="{BB962C8B-B14F-4D97-AF65-F5344CB8AC3E}">
        <p14:creationId xmlns="" xmlns:p14="http://schemas.microsoft.com/office/powerpoint/2010/main" val="300116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175994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6</a:t>
            </a:fld>
            <a:endParaRPr lang="en-US">
              <a:solidFill>
                <a:prstClr val="black"/>
              </a:solidFill>
            </a:endParaRPr>
          </a:p>
        </p:txBody>
      </p:sp>
    </p:spTree>
    <p:extLst>
      <p:ext uri="{BB962C8B-B14F-4D97-AF65-F5344CB8AC3E}">
        <p14:creationId xmlns="" xmlns:p14="http://schemas.microsoft.com/office/powerpoint/2010/main" val="385149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207588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8</a:t>
            </a:fld>
            <a:endParaRPr lang="en-US">
              <a:solidFill>
                <a:prstClr val="black"/>
              </a:solidFill>
            </a:endParaRPr>
          </a:p>
        </p:txBody>
      </p:sp>
    </p:spTree>
    <p:extLst>
      <p:ext uri="{BB962C8B-B14F-4D97-AF65-F5344CB8AC3E}">
        <p14:creationId xmlns="" xmlns:p14="http://schemas.microsoft.com/office/powerpoint/2010/main" val="395614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9</a:t>
            </a:fld>
            <a:endParaRPr lang="en-US">
              <a:solidFill>
                <a:prstClr val="black"/>
              </a:solidFill>
            </a:endParaRPr>
          </a:p>
        </p:txBody>
      </p:sp>
    </p:spTree>
    <p:extLst>
      <p:ext uri="{BB962C8B-B14F-4D97-AF65-F5344CB8AC3E}">
        <p14:creationId xmlns="" xmlns:p14="http://schemas.microsoft.com/office/powerpoint/2010/main" val="331681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2"/>
            <a:ext cx="274320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1" y="908052"/>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5" y="2886610"/>
            <a:ext cx="1060349" cy="79878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80"/>
            <a:ext cx="3013732" cy="237621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7" y="3771071"/>
            <a:ext cx="524127" cy="39561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1" y="2904247"/>
            <a:ext cx="401158" cy="30238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8" y="2574150"/>
            <a:ext cx="981731" cy="75091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29"/>
            <a:ext cx="1477636" cy="112384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5"/>
            <a:ext cx="1834444" cy="143630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9"/>
            <a:ext cx="1116793" cy="851707"/>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1" y="3624922"/>
            <a:ext cx="522112" cy="39309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79" y="2365002"/>
            <a:ext cx="522111" cy="39309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5"/>
            <a:ext cx="1697366" cy="142874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7" y="2785815"/>
            <a:ext cx="437445" cy="36537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1" y="3325061"/>
            <a:ext cx="703540" cy="587123"/>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09" y="2909286"/>
            <a:ext cx="360841" cy="30238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4"/>
            <a:ext cx="282222" cy="23686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5" y="908051"/>
            <a:ext cx="10601349" cy="635000"/>
          </a:xfrm>
        </p:spPr>
        <p:txBody>
          <a:bodyPr/>
          <a:lstStyle>
            <a:lvl1pPr>
              <a:defRPr>
                <a:solidFill>
                  <a:schemeClr val="accent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25625" y="1600201"/>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Freeform 5"/>
          <p:cNvSpPr/>
          <p:nvPr userDrawn="1"/>
        </p:nvSpPr>
        <p:spPr bwMode="auto">
          <a:xfrm>
            <a:off x="63836" y="73173"/>
            <a:ext cx="1227153" cy="486467"/>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tx1"/>
          </a:solidFill>
          <a:ln>
            <a:noFill/>
          </a:ln>
        </p:spPr>
        <p:txBody>
          <a:bodyPr vert="horz" wrap="square" lIns="91434" tIns="45717" rIns="91434" bIns="45717" numCol="1" anchor="t" anchorCtr="0" compatLnSpc="1"/>
          <a:lstStyle/>
          <a:p>
            <a:endParaRPr lang="zh-CN" altLang="en-US"/>
          </a:p>
        </p:txBody>
      </p:sp>
      <p:sp>
        <p:nvSpPr>
          <p:cNvPr id="9" name="Freeform 6"/>
          <p:cNvSpPr/>
          <p:nvPr userDrawn="1"/>
        </p:nvSpPr>
        <p:spPr bwMode="auto">
          <a:xfrm>
            <a:off x="1196835" y="73173"/>
            <a:ext cx="10215809" cy="486467"/>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sp>
        <p:nvSpPr>
          <p:cNvPr id="10" name="Freeform 7"/>
          <p:cNvSpPr/>
          <p:nvPr userDrawn="1"/>
        </p:nvSpPr>
        <p:spPr bwMode="auto">
          <a:xfrm>
            <a:off x="11320057" y="73173"/>
            <a:ext cx="812871" cy="486467"/>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sp>
        <p:nvSpPr>
          <p:cNvPr id="15" name="TextBox 14"/>
          <p:cNvSpPr txBox="1"/>
          <p:nvPr userDrawn="1"/>
        </p:nvSpPr>
        <p:spPr>
          <a:xfrm>
            <a:off x="11537052" y="116633"/>
            <a:ext cx="474797" cy="353937"/>
          </a:xfrm>
          <a:prstGeom prst="rect">
            <a:avLst/>
          </a:prstGeom>
          <a:noFill/>
        </p:spPr>
        <p:txBody>
          <a:bodyPr wrap="none" lIns="91434" tIns="45717" rIns="91434" bIns="45717" rtlCol="0">
            <a:spAutoFit/>
          </a:bodyPr>
          <a:lstStyle/>
          <a:p>
            <a:pPr algn="ctr"/>
            <a:fld id="{B879B013-EF15-44F9-9A4C-93BE492C244C}" type="slidenum">
              <a:rPr lang="zh-CN" altLang="en-US" sz="1700" smtClean="0">
                <a:solidFill>
                  <a:schemeClr val="accent2"/>
                </a:solidFill>
                <a:latin typeface="+mn-ea"/>
                <a:ea typeface="+mn-ea"/>
              </a:rPr>
              <a:pPr algn="ctr"/>
              <a:t>‹#›</a:t>
            </a:fld>
            <a:endParaRPr lang="zh-CN" altLang="en-US" sz="1700" dirty="0">
              <a:solidFill>
                <a:schemeClr val="accent2"/>
              </a:solidFill>
              <a:latin typeface="+mn-ea"/>
              <a:ea typeface="+mn-ea"/>
            </a:endParaRPr>
          </a:p>
        </p:txBody>
      </p:sp>
    </p:spTree>
  </p:cSld>
  <p:clrMapOvr>
    <a:masterClrMapping/>
  </p:clrMapOvr>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000">
                                          <p:cBhvr additive="base">
                                            <p:cTn id="7" dur="300" fill="hold"/>
                                            <p:tgtEl>
                                              <p:spTgt spid="8"/>
                                            </p:tgtEl>
                                            <p:attrNameLst>
                                              <p:attrName>ppt_x</p:attrName>
                                            </p:attrNameLst>
                                          </p:cBhvr>
                                          <p:tavLst>
                                            <p:tav tm="0">
                                              <p:val>
                                                <p:strVal val="0-#ppt_w/2"/>
                                              </p:val>
                                            </p:tav>
                                            <p:tav tm="100000">
                                              <p:val>
                                                <p:strVal val="#ppt_x"/>
                                              </p:val>
                                            </p:tav>
                                          </p:tavLst>
                                        </p:anim>
                                        <p:anim calcmode="lin" valueType="num" p14:bounceEnd="33000">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300"/>
                                            <p:tgtEl>
                                              <p:spTgt spid="9"/>
                                            </p:tgtEl>
                                          </p:cBhvr>
                                        </p:animEffect>
                                      </p:childTnLst>
                                    </p:cTn>
                                  </p:par>
                                </p:childTnLst>
                              </p:cTn>
                            </p:par>
                            <p:par>
                              <p:cTn id="13" fill="hold">
                                <p:stCondLst>
                                  <p:cond delay="1000"/>
                                </p:stCondLst>
                                <p:childTnLst>
                                  <p:par>
                                    <p:cTn id="14" presetID="2" presetClass="entr" presetSubtype="2" fill="hold" grpId="0" nodeType="afterEffect" p14:presetBounceEnd="33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33000">
                                          <p:cBhvr additive="base">
                                            <p:cTn id="16" dur="300" fill="hold"/>
                                            <p:tgtEl>
                                              <p:spTgt spid="10"/>
                                            </p:tgtEl>
                                            <p:attrNameLst>
                                              <p:attrName>ppt_x</p:attrName>
                                            </p:attrNameLst>
                                          </p:cBhvr>
                                          <p:tavLst>
                                            <p:tav tm="0">
                                              <p:val>
                                                <p:strVal val="1+#ppt_w/2"/>
                                              </p:val>
                                            </p:tav>
                                            <p:tav tm="100000">
                                              <p:val>
                                                <p:strVal val="#ppt_x"/>
                                              </p:val>
                                            </p:tav>
                                          </p:tavLst>
                                        </p:anim>
                                        <p:anim calcmode="lin" valueType="num" p14:bounceEnd="33000">
                                          <p:cBhvr additive="base">
                                            <p:cTn id="17" dur="3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0-#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300"/>
                                            <p:tgtEl>
                                              <p:spTgt spid="9"/>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300" fill="hold"/>
                                            <p:tgtEl>
                                              <p:spTgt spid="10"/>
                                            </p:tgtEl>
                                            <p:attrNameLst>
                                              <p:attrName>ppt_x</p:attrName>
                                            </p:attrNameLst>
                                          </p:cBhvr>
                                          <p:tavLst>
                                            <p:tav tm="0">
                                              <p:val>
                                                <p:strVal val="1+#ppt_w/2"/>
                                              </p:val>
                                            </p:tav>
                                            <p:tav tm="100000">
                                              <p:val>
                                                <p:strVal val="#ppt_x"/>
                                              </p:val>
                                            </p:tav>
                                          </p:tavLst>
                                        </p:anim>
                                        <p:anim calcmode="lin" valueType="num">
                                          <p:cBhvr additive="base">
                                            <p:cTn id="17" dur="3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4" y="4406901"/>
            <a:ext cx="10366375" cy="1362075"/>
          </a:xfrm>
        </p:spPr>
        <p:txBody>
          <a:bodyPr anchor="t"/>
          <a:lstStyle>
            <a:lvl1pPr algn="l">
              <a:defRPr sz="4000" b="1" cap="all">
                <a:solidFill>
                  <a:srgbClr val="F8F8F8"/>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4" y="2906713"/>
            <a:ext cx="10366375" cy="1500187"/>
          </a:xfrm>
        </p:spPr>
        <p:txBody>
          <a:bodyPr anchor="b"/>
          <a:lstStyle>
            <a:lvl1pPr marL="0" indent="0">
              <a:buNone/>
              <a:defRPr sz="2000">
                <a:solidFill>
                  <a:srgbClr val="F8F8F8"/>
                </a:solidFill>
              </a:defRPr>
            </a:lvl1pPr>
            <a:lvl2pPr marL="457170" indent="0">
              <a:buNone/>
              <a:defRPr sz="1700"/>
            </a:lvl2pPr>
            <a:lvl3pPr marL="914339" indent="0">
              <a:buNone/>
              <a:defRPr sz="1600"/>
            </a:lvl3pPr>
            <a:lvl4pPr marL="1371509" indent="0">
              <a:buNone/>
              <a:defRPr sz="1300"/>
            </a:lvl4pPr>
            <a:lvl5pPr marL="1828678" indent="0">
              <a:buNone/>
              <a:defRPr sz="1300"/>
            </a:lvl5pPr>
            <a:lvl6pPr marL="2285848" indent="0">
              <a:buNone/>
              <a:defRPr sz="1300"/>
            </a:lvl6pPr>
            <a:lvl7pPr marL="2743016" indent="0">
              <a:buNone/>
              <a:defRPr sz="1300"/>
            </a:lvl7pPr>
            <a:lvl8pPr marL="3200187" indent="0">
              <a:buNone/>
              <a:defRPr sz="1300"/>
            </a:lvl8pPr>
            <a:lvl9pPr marL="3657355" indent="0">
              <a:buNone/>
              <a:defRPr sz="13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99" y="1600201"/>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1"/>
            <a:ext cx="5413375"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7"/>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9563" cy="639763"/>
          </a:xfrm>
        </p:spPr>
        <p:txBody>
          <a:bodyPr anchor="b"/>
          <a:lstStyle>
            <a:lvl1pPr marL="0" indent="0">
              <a:buNone/>
              <a:defRPr sz="2400" b="1"/>
            </a:lvl1pPr>
            <a:lvl2pPr marL="457170" indent="0">
              <a:buNone/>
              <a:defRPr sz="2000" b="1"/>
            </a:lvl2pPr>
            <a:lvl3pPr marL="914339" indent="0">
              <a:buNone/>
              <a:defRPr sz="1700" b="1"/>
            </a:lvl3pPr>
            <a:lvl4pPr marL="1371509" indent="0">
              <a:buNone/>
              <a:defRPr sz="1600" b="1"/>
            </a:lvl4pPr>
            <a:lvl5pPr marL="1828678" indent="0">
              <a:buNone/>
              <a:defRPr sz="1600" b="1"/>
            </a:lvl5pPr>
            <a:lvl6pPr marL="2285848" indent="0">
              <a:buNone/>
              <a:defRPr sz="1600" b="1"/>
            </a:lvl6pPr>
            <a:lvl7pPr marL="2743016" indent="0">
              <a:buNone/>
              <a:defRPr sz="1600" b="1"/>
            </a:lvl7pPr>
            <a:lvl8pPr marL="3200187" indent="0">
              <a:buNone/>
              <a:defRPr sz="1600" b="1"/>
            </a:lvl8pPr>
            <a:lvl9pPr marL="365735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1" y="2174875"/>
            <a:ext cx="5389563"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1" cy="639763"/>
          </a:xfrm>
        </p:spPr>
        <p:txBody>
          <a:bodyPr anchor="b"/>
          <a:lstStyle>
            <a:lvl1pPr marL="0" indent="0">
              <a:buNone/>
              <a:defRPr sz="2400" b="1"/>
            </a:lvl1pPr>
            <a:lvl2pPr marL="457170" indent="0">
              <a:buNone/>
              <a:defRPr sz="2000" b="1"/>
            </a:lvl2pPr>
            <a:lvl3pPr marL="914339" indent="0">
              <a:buNone/>
              <a:defRPr sz="1700" b="1"/>
            </a:lvl3pPr>
            <a:lvl4pPr marL="1371509" indent="0">
              <a:buNone/>
              <a:defRPr sz="1600" b="1"/>
            </a:lvl4pPr>
            <a:lvl5pPr marL="1828678" indent="0">
              <a:buNone/>
              <a:defRPr sz="1600" b="1"/>
            </a:lvl5pPr>
            <a:lvl6pPr marL="2285848" indent="0">
              <a:buNone/>
              <a:defRPr sz="1600" b="1"/>
            </a:lvl6pPr>
            <a:lvl7pPr marL="2743016" indent="0">
              <a:buNone/>
              <a:defRPr sz="1600" b="1"/>
            </a:lvl7pPr>
            <a:lvl8pPr marL="3200187" indent="0">
              <a:buNone/>
              <a:defRPr sz="1600" b="1"/>
            </a:lvl8pPr>
            <a:lvl9pPr marL="365735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1"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49"/>
            <a:ext cx="4013201"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2"/>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2"/>
            <a:ext cx="4013201" cy="4691063"/>
          </a:xfrm>
        </p:spPr>
        <p:txBody>
          <a:bodyPr/>
          <a:lstStyle>
            <a:lvl1pPr marL="0" indent="0">
              <a:buNone/>
              <a:defRPr sz="1300"/>
            </a:lvl1pPr>
            <a:lvl2pPr marL="457170" indent="0">
              <a:buNone/>
              <a:defRPr sz="1200"/>
            </a:lvl2pPr>
            <a:lvl3pPr marL="914339" indent="0">
              <a:buNone/>
              <a:defRPr sz="900"/>
            </a:lvl3pPr>
            <a:lvl4pPr marL="1371509" indent="0">
              <a:buNone/>
              <a:defRPr sz="900"/>
            </a:lvl4pPr>
            <a:lvl5pPr marL="1828678" indent="0">
              <a:buNone/>
              <a:defRPr sz="900"/>
            </a:lvl5pPr>
            <a:lvl6pPr marL="2285848" indent="0">
              <a:buNone/>
              <a:defRPr sz="900"/>
            </a:lvl6pPr>
            <a:lvl7pPr marL="2743016" indent="0">
              <a:buNone/>
              <a:defRPr sz="900"/>
            </a:lvl7pPr>
            <a:lvl8pPr marL="3200187" indent="0">
              <a:buNone/>
              <a:defRPr sz="900"/>
            </a:lvl8pPr>
            <a:lvl9pPr marL="3657355"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170" indent="0">
              <a:buNone/>
              <a:defRPr sz="2800"/>
            </a:lvl2pPr>
            <a:lvl3pPr marL="914339" indent="0">
              <a:buNone/>
              <a:defRPr sz="2400"/>
            </a:lvl3pPr>
            <a:lvl4pPr marL="1371509" indent="0">
              <a:buNone/>
              <a:defRPr sz="2000"/>
            </a:lvl4pPr>
            <a:lvl5pPr marL="1828678" indent="0">
              <a:buNone/>
              <a:defRPr sz="2000"/>
            </a:lvl5pPr>
            <a:lvl6pPr marL="2285848" indent="0">
              <a:buNone/>
              <a:defRPr sz="2000"/>
            </a:lvl6pPr>
            <a:lvl7pPr marL="2743016" indent="0">
              <a:buNone/>
              <a:defRPr sz="2000"/>
            </a:lvl7pPr>
            <a:lvl8pPr marL="3200187" indent="0">
              <a:buNone/>
              <a:defRPr sz="2000"/>
            </a:lvl8pPr>
            <a:lvl9pPr marL="3657355"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3"/>
          </a:xfrm>
        </p:spPr>
        <p:txBody>
          <a:bodyPr/>
          <a:lstStyle>
            <a:lvl1pPr marL="0" indent="0">
              <a:buNone/>
              <a:defRPr sz="1300"/>
            </a:lvl1pPr>
            <a:lvl2pPr marL="457170" indent="0">
              <a:buNone/>
              <a:defRPr sz="1200"/>
            </a:lvl2pPr>
            <a:lvl3pPr marL="914339" indent="0">
              <a:buNone/>
              <a:defRPr sz="900"/>
            </a:lvl3pPr>
            <a:lvl4pPr marL="1371509" indent="0">
              <a:buNone/>
              <a:defRPr sz="900"/>
            </a:lvl4pPr>
            <a:lvl5pPr marL="1828678" indent="0">
              <a:buNone/>
              <a:defRPr sz="900"/>
            </a:lvl5pPr>
            <a:lvl6pPr marL="2285848" indent="0">
              <a:buNone/>
              <a:defRPr sz="900"/>
            </a:lvl6pPr>
            <a:lvl7pPr marL="2743016" indent="0">
              <a:buNone/>
              <a:defRPr sz="900"/>
            </a:lvl7pPr>
            <a:lvl8pPr marL="3200187" indent="0">
              <a:buNone/>
              <a:defRPr sz="900"/>
            </a:lvl8pPr>
            <a:lvl9pPr marL="3657355"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908051"/>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lstStyle/>
          <a:p>
            <a:pPr lvl="0"/>
            <a:r>
              <a:rPr lang="zh-CN" dirty="0" smtClean="0"/>
              <a:t>单击此处编辑母版标题样式</a:t>
            </a:r>
          </a:p>
        </p:txBody>
      </p:sp>
      <p:sp>
        <p:nvSpPr>
          <p:cNvPr id="1027" name="Rectangle 3"/>
          <p:cNvSpPr>
            <a:spLocks noGrp="1" noChangeArrowheads="1"/>
          </p:cNvSpPr>
          <p:nvPr>
            <p:ph type="body" idx="1"/>
          </p:nvPr>
        </p:nvSpPr>
        <p:spPr bwMode="auto">
          <a:xfrm>
            <a:off x="609601" y="1600201"/>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pPr lvl="0"/>
            <a:r>
              <a:rPr lang="zh-CN" dirty="0" smtClean="0"/>
              <a:t>单击此处编辑母版文本样式</a:t>
            </a:r>
          </a:p>
          <a:p>
            <a:pPr lvl="1"/>
            <a:r>
              <a:rPr lang="zh-CN" dirty="0" smtClean="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170" algn="l" rtl="0" fontAlgn="base">
        <a:spcBef>
          <a:spcPct val="0"/>
        </a:spcBef>
        <a:spcAft>
          <a:spcPct val="0"/>
        </a:spcAft>
        <a:defRPr sz="2400">
          <a:solidFill>
            <a:schemeClr val="tx2"/>
          </a:solidFill>
          <a:latin typeface="Arial" pitchFamily="34" charset="0"/>
          <a:ea typeface="微软雅黑" pitchFamily="34" charset="-122"/>
        </a:defRPr>
      </a:lvl6pPr>
      <a:lvl7pPr marL="914339" algn="l" rtl="0" fontAlgn="base">
        <a:spcBef>
          <a:spcPct val="0"/>
        </a:spcBef>
        <a:spcAft>
          <a:spcPct val="0"/>
        </a:spcAft>
        <a:defRPr sz="2400">
          <a:solidFill>
            <a:schemeClr val="tx2"/>
          </a:solidFill>
          <a:latin typeface="Arial" pitchFamily="34" charset="0"/>
          <a:ea typeface="微软雅黑" pitchFamily="34" charset="-122"/>
        </a:defRPr>
      </a:lvl7pPr>
      <a:lvl8pPr marL="1371509" algn="l" rtl="0" fontAlgn="base">
        <a:spcBef>
          <a:spcPct val="0"/>
        </a:spcBef>
        <a:spcAft>
          <a:spcPct val="0"/>
        </a:spcAft>
        <a:defRPr sz="2400">
          <a:solidFill>
            <a:schemeClr val="tx2"/>
          </a:solidFill>
          <a:latin typeface="Arial" pitchFamily="34" charset="0"/>
          <a:ea typeface="微软雅黑" pitchFamily="34" charset="-122"/>
        </a:defRPr>
      </a:lvl8pPr>
      <a:lvl9pPr marL="1828678"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877" indent="-342877" algn="l" rtl="0" fontAlgn="base">
        <a:spcBef>
          <a:spcPct val="20000"/>
        </a:spcBef>
        <a:spcAft>
          <a:spcPct val="0"/>
        </a:spcAft>
        <a:buChar char="•"/>
        <a:defRPr sz="2000">
          <a:solidFill>
            <a:schemeClr val="accent1"/>
          </a:solidFill>
          <a:latin typeface="+mn-lt"/>
          <a:ea typeface="+mn-ea"/>
          <a:cs typeface="+mn-cs"/>
        </a:defRPr>
      </a:lvl1pPr>
      <a:lvl2pPr marL="742901" indent="-28573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2923" indent="-228584" algn="l" rtl="0" eaLnBrk="0" fontAlgn="base" hangingPunct="0">
        <a:spcBef>
          <a:spcPct val="20000"/>
        </a:spcBef>
        <a:spcAft>
          <a:spcPct val="0"/>
        </a:spcAft>
        <a:buChar char="•"/>
        <a:defRPr sz="2400">
          <a:solidFill>
            <a:schemeClr val="tx1"/>
          </a:solidFill>
          <a:latin typeface="+mn-lt"/>
          <a:ea typeface="宋体" pitchFamily="2" charset="-122"/>
        </a:defRPr>
      </a:lvl3pPr>
      <a:lvl4pPr marL="1600093" indent="-228584" algn="l" rtl="0" eaLnBrk="0" fontAlgn="base" hangingPunct="0">
        <a:spcBef>
          <a:spcPct val="20000"/>
        </a:spcBef>
        <a:spcAft>
          <a:spcPct val="0"/>
        </a:spcAft>
        <a:buChar char="–"/>
        <a:defRPr sz="2000">
          <a:solidFill>
            <a:schemeClr val="tx1"/>
          </a:solidFill>
          <a:latin typeface="+mn-lt"/>
          <a:ea typeface="宋体" pitchFamily="2" charset="-122"/>
        </a:defRPr>
      </a:lvl4pPr>
      <a:lvl5pPr marL="2057263" indent="-228584" algn="l" rtl="0" eaLnBrk="0" fontAlgn="base" hangingPunct="0">
        <a:spcBef>
          <a:spcPct val="20000"/>
        </a:spcBef>
        <a:spcAft>
          <a:spcPct val="0"/>
        </a:spcAft>
        <a:buChar char="»"/>
        <a:defRPr sz="2000">
          <a:solidFill>
            <a:schemeClr val="tx1"/>
          </a:solidFill>
          <a:latin typeface="+mn-lt"/>
          <a:ea typeface="宋体" pitchFamily="2" charset="-122"/>
        </a:defRPr>
      </a:lvl5pPr>
      <a:lvl6pPr marL="2514432" indent="-228584" algn="l" rtl="0" eaLnBrk="0" fontAlgn="base" hangingPunct="0">
        <a:spcBef>
          <a:spcPct val="20000"/>
        </a:spcBef>
        <a:spcAft>
          <a:spcPct val="0"/>
        </a:spcAft>
        <a:buChar char="»"/>
        <a:defRPr sz="2000">
          <a:solidFill>
            <a:schemeClr val="tx1"/>
          </a:solidFill>
          <a:latin typeface="+mn-lt"/>
          <a:ea typeface="宋体" pitchFamily="2" charset="-122"/>
        </a:defRPr>
      </a:lvl6pPr>
      <a:lvl7pPr marL="2971602" indent="-228584" algn="l" rtl="0" eaLnBrk="0" fontAlgn="base" hangingPunct="0">
        <a:spcBef>
          <a:spcPct val="20000"/>
        </a:spcBef>
        <a:spcAft>
          <a:spcPct val="0"/>
        </a:spcAft>
        <a:buChar char="»"/>
        <a:defRPr sz="2000">
          <a:solidFill>
            <a:schemeClr val="tx1"/>
          </a:solidFill>
          <a:latin typeface="+mn-lt"/>
          <a:ea typeface="宋体" pitchFamily="2" charset="-122"/>
        </a:defRPr>
      </a:lvl7pPr>
      <a:lvl8pPr marL="3428771" indent="-228584" algn="l" rtl="0" eaLnBrk="0" fontAlgn="base" hangingPunct="0">
        <a:spcBef>
          <a:spcPct val="20000"/>
        </a:spcBef>
        <a:spcAft>
          <a:spcPct val="0"/>
        </a:spcAft>
        <a:buChar char="»"/>
        <a:defRPr sz="2000">
          <a:solidFill>
            <a:schemeClr val="tx1"/>
          </a:solidFill>
          <a:latin typeface="+mn-lt"/>
          <a:ea typeface="宋体" pitchFamily="2" charset="-122"/>
        </a:defRPr>
      </a:lvl8pPr>
      <a:lvl9pPr marL="3885941" indent="-228584"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339" rtl="0" eaLnBrk="1" latinLnBrk="0" hangingPunct="1">
        <a:defRPr sz="1700" kern="1200">
          <a:solidFill>
            <a:schemeClr val="tx1"/>
          </a:solidFill>
          <a:latin typeface="+mn-lt"/>
          <a:ea typeface="+mn-ea"/>
          <a:cs typeface="+mn-cs"/>
        </a:defRPr>
      </a:lvl1pPr>
      <a:lvl2pPr marL="457170" algn="l" defTabSz="914339" rtl="0" eaLnBrk="1" latinLnBrk="0" hangingPunct="1">
        <a:defRPr sz="1700" kern="1200">
          <a:solidFill>
            <a:schemeClr val="tx1"/>
          </a:solidFill>
          <a:latin typeface="+mn-lt"/>
          <a:ea typeface="+mn-ea"/>
          <a:cs typeface="+mn-cs"/>
        </a:defRPr>
      </a:lvl2pPr>
      <a:lvl3pPr marL="914339" algn="l" defTabSz="914339" rtl="0" eaLnBrk="1" latinLnBrk="0" hangingPunct="1">
        <a:defRPr sz="1700" kern="1200">
          <a:solidFill>
            <a:schemeClr val="tx1"/>
          </a:solidFill>
          <a:latin typeface="+mn-lt"/>
          <a:ea typeface="+mn-ea"/>
          <a:cs typeface="+mn-cs"/>
        </a:defRPr>
      </a:lvl3pPr>
      <a:lvl4pPr marL="1371509" algn="l" defTabSz="914339" rtl="0" eaLnBrk="1" latinLnBrk="0" hangingPunct="1">
        <a:defRPr sz="1700" kern="1200">
          <a:solidFill>
            <a:schemeClr val="tx1"/>
          </a:solidFill>
          <a:latin typeface="+mn-lt"/>
          <a:ea typeface="+mn-ea"/>
          <a:cs typeface="+mn-cs"/>
        </a:defRPr>
      </a:lvl4pPr>
      <a:lvl5pPr marL="1828678" algn="l" defTabSz="914339" rtl="0" eaLnBrk="1" latinLnBrk="0" hangingPunct="1">
        <a:defRPr sz="1700" kern="1200">
          <a:solidFill>
            <a:schemeClr val="tx1"/>
          </a:solidFill>
          <a:latin typeface="+mn-lt"/>
          <a:ea typeface="+mn-ea"/>
          <a:cs typeface="+mn-cs"/>
        </a:defRPr>
      </a:lvl5pPr>
      <a:lvl6pPr marL="2285848" algn="l" defTabSz="914339" rtl="0" eaLnBrk="1" latinLnBrk="0" hangingPunct="1">
        <a:defRPr sz="1700" kern="1200">
          <a:solidFill>
            <a:schemeClr val="tx1"/>
          </a:solidFill>
          <a:latin typeface="+mn-lt"/>
          <a:ea typeface="+mn-ea"/>
          <a:cs typeface="+mn-cs"/>
        </a:defRPr>
      </a:lvl6pPr>
      <a:lvl7pPr marL="2743016" algn="l" defTabSz="914339" rtl="0" eaLnBrk="1" latinLnBrk="0" hangingPunct="1">
        <a:defRPr sz="1700" kern="1200">
          <a:solidFill>
            <a:schemeClr val="tx1"/>
          </a:solidFill>
          <a:latin typeface="+mn-lt"/>
          <a:ea typeface="+mn-ea"/>
          <a:cs typeface="+mn-cs"/>
        </a:defRPr>
      </a:lvl7pPr>
      <a:lvl8pPr marL="3200187" algn="l" defTabSz="914339" rtl="0" eaLnBrk="1" latinLnBrk="0" hangingPunct="1">
        <a:defRPr sz="1700" kern="1200">
          <a:solidFill>
            <a:schemeClr val="tx1"/>
          </a:solidFill>
          <a:latin typeface="+mn-lt"/>
          <a:ea typeface="+mn-ea"/>
          <a:cs typeface="+mn-cs"/>
        </a:defRPr>
      </a:lvl8pPr>
      <a:lvl9pPr marL="3657355" algn="l" defTabSz="91433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a:xfrm>
            <a:off x="0" y="0"/>
            <a:ext cx="12196800" cy="3996728"/>
          </a:xfrm>
          <a:prstGeom prst="rect">
            <a:avLst/>
          </a:prstGeom>
        </p:spPr>
      </p:pic>
      <p:grpSp>
        <p:nvGrpSpPr>
          <p:cNvPr id="24" name="组合 23"/>
          <p:cNvGrpSpPr/>
          <p:nvPr/>
        </p:nvGrpSpPr>
        <p:grpSpPr>
          <a:xfrm>
            <a:off x="9460733" y="332657"/>
            <a:ext cx="495300" cy="509588"/>
            <a:chOff x="7127876" y="5013176"/>
            <a:chExt cx="495300" cy="509588"/>
          </a:xfrm>
        </p:grpSpPr>
        <p:sp>
          <p:nvSpPr>
            <p:cNvPr id="14" name="Oval 9"/>
            <p:cNvSpPr>
              <a:spLocks noChangeArrowheads="1"/>
            </p:cNvSpPr>
            <p:nvPr/>
          </p:nvSpPr>
          <p:spPr bwMode="auto">
            <a:xfrm>
              <a:off x="7127876" y="5013176"/>
              <a:ext cx="495300" cy="5095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9" name="Freeform 14"/>
            <p:cNvSpPr>
              <a:spLocks noEditPoints="1"/>
            </p:cNvSpPr>
            <p:nvPr/>
          </p:nvSpPr>
          <p:spPr bwMode="auto">
            <a:xfrm>
              <a:off x="7215188" y="5073501"/>
              <a:ext cx="331787" cy="327025"/>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10676768" y="332657"/>
            <a:ext cx="493711" cy="509588"/>
            <a:chOff x="8940801" y="5013176"/>
            <a:chExt cx="493712" cy="509588"/>
          </a:xfrm>
        </p:grpSpPr>
        <p:sp>
          <p:nvSpPr>
            <p:cNvPr id="17" name="Oval 12"/>
            <p:cNvSpPr>
              <a:spLocks noChangeArrowheads="1"/>
            </p:cNvSpPr>
            <p:nvPr/>
          </p:nvSpPr>
          <p:spPr bwMode="auto">
            <a:xfrm>
              <a:off x="8940801" y="5013176"/>
              <a:ext cx="493712" cy="5095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22" name="Freeform 17"/>
            <p:cNvSpPr>
              <a:spLocks noEditPoints="1"/>
            </p:cNvSpPr>
            <p:nvPr/>
          </p:nvSpPr>
          <p:spPr bwMode="auto">
            <a:xfrm>
              <a:off x="9043988" y="5105251"/>
              <a:ext cx="300037" cy="330200"/>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Rectangle 3"/>
          <p:cNvSpPr txBox="1">
            <a:spLocks noChangeArrowheads="1"/>
          </p:cNvSpPr>
          <p:nvPr/>
        </p:nvSpPr>
        <p:spPr bwMode="auto">
          <a:xfrm>
            <a:off x="743587" y="1357298"/>
            <a:ext cx="8721088"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CN" altLang="en-US" sz="6600" b="1" dirty="0" smtClean="0">
                <a:solidFill>
                  <a:schemeClr val="accent1">
                    <a:lumMod val="20000"/>
                    <a:lumOff val="80000"/>
                  </a:schemeClr>
                </a:solidFill>
              </a:rPr>
              <a:t>大学基础化学课程</a:t>
            </a:r>
            <a:endParaRPr lang="en-US" altLang="zh-CN" sz="6600" b="1" dirty="0" smtClean="0">
              <a:solidFill>
                <a:schemeClr val="accent1">
                  <a:lumMod val="20000"/>
                  <a:lumOff val="80000"/>
                </a:schemeClr>
              </a:solidFill>
            </a:endParaRPr>
          </a:p>
          <a:p>
            <a:r>
              <a:rPr lang="zh-CN" altLang="en-US" sz="6600" b="1" dirty="0" smtClean="0">
                <a:solidFill>
                  <a:schemeClr val="accent1">
                    <a:lumMod val="20000"/>
                    <a:lumOff val="80000"/>
                  </a:schemeClr>
                </a:solidFill>
              </a:rPr>
              <a:t>       立体学习体系构建</a:t>
            </a:r>
            <a:endParaRPr lang="zh-CN" altLang="en-US" sz="6400" b="1" dirty="0">
              <a:solidFill>
                <a:schemeClr val="accent1">
                  <a:lumMod val="20000"/>
                  <a:lumOff val="80000"/>
                </a:schemeClr>
              </a:solidFill>
              <a:latin typeface="+mn-ea"/>
              <a:ea typeface="+mn-ea"/>
            </a:endParaRPr>
          </a:p>
        </p:txBody>
      </p:sp>
      <p:sp>
        <p:nvSpPr>
          <p:cNvPr id="52" name="Freeform 7"/>
          <p:cNvSpPr/>
          <p:nvPr/>
        </p:nvSpPr>
        <p:spPr bwMode="auto">
          <a:xfrm>
            <a:off x="10661652" y="5151829"/>
            <a:ext cx="1318104" cy="1319545"/>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34" tIns="45717" rIns="91434" bIns="45717" numCol="1" anchor="t" anchorCtr="0" compatLnSpc="1"/>
          <a:lstStyle/>
          <a:p>
            <a:endParaRPr lang="zh-CN" altLang="en-US"/>
          </a:p>
        </p:txBody>
      </p:sp>
      <p:sp>
        <p:nvSpPr>
          <p:cNvPr id="6" name="Rectangle 5"/>
          <p:cNvSpPr>
            <a:spLocks noChangeArrowheads="1"/>
          </p:cNvSpPr>
          <p:nvPr/>
        </p:nvSpPr>
        <p:spPr bwMode="auto">
          <a:xfrm>
            <a:off x="2" y="3933056"/>
            <a:ext cx="7145630" cy="81520"/>
          </a:xfrm>
          <a:prstGeom prst="rect">
            <a:avLst/>
          </a:prstGeom>
          <a:solidFill>
            <a:schemeClr val="tx1"/>
          </a:solidFill>
          <a:ln>
            <a:noFill/>
          </a:ln>
        </p:spPr>
        <p:txBody>
          <a:bodyPr vert="horz" wrap="square" lIns="91434" tIns="45717" rIns="91434" bIns="45717" numCol="1" anchor="t" anchorCtr="0" compatLnSpc="1"/>
          <a:lstStyle/>
          <a:p>
            <a:endParaRPr lang="zh-CN" altLang="en-US"/>
          </a:p>
        </p:txBody>
      </p:sp>
      <p:sp>
        <p:nvSpPr>
          <p:cNvPr id="7" name="Rectangle 6"/>
          <p:cNvSpPr>
            <a:spLocks noChangeArrowheads="1"/>
          </p:cNvSpPr>
          <p:nvPr/>
        </p:nvSpPr>
        <p:spPr bwMode="auto">
          <a:xfrm>
            <a:off x="7133089" y="3933056"/>
            <a:ext cx="1266711" cy="81520"/>
          </a:xfrm>
          <a:prstGeom prst="rect">
            <a:avLst/>
          </a:prstGeom>
          <a:solidFill>
            <a:schemeClr val="accent1"/>
          </a:solidFill>
          <a:ln>
            <a:noFill/>
          </a:ln>
        </p:spPr>
        <p:txBody>
          <a:bodyPr vert="horz" wrap="square" lIns="91434" tIns="45717" rIns="91434" bIns="45717" numCol="1" anchor="t" anchorCtr="0" compatLnSpc="1"/>
          <a:lstStyle/>
          <a:p>
            <a:endParaRPr lang="zh-CN" altLang="en-US"/>
          </a:p>
        </p:txBody>
      </p:sp>
      <p:sp>
        <p:nvSpPr>
          <p:cNvPr id="8" name="Rectangle 7"/>
          <p:cNvSpPr>
            <a:spLocks noChangeArrowheads="1"/>
          </p:cNvSpPr>
          <p:nvPr/>
        </p:nvSpPr>
        <p:spPr bwMode="auto">
          <a:xfrm>
            <a:off x="8399802" y="3933056"/>
            <a:ext cx="1265143" cy="81520"/>
          </a:xfrm>
          <a:prstGeom prst="rect">
            <a:avLst/>
          </a:prstGeom>
          <a:solidFill>
            <a:schemeClr val="bg1"/>
          </a:solidFill>
          <a:ln>
            <a:noFill/>
          </a:ln>
        </p:spPr>
        <p:txBody>
          <a:bodyPr vert="horz" wrap="square" lIns="91434" tIns="45717" rIns="91434" bIns="45717" numCol="1" anchor="t" anchorCtr="0" compatLnSpc="1"/>
          <a:lstStyle/>
          <a:p>
            <a:endParaRPr lang="zh-CN" altLang="en-US"/>
          </a:p>
        </p:txBody>
      </p:sp>
      <p:sp>
        <p:nvSpPr>
          <p:cNvPr id="9" name="Rectangle 8"/>
          <p:cNvSpPr>
            <a:spLocks noChangeArrowheads="1"/>
          </p:cNvSpPr>
          <p:nvPr/>
        </p:nvSpPr>
        <p:spPr bwMode="auto">
          <a:xfrm>
            <a:off x="9664946" y="3933056"/>
            <a:ext cx="1266711" cy="81520"/>
          </a:xfrm>
          <a:prstGeom prst="rect">
            <a:avLst/>
          </a:prstGeom>
          <a:solidFill>
            <a:schemeClr val="tx2"/>
          </a:solidFill>
          <a:ln>
            <a:noFill/>
          </a:ln>
        </p:spPr>
        <p:txBody>
          <a:bodyPr vert="horz" wrap="square" lIns="91434" tIns="45717" rIns="91434" bIns="45717" numCol="1" anchor="t" anchorCtr="0" compatLnSpc="1"/>
          <a:lstStyle/>
          <a:p>
            <a:endParaRPr lang="zh-CN" altLang="en-US"/>
          </a:p>
        </p:txBody>
      </p:sp>
      <p:sp>
        <p:nvSpPr>
          <p:cNvPr id="10" name="Rectangle 9"/>
          <p:cNvSpPr>
            <a:spLocks noChangeArrowheads="1"/>
          </p:cNvSpPr>
          <p:nvPr/>
        </p:nvSpPr>
        <p:spPr bwMode="auto">
          <a:xfrm>
            <a:off x="10931658" y="3933056"/>
            <a:ext cx="1265143" cy="81520"/>
          </a:xfrm>
          <a:prstGeom prst="rect">
            <a:avLst/>
          </a:prstGeom>
          <a:solidFill>
            <a:schemeClr val="bg2"/>
          </a:solidFill>
          <a:ln>
            <a:noFill/>
          </a:ln>
        </p:spPr>
        <p:txBody>
          <a:bodyPr vert="horz" wrap="square" lIns="91434" tIns="45717" rIns="91434" bIns="45717" numCol="1" anchor="t" anchorCtr="0" compatLnSpc="1"/>
          <a:lstStyle/>
          <a:p>
            <a:endParaRPr lang="zh-CN" altLang="en-US"/>
          </a:p>
        </p:txBody>
      </p:sp>
      <p:pic>
        <p:nvPicPr>
          <p:cNvPr id="32"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975" y="4416446"/>
            <a:ext cx="9906000" cy="2012950"/>
          </a:xfrm>
          <a:prstGeom prst="rect">
            <a:avLst/>
          </a:prstGeom>
          <a:noFill/>
          <a:effectLst>
            <a:outerShdw blurRad="50800" dist="38100" dir="16200000" rotWithShape="0">
              <a:prstClr val="black">
                <a:alpha val="40000"/>
              </a:prstClr>
            </a:outerShdw>
          </a:effectLst>
        </p:spPr>
      </p:pic>
      <p:sp>
        <p:nvSpPr>
          <p:cNvPr id="26" name="Freeform 17"/>
          <p:cNvSpPr>
            <a:spLocks noChangeAspect="1" noEditPoints="1"/>
          </p:cNvSpPr>
          <p:nvPr/>
        </p:nvSpPr>
        <p:spPr bwMode="auto">
          <a:xfrm>
            <a:off x="11241917" y="304359"/>
            <a:ext cx="516998" cy="552873"/>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accent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27" name="Freeform 19"/>
          <p:cNvSpPr>
            <a:spLocks noEditPoints="1"/>
          </p:cNvSpPr>
          <p:nvPr/>
        </p:nvSpPr>
        <p:spPr bwMode="auto">
          <a:xfrm>
            <a:off x="10098909" y="353775"/>
            <a:ext cx="499516" cy="432019"/>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advTm="9437">
        <p14:flash/>
      </p:transition>
    </mc:Choice>
    <mc:Fallback>
      <p:transition spd="slow" advTm="94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9"/>
                                        </p:tgtEl>
                                        <p:attrNameLst>
                                          <p:attrName>style.visibility</p:attrName>
                                        </p:attrNameLst>
                                      </p:cBhvr>
                                      <p:to>
                                        <p:strVal val="visible"/>
                                      </p:to>
                                    </p:set>
                                    <p:anim by="(-#ppt_w*2)" calcmode="lin" valueType="num">
                                      <p:cBhvr rctx="PPT">
                                        <p:cTn id="11" dur="500" autoRev="1" fill="hold">
                                          <p:stCondLst>
                                            <p:cond delay="0"/>
                                          </p:stCondLst>
                                        </p:cTn>
                                        <p:tgtEl>
                                          <p:spTgt spid="49"/>
                                        </p:tgtEl>
                                        <p:attrNameLst>
                                          <p:attrName>ppt_w</p:attrName>
                                        </p:attrNameLst>
                                      </p:cBhvr>
                                    </p:anim>
                                    <p:anim by="(#ppt_w*0.50)" calcmode="lin" valueType="num">
                                      <p:cBhvr>
                                        <p:cTn id="12" dur="500" decel="50000" autoRev="1" fill="hold">
                                          <p:stCondLst>
                                            <p:cond delay="0"/>
                                          </p:stCondLst>
                                        </p:cTn>
                                        <p:tgtEl>
                                          <p:spTgt spid="49"/>
                                        </p:tgtEl>
                                        <p:attrNameLst>
                                          <p:attrName>ppt_x</p:attrName>
                                        </p:attrNameLst>
                                      </p:cBhvr>
                                    </p:anim>
                                    <p:anim from="(-#ppt_h/2)" to="(#ppt_y)" calcmode="lin" valueType="num">
                                      <p:cBhvr>
                                        <p:cTn id="13" dur="1000" fill="hold">
                                          <p:stCondLst>
                                            <p:cond delay="0"/>
                                          </p:stCondLst>
                                        </p:cTn>
                                        <p:tgtEl>
                                          <p:spTgt spid="49"/>
                                        </p:tgtEl>
                                        <p:attrNameLst>
                                          <p:attrName>ppt_y</p:attrName>
                                        </p:attrNameLst>
                                      </p:cBhvr>
                                    </p:anim>
                                    <p:animRot by="21600000">
                                      <p:cBhvr>
                                        <p:cTn id="14" dur="1000"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5" y="44625"/>
            <a:ext cx="9339647"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800" dirty="0" smtClean="0">
                <a:solidFill>
                  <a:schemeClr val="accent2"/>
                </a:solidFill>
                <a:latin typeface="微软雅黑"/>
                <a:ea typeface="微软雅黑"/>
              </a:rPr>
              <a:t>3.2 </a:t>
            </a:r>
            <a:r>
              <a:rPr lang="zh-CN" altLang="en-US" sz="2800" dirty="0" smtClean="0">
                <a:solidFill>
                  <a:schemeClr val="accent2"/>
                </a:solidFill>
                <a:latin typeface="微软雅黑"/>
                <a:ea typeface="微软雅黑"/>
              </a:rPr>
              <a:t>课程内涵的凝练</a:t>
            </a:r>
            <a:r>
              <a:rPr lang="en-US" altLang="zh-CN" sz="2800" dirty="0" smtClean="0">
                <a:solidFill>
                  <a:schemeClr val="accent2"/>
                </a:solidFill>
                <a:latin typeface="微软雅黑"/>
                <a:ea typeface="微软雅黑"/>
              </a:rPr>
              <a:t>----</a:t>
            </a:r>
            <a:r>
              <a:rPr lang="zh-CN" altLang="en-US" sz="2800" dirty="0" smtClean="0">
                <a:solidFill>
                  <a:schemeClr val="accent2"/>
                </a:solidFill>
                <a:latin typeface="微软雅黑"/>
                <a:ea typeface="微软雅黑"/>
              </a:rPr>
              <a:t>知识体系的层次化</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3</a:t>
            </a:r>
            <a:endParaRPr lang="zh-CN" altLang="en-US" dirty="0">
              <a:solidFill>
                <a:schemeClr val="accent2"/>
              </a:solidFill>
            </a:endParaRPr>
          </a:p>
        </p:txBody>
      </p:sp>
      <p:graphicFrame>
        <p:nvGraphicFramePr>
          <p:cNvPr id="91" name="表格 90"/>
          <p:cNvGraphicFramePr>
            <a:graphicFrameLocks noGrp="1"/>
          </p:cNvGraphicFramePr>
          <p:nvPr>
            <p:extLst>
              <p:ext uri="{D42A27DB-BD31-4B8C-83A1-F6EECF244321}">
                <p14:modId xmlns="" xmlns:p14="http://schemas.microsoft.com/office/powerpoint/2010/main" val="1317627367"/>
              </p:ext>
            </p:extLst>
          </p:nvPr>
        </p:nvGraphicFramePr>
        <p:xfrm>
          <a:off x="3097985" y="857232"/>
          <a:ext cx="8759006" cy="5357856"/>
        </p:xfrm>
        <a:graphic>
          <a:graphicData uri="http://schemas.openxmlformats.org/drawingml/2006/table">
            <a:tbl>
              <a:tblPr/>
              <a:tblGrid>
                <a:gridCol w="3348642"/>
                <a:gridCol w="3065694"/>
                <a:gridCol w="2344670"/>
              </a:tblGrid>
              <a:tr h="526403">
                <a:tc>
                  <a:txBody>
                    <a:bodyPr/>
                    <a:lstStyle/>
                    <a:p>
                      <a:pPr algn="ctr">
                        <a:spcAft>
                          <a:spcPts val="0"/>
                        </a:spcAft>
                      </a:pPr>
                      <a:r>
                        <a:rPr lang="zh-CN" altLang="en-US" sz="2800" b="1" kern="1200" dirty="0" smtClean="0">
                          <a:solidFill>
                            <a:schemeClr val="accent2"/>
                          </a:solidFill>
                          <a:latin typeface="微软雅黑"/>
                          <a:ea typeface="微软雅黑"/>
                          <a:cs typeface="+mn-cs"/>
                        </a:rPr>
                        <a:t>基本概念</a:t>
                      </a:r>
                    </a:p>
                  </a:txBody>
                  <a:tcPr anchor="ct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solidFill>
                      <a:schemeClr val="tx1">
                        <a:alpha val="50000"/>
                      </a:schemeClr>
                    </a:solidFill>
                  </a:tcPr>
                </a:tc>
                <a:tc>
                  <a:txBody>
                    <a:bodyPr/>
                    <a:lstStyle/>
                    <a:p>
                      <a:pPr algn="ctr">
                        <a:spcAft>
                          <a:spcPts val="0"/>
                        </a:spcAft>
                      </a:pPr>
                      <a:r>
                        <a:rPr lang="zh-CN" altLang="en-US" sz="2800" b="1" kern="1200" dirty="0" smtClean="0">
                          <a:solidFill>
                            <a:schemeClr val="accent2"/>
                          </a:solidFill>
                          <a:latin typeface="微软雅黑"/>
                          <a:ea typeface="微软雅黑"/>
                          <a:cs typeface="+mn-cs"/>
                        </a:rPr>
                        <a:t>基本原理和应用</a:t>
                      </a:r>
                    </a:p>
                  </a:txBody>
                  <a:tcPr>
                    <a:lnL w="12700"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solidFill>
                      <a:schemeClr val="tx1">
                        <a:alpha val="50000"/>
                      </a:schemeClr>
                    </a:solidFill>
                  </a:tcPr>
                </a:tc>
                <a:tc>
                  <a:txBody>
                    <a:bodyPr/>
                    <a:lstStyle/>
                    <a:p>
                      <a:pPr algn="ctr">
                        <a:spcAft>
                          <a:spcPts val="0"/>
                        </a:spcAft>
                      </a:pPr>
                      <a:r>
                        <a:rPr lang="zh-CN" altLang="en-US" sz="2800" b="1" kern="1200" dirty="0" smtClean="0">
                          <a:solidFill>
                            <a:schemeClr val="accent2"/>
                          </a:solidFill>
                          <a:latin typeface="微软雅黑"/>
                          <a:ea typeface="微软雅黑"/>
                          <a:cs typeface="+mn-cs"/>
                        </a:rPr>
                        <a:t>整体认知目标</a:t>
                      </a:r>
                    </a:p>
                  </a:txBody>
                  <a:tcPr>
                    <a:lnL w="12700" cap="flat" cmpd="sng" algn="ctr">
                      <a:solidFill>
                        <a:srgbClr val="19426B"/>
                      </a:solidFill>
                      <a:prstDash val="solid"/>
                      <a:round/>
                      <a:headEnd type="none" w="med" len="med"/>
                      <a:tailEnd type="none" w="med" len="med"/>
                    </a:lnL>
                    <a:lnR w="28575"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solidFill>
                      <a:schemeClr val="tx1">
                        <a:alpha val="50000"/>
                      </a:schemeClr>
                    </a:solidFill>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2-1</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微观粒子与量子力学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rowSpan="6">
                  <a:txBody>
                    <a:bodyPr/>
                    <a:lstStyle/>
                    <a:p>
                      <a:pPr marL="0" algn="l" defTabSz="914339" rtl="0" eaLnBrk="1" latinLnBrk="0" hangingPunct="1">
                        <a:spcAft>
                          <a:spcPts val="0"/>
                        </a:spcAft>
                      </a:pPr>
                      <a:r>
                        <a:rPr lang="en-US" altLang="en-US" sz="1600" b="1" kern="1200" dirty="0" smtClean="0">
                          <a:solidFill>
                            <a:srgbClr val="7030A0"/>
                          </a:solidFill>
                          <a:latin typeface="微软雅黑"/>
                          <a:ea typeface="微软雅黑"/>
                          <a:cs typeface="+mn-cs"/>
                        </a:rPr>
                        <a:t>2-a</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原子中电子的排布表示方式 </a:t>
                      </a:r>
                    </a:p>
                  </a:txBody>
                  <a:tcPr anchor="ctr">
                    <a:lnL w="12700"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rowSpan="9">
                  <a:txBody>
                    <a:bodyPr/>
                    <a:lstStyle/>
                    <a:p>
                      <a:pPr marL="0" algn="l" defTabSz="914339" rtl="0" eaLnBrk="1" latinLnBrk="0" hangingPunct="1">
                        <a:spcAft>
                          <a:spcPts val="0"/>
                        </a:spcAft>
                      </a:pPr>
                      <a:r>
                        <a:rPr lang="en-US" altLang="en-US" sz="1600" b="1" kern="1200" dirty="0" smtClean="0">
                          <a:solidFill>
                            <a:schemeClr val="accent4"/>
                          </a:solidFill>
                          <a:latin typeface="微软雅黑"/>
                          <a:ea typeface="微软雅黑"/>
                          <a:cs typeface="+mn-cs"/>
                        </a:rPr>
                        <a:t>2-A</a:t>
                      </a:r>
                      <a:r>
                        <a:rPr lang="en-US" altLang="en-US" sz="1600" b="1" kern="1200" dirty="0" smtClean="0">
                          <a:solidFill>
                            <a:srgbClr val="FFFF00"/>
                          </a:solidFill>
                          <a:latin typeface="微软雅黑"/>
                          <a:ea typeface="微软雅黑"/>
                          <a:cs typeface="+mn-cs"/>
                        </a:rPr>
                        <a:t> </a:t>
                      </a:r>
                      <a:r>
                        <a:rPr lang="zh-CN" altLang="en-US" sz="1600" b="1" kern="1200" dirty="0" smtClean="0">
                          <a:solidFill>
                            <a:schemeClr val="tx1"/>
                          </a:solidFill>
                          <a:latin typeface="微软雅黑"/>
                          <a:ea typeface="微软雅黑"/>
                          <a:cs typeface="+mn-cs"/>
                        </a:rPr>
                        <a:t>电子在原子中的运行规律和能量状态，以及如何影响其基本物理化学性质？</a:t>
                      </a:r>
                    </a:p>
                  </a:txBody>
                  <a:tcPr anchor="ctr">
                    <a:lnL w="12700" cap="flat" cmpd="sng" algn="ctr">
                      <a:solidFill>
                        <a:srgbClr val="19426B"/>
                      </a:solidFill>
                      <a:prstDash val="solid"/>
                      <a:round/>
                      <a:headEnd type="none" w="med" len="med"/>
                      <a:tailEnd type="none" w="med" len="med"/>
                    </a:lnL>
                    <a:lnR w="28575"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28575" cap="flat" cmpd="sng" algn="ctr">
                      <a:solidFill>
                        <a:srgbClr val="19426B"/>
                      </a:solidFill>
                      <a:prstDash val="solid"/>
                      <a:round/>
                      <a:headEnd type="none" w="med" len="med"/>
                      <a:tailEnd type="none" w="med" len="med"/>
                    </a:lnB>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2-2</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微观粒子的特征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2-3</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薛定谔方程和波函数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2-4</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原子中电子的四量子数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2-5</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多电子原子能级交错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2-6</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电子排布三原则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2-7</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元素周期表中的周期、族与区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rowSpan="3">
                  <a:txBody>
                    <a:bodyPr/>
                    <a:lstStyle/>
                    <a:p>
                      <a:pPr marL="0" algn="l" defTabSz="914339" rtl="0" eaLnBrk="1" latinLnBrk="0" hangingPunct="1">
                        <a:spcAft>
                          <a:spcPts val="0"/>
                        </a:spcAft>
                      </a:pPr>
                      <a:r>
                        <a:rPr lang="en-US" altLang="en-US" sz="1600" b="1" kern="1200" dirty="0" smtClean="0">
                          <a:solidFill>
                            <a:srgbClr val="7030A0"/>
                          </a:solidFill>
                          <a:latin typeface="微软雅黑"/>
                          <a:ea typeface="微软雅黑"/>
                          <a:cs typeface="+mn-cs"/>
                        </a:rPr>
                        <a:t>2-b</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元素周期表中变化规律</a:t>
                      </a:r>
                    </a:p>
                  </a:txBody>
                  <a:tcPr anchor="ctr">
                    <a:lnL w="12700"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28575" cap="flat" cmpd="sng" algn="ctr">
                      <a:solidFill>
                        <a:srgbClr val="19426B"/>
                      </a:solidFill>
                      <a:prstDash val="solid"/>
                      <a:round/>
                      <a:headEnd type="none" w="med" len="med"/>
                      <a:tailEnd type="none" w="med" len="med"/>
                    </a:lnB>
                  </a:tcPr>
                </a:tc>
                <a:tc vMerge="1">
                  <a:txBody>
                    <a:bodyPr/>
                    <a:lstStyle/>
                    <a:p>
                      <a:endParaRPr lang="zh-CN" altLang="en-US"/>
                    </a:p>
                  </a:txBody>
                  <a:tcPr/>
                </a:tc>
              </a:tr>
              <a:tr h="526403">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2-8</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原子、离子半径和范德华半径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12700" cap="flat" cmpd="sng" algn="ctr">
                      <a:solidFill>
                        <a:srgbClr val="19426B"/>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620229">
                <a:tc>
                  <a:txBody>
                    <a:bodyPr/>
                    <a:lstStyle/>
                    <a:p>
                      <a:pPr marL="0" algn="l" defTabSz="914339" rtl="0" eaLnBrk="1" latinLnBrk="0" hangingPunct="1">
                        <a:spcAft>
                          <a:spcPts val="0"/>
                        </a:spcAft>
                      </a:pPr>
                      <a:r>
                        <a:rPr lang="en-US" altLang="en-US" sz="1600" b="1" kern="1200" dirty="0" smtClean="0">
                          <a:solidFill>
                            <a:schemeClr val="bg2"/>
                          </a:solidFill>
                          <a:latin typeface="微软雅黑"/>
                          <a:ea typeface="微软雅黑"/>
                          <a:cs typeface="+mn-cs"/>
                        </a:rPr>
                        <a:t>2-9</a:t>
                      </a:r>
                      <a:r>
                        <a:rPr lang="en-US" altLang="en-US" sz="1600" b="1" kern="1200" dirty="0" smtClean="0">
                          <a:solidFill>
                            <a:schemeClr val="tx1"/>
                          </a:solidFill>
                          <a:latin typeface="微软雅黑"/>
                          <a:ea typeface="微软雅黑"/>
                          <a:cs typeface="+mn-cs"/>
                        </a:rPr>
                        <a:t> </a:t>
                      </a:r>
                      <a:r>
                        <a:rPr lang="zh-CN" altLang="en-US" sz="1600" b="1" kern="1200" dirty="0" smtClean="0">
                          <a:solidFill>
                            <a:schemeClr val="tx1"/>
                          </a:solidFill>
                          <a:latin typeface="微软雅黑"/>
                          <a:ea typeface="微软雅黑"/>
                          <a:cs typeface="+mn-cs"/>
                        </a:rPr>
                        <a:t>电离能、电子亲和能和电负性 </a:t>
                      </a:r>
                    </a:p>
                  </a:txBody>
                  <a:tcPr>
                    <a:lnL w="28575" cap="flat" cmpd="sng" algn="ctr">
                      <a:solidFill>
                        <a:srgbClr val="19426B"/>
                      </a:solidFill>
                      <a:prstDash val="solid"/>
                      <a:round/>
                      <a:headEnd type="none" w="med" len="med"/>
                      <a:tailEnd type="none" w="med" len="med"/>
                    </a:lnL>
                    <a:lnR w="12700" cap="flat" cmpd="sng" algn="ctr">
                      <a:solidFill>
                        <a:srgbClr val="19426B"/>
                      </a:solidFill>
                      <a:prstDash val="solid"/>
                      <a:round/>
                      <a:headEnd type="none" w="med" len="med"/>
                      <a:tailEnd type="none" w="med" len="med"/>
                    </a:lnR>
                    <a:lnT w="12700" cap="flat" cmpd="sng" algn="ctr">
                      <a:solidFill>
                        <a:srgbClr val="19426B"/>
                      </a:solidFill>
                      <a:prstDash val="solid"/>
                      <a:round/>
                      <a:headEnd type="none" w="med" len="med"/>
                      <a:tailEnd type="none" w="med" len="med"/>
                    </a:lnT>
                    <a:lnB w="28575" cap="flat" cmpd="sng" algn="ctr">
                      <a:solidFill>
                        <a:srgbClr val="19426B"/>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bl>
          </a:graphicData>
        </a:graphic>
      </p:graphicFrame>
      <p:sp>
        <p:nvSpPr>
          <p:cNvPr id="108" name="TextBox 107"/>
          <p:cNvSpPr txBox="1"/>
          <p:nvPr/>
        </p:nvSpPr>
        <p:spPr>
          <a:xfrm>
            <a:off x="283139" y="928670"/>
            <a:ext cx="2671970" cy="400103"/>
          </a:xfrm>
          <a:prstGeom prst="rect">
            <a:avLst/>
          </a:prstGeom>
          <a:noFill/>
        </p:spPr>
        <p:txBody>
          <a:bodyPr wrap="square" lIns="91434" tIns="45717" rIns="91434" bIns="45717" rtlCol="0">
            <a:spAutoFit/>
          </a:bodyPr>
          <a:lstStyle/>
          <a:p>
            <a:r>
              <a:rPr lang="zh-CN" altLang="en-US" sz="2000" b="1" dirty="0" smtClean="0">
                <a:solidFill>
                  <a:schemeClr val="bg2"/>
                </a:solidFill>
                <a:latin typeface="+mj-ea"/>
                <a:ea typeface="+mj-ea"/>
              </a:rPr>
              <a:t>以第</a:t>
            </a:r>
            <a:r>
              <a:rPr lang="en-US" altLang="zh-CN" sz="2000" b="1" dirty="0" smtClean="0">
                <a:solidFill>
                  <a:schemeClr val="bg2"/>
                </a:solidFill>
                <a:latin typeface="+mj-ea"/>
                <a:ea typeface="+mj-ea"/>
              </a:rPr>
              <a:t>2</a:t>
            </a:r>
            <a:r>
              <a:rPr lang="zh-CN" altLang="en-US" sz="2000" b="1" dirty="0" smtClean="0">
                <a:solidFill>
                  <a:schemeClr val="bg2"/>
                </a:solidFill>
                <a:latin typeface="+mj-ea"/>
                <a:ea typeface="+mj-ea"/>
              </a:rPr>
              <a:t>章原子结构为例</a:t>
            </a:r>
            <a:endParaRPr lang="zh-CN" altLang="en-US" sz="2000" b="1" dirty="0">
              <a:solidFill>
                <a:schemeClr val="bg2"/>
              </a:solidFill>
              <a:latin typeface="+mj-ea"/>
              <a:ea typeface="+mj-ea"/>
            </a:endParaRPr>
          </a:p>
        </p:txBody>
      </p:sp>
      <p:sp>
        <p:nvSpPr>
          <p:cNvPr id="109" name="TextBox 108"/>
          <p:cNvSpPr txBox="1"/>
          <p:nvPr/>
        </p:nvSpPr>
        <p:spPr>
          <a:xfrm>
            <a:off x="454779" y="3786190"/>
            <a:ext cx="2357453" cy="2400651"/>
          </a:xfrm>
          <a:prstGeom prst="rect">
            <a:avLst/>
          </a:prstGeom>
          <a:solidFill>
            <a:schemeClr val="accent2">
              <a:alpha val="25000"/>
            </a:schemeClr>
          </a:solidFill>
          <a:ln>
            <a:noFill/>
          </a:ln>
          <a:effectLst>
            <a:outerShdw blurRad="50800" dist="38100" dir="16200000" rotWithShape="0">
              <a:prstClr val="black">
                <a:alpha val="40000"/>
              </a:prstClr>
            </a:outerShdw>
          </a:effectLst>
        </p:spPr>
        <p:txBody>
          <a:bodyPr wrap="square" lIns="91434" tIns="45717" rIns="91434" bIns="45717" rtlCol="0">
            <a:spAutoFit/>
          </a:bodyPr>
          <a:lstStyle/>
          <a:p>
            <a:pPr defTabSz="914339">
              <a:lnSpc>
                <a:spcPct val="150000"/>
              </a:lnSpc>
              <a:spcAft>
                <a:spcPts val="0"/>
              </a:spcAft>
            </a:pPr>
            <a:r>
              <a:rPr lang="zh-CN" altLang="en-US" sz="2000" dirty="0" smtClean="0">
                <a:latin typeface="微软雅黑"/>
                <a:ea typeface="微软雅黑"/>
              </a:rPr>
              <a:t>    基本</a:t>
            </a:r>
            <a:r>
              <a:rPr lang="zh-CN" altLang="en-US" sz="2000" dirty="0" smtClean="0">
                <a:latin typeface="微软雅黑"/>
                <a:ea typeface="微软雅黑"/>
              </a:rPr>
              <a:t>概念为</a:t>
            </a:r>
            <a:r>
              <a:rPr lang="zh-CN" altLang="en-US" sz="2000" dirty="0" smtClean="0">
                <a:latin typeface="微软雅黑"/>
                <a:ea typeface="微软雅黑"/>
              </a:rPr>
              <a:t>“</a:t>
            </a:r>
            <a:r>
              <a:rPr lang="zh-CN" altLang="en-US" sz="2000" b="1" dirty="0" smtClean="0">
                <a:solidFill>
                  <a:srgbClr val="FFC000"/>
                </a:solidFill>
                <a:latin typeface="微软雅黑"/>
                <a:ea typeface="微软雅黑"/>
              </a:rPr>
              <a:t>点</a:t>
            </a:r>
            <a:r>
              <a:rPr lang="zh-CN" altLang="en-US" sz="2000" dirty="0" smtClean="0">
                <a:latin typeface="微软雅黑"/>
                <a:ea typeface="微软雅黑"/>
              </a:rPr>
              <a:t>”</a:t>
            </a:r>
            <a:endParaRPr lang="en-US" altLang="zh-CN" sz="2000" dirty="0" smtClean="0">
              <a:latin typeface="微软雅黑"/>
              <a:ea typeface="微软雅黑"/>
            </a:endParaRPr>
          </a:p>
          <a:p>
            <a:pPr defTabSz="914339">
              <a:lnSpc>
                <a:spcPct val="150000"/>
              </a:lnSpc>
              <a:spcAft>
                <a:spcPts val="0"/>
              </a:spcAft>
            </a:pPr>
            <a:r>
              <a:rPr lang="zh-CN" altLang="en-US" sz="2000" dirty="0" smtClean="0">
                <a:latin typeface="微软雅黑"/>
                <a:ea typeface="微软雅黑"/>
              </a:rPr>
              <a:t>    串联基本</a:t>
            </a:r>
            <a:r>
              <a:rPr lang="zh-CN" altLang="en-US" sz="2000" dirty="0" smtClean="0">
                <a:latin typeface="微软雅黑"/>
                <a:ea typeface="微软雅黑"/>
              </a:rPr>
              <a:t>理论及</a:t>
            </a:r>
            <a:r>
              <a:rPr lang="zh-CN" altLang="en-US" sz="2000" dirty="0" smtClean="0">
                <a:latin typeface="微软雅黑"/>
                <a:ea typeface="微软雅黑"/>
              </a:rPr>
              <a:t>应用为“</a:t>
            </a:r>
            <a:r>
              <a:rPr lang="zh-CN" altLang="en-US" sz="2000" b="1" dirty="0" smtClean="0">
                <a:solidFill>
                  <a:srgbClr val="7030A0"/>
                </a:solidFill>
                <a:latin typeface="微软雅黑"/>
                <a:ea typeface="微软雅黑"/>
              </a:rPr>
              <a:t>线</a:t>
            </a:r>
            <a:r>
              <a:rPr lang="zh-CN" altLang="en-US" sz="2000" dirty="0" smtClean="0">
                <a:latin typeface="微软雅黑"/>
                <a:ea typeface="微软雅黑"/>
              </a:rPr>
              <a:t>”</a:t>
            </a:r>
            <a:endParaRPr lang="en-US" altLang="zh-CN" sz="2000" dirty="0" smtClean="0">
              <a:latin typeface="微软雅黑"/>
              <a:ea typeface="微软雅黑"/>
            </a:endParaRPr>
          </a:p>
          <a:p>
            <a:pPr defTabSz="914339">
              <a:lnSpc>
                <a:spcPct val="150000"/>
              </a:lnSpc>
              <a:spcAft>
                <a:spcPts val="0"/>
              </a:spcAft>
            </a:pPr>
            <a:r>
              <a:rPr lang="zh-CN" altLang="en-US" sz="2000" dirty="0" smtClean="0">
                <a:latin typeface="微软雅黑"/>
                <a:ea typeface="微软雅黑"/>
              </a:rPr>
              <a:t>    编织整体</a:t>
            </a:r>
            <a:r>
              <a:rPr lang="zh-CN" altLang="en-US" sz="2000" dirty="0" smtClean="0">
                <a:latin typeface="微软雅黑"/>
                <a:ea typeface="微软雅黑"/>
              </a:rPr>
              <a:t>认知目标的知识“</a:t>
            </a:r>
            <a:r>
              <a:rPr lang="zh-CN" altLang="en-US" sz="2000" b="1" dirty="0" smtClean="0">
                <a:solidFill>
                  <a:srgbClr val="0A97A6"/>
                </a:solidFill>
                <a:latin typeface="微软雅黑"/>
                <a:ea typeface="微软雅黑"/>
              </a:rPr>
              <a:t>面</a:t>
            </a:r>
            <a:r>
              <a:rPr lang="zh-CN" altLang="en-US" sz="2000" dirty="0" smtClean="0">
                <a:latin typeface="微软雅黑"/>
                <a:ea typeface="微软雅黑"/>
              </a:rPr>
              <a:t>”。</a:t>
            </a:r>
            <a:endParaRPr lang="zh-CN" altLang="en-US" sz="2000" dirty="0">
              <a:solidFill>
                <a:schemeClr val="accent1"/>
              </a:solidFill>
              <a:latin typeface="+mn-ea"/>
              <a:ea typeface="+mn-ea"/>
            </a:endParaRPr>
          </a:p>
        </p:txBody>
      </p:sp>
      <p:sp>
        <p:nvSpPr>
          <p:cNvPr id="8" name="Freeform 9"/>
          <p:cNvSpPr/>
          <p:nvPr/>
        </p:nvSpPr>
        <p:spPr bwMode="auto">
          <a:xfrm flipH="1">
            <a:off x="1204522" y="1643050"/>
            <a:ext cx="1236679" cy="1785950"/>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chemeClr val="bg1"/>
          </a:solidFill>
          <a:ln>
            <a:noFill/>
          </a:ln>
        </p:spPr>
        <p:txBody>
          <a:bodyPr vert="horz" wrap="square" lIns="91434" tIns="45717" rIns="91434" bIns="45717" numCol="1" anchor="t" anchorCtr="0" compatLnSpc="1"/>
          <a:lstStyle/>
          <a:p>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800" advTm="7268">
        <p:wipe dir="d"/>
      </p:transition>
    </mc:Choice>
    <mc:Fallback>
      <p:transition spd="slow" advTm="7268">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300" fill="hold"/>
                                        <p:tgtEl>
                                          <p:spTgt spid="108"/>
                                        </p:tgtEl>
                                        <p:attrNameLst>
                                          <p:attrName>ppt_w</p:attrName>
                                        </p:attrNameLst>
                                      </p:cBhvr>
                                      <p:tavLst>
                                        <p:tav tm="0">
                                          <p:val>
                                            <p:fltVal val="0"/>
                                          </p:val>
                                        </p:tav>
                                        <p:tav tm="100000">
                                          <p:val>
                                            <p:strVal val="#ppt_w"/>
                                          </p:val>
                                        </p:tav>
                                      </p:tavLst>
                                    </p:anim>
                                    <p:anim calcmode="lin" valueType="num">
                                      <p:cBhvr>
                                        <p:cTn id="8" dur="300" fill="hold"/>
                                        <p:tgtEl>
                                          <p:spTgt spid="108"/>
                                        </p:tgtEl>
                                        <p:attrNameLst>
                                          <p:attrName>ppt_h</p:attrName>
                                        </p:attrNameLst>
                                      </p:cBhvr>
                                      <p:tavLst>
                                        <p:tav tm="0">
                                          <p:val>
                                            <p:fltVal val="0"/>
                                          </p:val>
                                        </p:tav>
                                        <p:tav tm="100000">
                                          <p:val>
                                            <p:strVal val="#ppt_h"/>
                                          </p:val>
                                        </p:tav>
                                      </p:tavLst>
                                    </p:anim>
                                    <p:anim calcmode="lin" valueType="num">
                                      <p:cBhvr>
                                        <p:cTn id="9" dur="300" fill="hold"/>
                                        <p:tgtEl>
                                          <p:spTgt spid="108"/>
                                        </p:tgtEl>
                                        <p:attrNameLst>
                                          <p:attrName>style.rotation</p:attrName>
                                        </p:attrNameLst>
                                      </p:cBhvr>
                                      <p:tavLst>
                                        <p:tav tm="0">
                                          <p:val>
                                            <p:fltVal val="90"/>
                                          </p:val>
                                        </p:tav>
                                        <p:tav tm="100000">
                                          <p:val>
                                            <p:fltVal val="0"/>
                                          </p:val>
                                        </p:tav>
                                      </p:tavLst>
                                    </p:anim>
                                    <p:animEffect transition="in" filter="fade">
                                      <p:cBhvr>
                                        <p:cTn id="10" dur="300"/>
                                        <p:tgtEl>
                                          <p:spTgt spid="108"/>
                                        </p:tgtEl>
                                      </p:cBhvr>
                                    </p:animEffect>
                                  </p:childTnLst>
                                </p:cTn>
                              </p:par>
                            </p:childTnLst>
                          </p:cTn>
                        </p:par>
                        <p:par>
                          <p:cTn id="11" fill="hold">
                            <p:stCondLst>
                              <p:cond delay="300"/>
                            </p:stCondLst>
                            <p:childTnLst>
                              <p:par>
                                <p:cTn id="12" presetID="22" presetClass="entr" presetSubtype="1"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up)">
                                      <p:cBhvr>
                                        <p:cTn id="14" dur="500"/>
                                        <p:tgtEl>
                                          <p:spTgt spid="109"/>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5" y="44625"/>
            <a:ext cx="9839714"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800" dirty="0" smtClean="0">
                <a:solidFill>
                  <a:schemeClr val="accent2"/>
                </a:solidFill>
                <a:latin typeface="微软雅黑"/>
                <a:ea typeface="微软雅黑"/>
              </a:rPr>
              <a:t>3.3 </a:t>
            </a:r>
            <a:r>
              <a:rPr lang="zh-CN" altLang="en-US" sz="2800" dirty="0" smtClean="0">
                <a:solidFill>
                  <a:schemeClr val="accent2"/>
                </a:solidFill>
                <a:latin typeface="微软雅黑"/>
                <a:ea typeface="微软雅黑"/>
              </a:rPr>
              <a:t>构建立体学习资源平台，为个性化自主学习提供完善服务</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3</a:t>
            </a:r>
            <a:endParaRPr lang="zh-CN" altLang="en-US" dirty="0">
              <a:solidFill>
                <a:schemeClr val="accent2"/>
              </a:solidFill>
            </a:endParaRPr>
          </a:p>
        </p:txBody>
      </p:sp>
      <p:sp>
        <p:nvSpPr>
          <p:cNvPr id="4" name="Freeform 6"/>
          <p:cNvSpPr/>
          <p:nvPr/>
        </p:nvSpPr>
        <p:spPr bwMode="auto">
          <a:xfrm>
            <a:off x="6648452" y="2868614"/>
            <a:ext cx="1376363"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p:spPr>
        <p:txBody>
          <a:bodyPr vert="horz" wrap="square" lIns="91434" tIns="45717" rIns="91434" bIns="45717" numCol="1" anchor="t" anchorCtr="0" compatLnSpc="1"/>
          <a:lstStyle/>
          <a:p>
            <a:endParaRPr lang="zh-CN" altLang="en-US"/>
          </a:p>
        </p:txBody>
      </p:sp>
      <p:sp>
        <p:nvSpPr>
          <p:cNvPr id="5" name="Freeform 7"/>
          <p:cNvSpPr/>
          <p:nvPr/>
        </p:nvSpPr>
        <p:spPr bwMode="auto">
          <a:xfrm>
            <a:off x="3794126" y="2868614"/>
            <a:ext cx="1374776"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p:spPr>
        <p:txBody>
          <a:bodyPr vert="horz" wrap="square" lIns="91434" tIns="45717" rIns="91434" bIns="45717" numCol="1" anchor="t" anchorCtr="0" compatLnSpc="1"/>
          <a:lstStyle/>
          <a:p>
            <a:endParaRPr lang="zh-CN" altLang="en-US"/>
          </a:p>
        </p:txBody>
      </p:sp>
      <p:sp>
        <p:nvSpPr>
          <p:cNvPr id="6" name="Freeform 8"/>
          <p:cNvSpPr/>
          <p:nvPr/>
        </p:nvSpPr>
        <p:spPr bwMode="auto">
          <a:xfrm>
            <a:off x="4506914" y="1628775"/>
            <a:ext cx="1374776"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p:spPr>
        <p:txBody>
          <a:bodyPr vert="horz" wrap="square" lIns="91434" tIns="45717" rIns="91434" bIns="45717" numCol="1" anchor="t" anchorCtr="0" compatLnSpc="1"/>
          <a:lstStyle/>
          <a:p>
            <a:endParaRPr lang="zh-CN" altLang="en-US"/>
          </a:p>
        </p:txBody>
      </p:sp>
      <p:sp>
        <p:nvSpPr>
          <p:cNvPr id="7" name="Freeform 9"/>
          <p:cNvSpPr/>
          <p:nvPr/>
        </p:nvSpPr>
        <p:spPr bwMode="auto">
          <a:xfrm>
            <a:off x="5937251" y="1628775"/>
            <a:ext cx="1374776"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p:spPr>
        <p:txBody>
          <a:bodyPr vert="horz" wrap="square" lIns="91434" tIns="45717" rIns="91434" bIns="45717" numCol="1" anchor="t" anchorCtr="0" compatLnSpc="1"/>
          <a:lstStyle/>
          <a:p>
            <a:endParaRPr lang="zh-CN" altLang="en-US"/>
          </a:p>
        </p:txBody>
      </p:sp>
      <p:sp>
        <p:nvSpPr>
          <p:cNvPr id="8" name="Freeform 10"/>
          <p:cNvSpPr/>
          <p:nvPr/>
        </p:nvSpPr>
        <p:spPr bwMode="auto">
          <a:xfrm>
            <a:off x="4506914" y="4100513"/>
            <a:ext cx="1374776"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2"/>
          </a:solidFill>
          <a:ln>
            <a:noFill/>
          </a:ln>
        </p:spPr>
        <p:txBody>
          <a:bodyPr vert="horz" wrap="square" lIns="91434" tIns="45717" rIns="91434" bIns="45717" numCol="1" anchor="t" anchorCtr="0" compatLnSpc="1"/>
          <a:lstStyle/>
          <a:p>
            <a:endParaRPr lang="zh-CN" altLang="en-US"/>
          </a:p>
        </p:txBody>
      </p:sp>
      <p:sp>
        <p:nvSpPr>
          <p:cNvPr id="9" name="Freeform 11"/>
          <p:cNvSpPr/>
          <p:nvPr/>
        </p:nvSpPr>
        <p:spPr bwMode="auto">
          <a:xfrm>
            <a:off x="5937251" y="4100513"/>
            <a:ext cx="1374776"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solidFill>
          <a:ln>
            <a:noFill/>
          </a:ln>
        </p:spPr>
        <p:txBody>
          <a:bodyPr vert="horz" wrap="square" lIns="91434" tIns="45717" rIns="91434" bIns="45717" numCol="1" anchor="t" anchorCtr="0" compatLnSpc="1"/>
          <a:lstStyle/>
          <a:p>
            <a:endParaRPr lang="zh-CN" altLang="en-US"/>
          </a:p>
        </p:txBody>
      </p:sp>
      <p:sp>
        <p:nvSpPr>
          <p:cNvPr id="12" name="Freeform 14"/>
          <p:cNvSpPr>
            <a:spLocks noEditPoints="1"/>
          </p:cNvSpPr>
          <p:nvPr/>
        </p:nvSpPr>
        <p:spPr bwMode="auto">
          <a:xfrm>
            <a:off x="4995864" y="2058989"/>
            <a:ext cx="439738"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solidFill>
          <a:ln>
            <a:noFill/>
          </a:ln>
        </p:spPr>
        <p:txBody>
          <a:bodyPr vert="horz" wrap="square" lIns="91434" tIns="45717" rIns="91434" bIns="45717" numCol="1" anchor="t" anchorCtr="0" compatLnSpc="1"/>
          <a:lstStyle/>
          <a:p>
            <a:endParaRPr lang="zh-CN" altLang="en-US"/>
          </a:p>
        </p:txBody>
      </p:sp>
      <p:sp>
        <p:nvSpPr>
          <p:cNvPr id="16" name="TextBox 15"/>
          <p:cNvSpPr txBox="1"/>
          <p:nvPr/>
        </p:nvSpPr>
        <p:spPr>
          <a:xfrm>
            <a:off x="2187304" y="1695971"/>
            <a:ext cx="1997347" cy="400111"/>
          </a:xfrm>
          <a:prstGeom prst="rect">
            <a:avLst/>
          </a:prstGeom>
          <a:noFill/>
        </p:spPr>
        <p:txBody>
          <a:bodyPr wrap="square" lIns="91434" tIns="45717" rIns="91434" bIns="45717" rtlCol="0">
            <a:spAutoFit/>
          </a:bodyPr>
          <a:lstStyle/>
          <a:p>
            <a:pPr algn="r"/>
            <a:r>
              <a:rPr lang="zh-CN" altLang="en-US" sz="2000" b="1" dirty="0" smtClean="0">
                <a:solidFill>
                  <a:srgbClr val="0070C0"/>
                </a:solidFill>
                <a:latin typeface="+mj-ea"/>
                <a:ea typeface="+mj-ea"/>
              </a:rPr>
              <a:t>多媒体词条</a:t>
            </a:r>
            <a:endParaRPr lang="zh-CN" altLang="en-US" sz="2000" b="1" dirty="0">
              <a:solidFill>
                <a:srgbClr val="0070C0"/>
              </a:solidFill>
              <a:latin typeface="+mj-ea"/>
              <a:ea typeface="+mj-ea"/>
            </a:endParaRPr>
          </a:p>
        </p:txBody>
      </p:sp>
      <p:sp>
        <p:nvSpPr>
          <p:cNvPr id="17" name="TextBox 16"/>
          <p:cNvSpPr txBox="1"/>
          <p:nvPr/>
        </p:nvSpPr>
        <p:spPr>
          <a:xfrm>
            <a:off x="795556" y="2089399"/>
            <a:ext cx="3408288" cy="646325"/>
          </a:xfrm>
          <a:prstGeom prst="rect">
            <a:avLst/>
          </a:prstGeom>
          <a:noFill/>
        </p:spPr>
        <p:txBody>
          <a:bodyPr wrap="square" lIns="91434" tIns="45717" rIns="91434" bIns="45717" rtlCol="0">
            <a:spAutoFit/>
          </a:bodyPr>
          <a:lstStyle/>
          <a:p>
            <a:pPr algn="r"/>
            <a:r>
              <a:rPr lang="zh-CN" altLang="en-US" dirty="0" smtClean="0">
                <a:solidFill>
                  <a:schemeClr val="accent1"/>
                </a:solidFill>
                <a:latin typeface="+mn-ea"/>
                <a:ea typeface="+mn-ea"/>
              </a:rPr>
              <a:t>基本概念用词条解释，不必全部做成视频，节省了投入</a:t>
            </a:r>
            <a:endParaRPr lang="zh-CN" altLang="en-US" dirty="0">
              <a:solidFill>
                <a:schemeClr val="accent1"/>
              </a:solidFill>
              <a:latin typeface="+mn-ea"/>
              <a:ea typeface="+mn-ea"/>
            </a:endParaRPr>
          </a:p>
        </p:txBody>
      </p:sp>
      <p:sp>
        <p:nvSpPr>
          <p:cNvPr id="18" name="TextBox 17"/>
          <p:cNvSpPr txBox="1"/>
          <p:nvPr/>
        </p:nvSpPr>
        <p:spPr>
          <a:xfrm>
            <a:off x="7498889" y="1695971"/>
            <a:ext cx="1997347" cy="400111"/>
          </a:xfrm>
          <a:prstGeom prst="rect">
            <a:avLst/>
          </a:prstGeom>
          <a:noFill/>
        </p:spPr>
        <p:txBody>
          <a:bodyPr wrap="square" lIns="91434" tIns="45717" rIns="91434" bIns="45717" rtlCol="0">
            <a:spAutoFit/>
          </a:bodyPr>
          <a:lstStyle/>
          <a:p>
            <a:r>
              <a:rPr lang="zh-CN" altLang="en-US" sz="2000" b="1" dirty="0">
                <a:solidFill>
                  <a:srgbClr val="0070C0"/>
                </a:solidFill>
                <a:latin typeface="+mj-ea"/>
                <a:ea typeface="+mj-ea"/>
              </a:rPr>
              <a:t>微课视频</a:t>
            </a:r>
          </a:p>
        </p:txBody>
      </p:sp>
      <p:sp>
        <p:nvSpPr>
          <p:cNvPr id="19" name="TextBox 18"/>
          <p:cNvSpPr txBox="1"/>
          <p:nvPr/>
        </p:nvSpPr>
        <p:spPr>
          <a:xfrm>
            <a:off x="7464369" y="2089399"/>
            <a:ext cx="3848985" cy="646325"/>
          </a:xfrm>
          <a:prstGeom prst="rect">
            <a:avLst/>
          </a:prstGeom>
          <a:noFill/>
        </p:spPr>
        <p:txBody>
          <a:bodyPr wrap="square" lIns="91434" tIns="45717" rIns="91434" bIns="45717" rtlCol="0">
            <a:spAutoFit/>
          </a:bodyPr>
          <a:lstStyle/>
          <a:p>
            <a:r>
              <a:rPr lang="zh-CN" altLang="en-US" dirty="0" smtClean="0">
                <a:solidFill>
                  <a:schemeClr val="accent1"/>
                </a:solidFill>
                <a:latin typeface="+mn-ea"/>
                <a:ea typeface="+mn-ea"/>
              </a:rPr>
              <a:t>重要的原理及应用可以用微课视频来“说课”，把各种变化说清楚</a:t>
            </a:r>
            <a:endParaRPr lang="zh-CN" altLang="en-US" dirty="0">
              <a:solidFill>
                <a:schemeClr val="accent1"/>
              </a:solidFill>
              <a:latin typeface="+mn-ea"/>
              <a:ea typeface="+mn-ea"/>
            </a:endParaRPr>
          </a:p>
        </p:txBody>
      </p:sp>
      <p:sp>
        <p:nvSpPr>
          <p:cNvPr id="20" name="TextBox 19"/>
          <p:cNvSpPr txBox="1"/>
          <p:nvPr/>
        </p:nvSpPr>
        <p:spPr>
          <a:xfrm>
            <a:off x="8192572" y="3099102"/>
            <a:ext cx="2648555" cy="400103"/>
          </a:xfrm>
          <a:prstGeom prst="rect">
            <a:avLst/>
          </a:prstGeom>
          <a:noFill/>
        </p:spPr>
        <p:txBody>
          <a:bodyPr wrap="square" lIns="91434" tIns="45717" rIns="91434" bIns="45717" rtlCol="0">
            <a:spAutoFit/>
          </a:bodyPr>
          <a:lstStyle/>
          <a:p>
            <a:r>
              <a:rPr lang="zh-CN" altLang="en-US" sz="2000" b="1" dirty="0">
                <a:solidFill>
                  <a:srgbClr val="0070C0"/>
                </a:solidFill>
                <a:latin typeface="+mj-ea"/>
                <a:ea typeface="+mj-ea"/>
              </a:rPr>
              <a:t>多媒体</a:t>
            </a:r>
            <a:r>
              <a:rPr lang="en-US" altLang="zh-CN" sz="2000" b="1" dirty="0" err="1">
                <a:solidFill>
                  <a:srgbClr val="0070C0"/>
                </a:solidFill>
                <a:latin typeface="+mj-ea"/>
                <a:ea typeface="+mj-ea"/>
              </a:rPr>
              <a:t>ppt</a:t>
            </a:r>
            <a:r>
              <a:rPr lang="zh-CN" altLang="en-US" sz="2000" b="1" dirty="0">
                <a:solidFill>
                  <a:srgbClr val="0070C0"/>
                </a:solidFill>
                <a:latin typeface="+mj-ea"/>
                <a:ea typeface="+mj-ea"/>
              </a:rPr>
              <a:t>课件</a:t>
            </a:r>
          </a:p>
        </p:txBody>
      </p:sp>
      <p:sp>
        <p:nvSpPr>
          <p:cNvPr id="21" name="TextBox 20"/>
          <p:cNvSpPr txBox="1"/>
          <p:nvPr/>
        </p:nvSpPr>
        <p:spPr>
          <a:xfrm>
            <a:off x="8158053" y="3492529"/>
            <a:ext cx="3408288" cy="646325"/>
          </a:xfrm>
          <a:prstGeom prst="rect">
            <a:avLst/>
          </a:prstGeom>
          <a:noFill/>
        </p:spPr>
        <p:txBody>
          <a:bodyPr wrap="square" lIns="91434" tIns="45717" rIns="91434" bIns="45717" rtlCol="0">
            <a:spAutoFit/>
          </a:bodyPr>
          <a:lstStyle/>
          <a:p>
            <a:r>
              <a:rPr lang="zh-CN" altLang="en-US" dirty="0" smtClean="0">
                <a:solidFill>
                  <a:schemeClr val="accent1"/>
                </a:solidFill>
                <a:latin typeface="+mn-ea"/>
                <a:ea typeface="+mn-ea"/>
              </a:rPr>
              <a:t>起到微课视频和词条的补充作用</a:t>
            </a:r>
            <a:r>
              <a:rPr lang="zh-CN" altLang="en-US" dirty="0" smtClean="0">
                <a:solidFill>
                  <a:schemeClr val="accent1"/>
                </a:solidFill>
                <a:latin typeface="+mn-ea"/>
                <a:ea typeface="+mn-ea"/>
              </a:rPr>
              <a:t>，串联授课内容</a:t>
            </a:r>
            <a:endParaRPr lang="zh-CN" altLang="en-US" dirty="0">
              <a:solidFill>
                <a:schemeClr val="accent1"/>
              </a:solidFill>
              <a:latin typeface="+mn-ea"/>
              <a:ea typeface="+mn-ea"/>
            </a:endParaRPr>
          </a:p>
        </p:txBody>
      </p:sp>
      <p:sp>
        <p:nvSpPr>
          <p:cNvPr id="22" name="TextBox 21"/>
          <p:cNvSpPr txBox="1"/>
          <p:nvPr/>
        </p:nvSpPr>
        <p:spPr>
          <a:xfrm>
            <a:off x="7467358" y="4439171"/>
            <a:ext cx="1997347" cy="400111"/>
          </a:xfrm>
          <a:prstGeom prst="rect">
            <a:avLst/>
          </a:prstGeom>
          <a:noFill/>
        </p:spPr>
        <p:txBody>
          <a:bodyPr wrap="square" lIns="91434" tIns="45717" rIns="91434" bIns="45717" rtlCol="0">
            <a:spAutoFit/>
          </a:bodyPr>
          <a:lstStyle/>
          <a:p>
            <a:r>
              <a:rPr lang="zh-CN" altLang="en-US" sz="2000" b="1" dirty="0">
                <a:solidFill>
                  <a:srgbClr val="0070C0"/>
                </a:solidFill>
                <a:latin typeface="+mj-ea"/>
                <a:ea typeface="+mj-ea"/>
              </a:rPr>
              <a:t>试题库</a:t>
            </a:r>
          </a:p>
        </p:txBody>
      </p:sp>
      <p:sp>
        <p:nvSpPr>
          <p:cNvPr id="23" name="TextBox 22"/>
          <p:cNvSpPr txBox="1"/>
          <p:nvPr/>
        </p:nvSpPr>
        <p:spPr>
          <a:xfrm>
            <a:off x="7432839" y="4832599"/>
            <a:ext cx="3408288" cy="369326"/>
          </a:xfrm>
          <a:prstGeom prst="rect">
            <a:avLst/>
          </a:prstGeom>
          <a:noFill/>
        </p:spPr>
        <p:txBody>
          <a:bodyPr wrap="square" lIns="91434" tIns="45717" rIns="91434" bIns="45717" rtlCol="0">
            <a:spAutoFit/>
          </a:bodyPr>
          <a:lstStyle/>
          <a:p>
            <a:r>
              <a:rPr lang="zh-CN" altLang="en-US" dirty="0" smtClean="0">
                <a:solidFill>
                  <a:schemeClr val="accent1"/>
                </a:solidFill>
                <a:latin typeface="+mn-ea"/>
                <a:ea typeface="+mn-ea"/>
              </a:rPr>
              <a:t>自测与检测，学习总体效果评测</a:t>
            </a:r>
            <a:endParaRPr lang="zh-CN" altLang="en-US" dirty="0">
              <a:solidFill>
                <a:schemeClr val="accent1"/>
              </a:solidFill>
              <a:latin typeface="+mn-ea"/>
              <a:ea typeface="+mn-ea"/>
            </a:endParaRPr>
          </a:p>
        </p:txBody>
      </p:sp>
      <p:sp>
        <p:nvSpPr>
          <p:cNvPr id="24" name="TextBox 23"/>
          <p:cNvSpPr txBox="1"/>
          <p:nvPr/>
        </p:nvSpPr>
        <p:spPr>
          <a:xfrm>
            <a:off x="2313429" y="4454938"/>
            <a:ext cx="1997347" cy="400111"/>
          </a:xfrm>
          <a:prstGeom prst="rect">
            <a:avLst/>
          </a:prstGeom>
          <a:noFill/>
        </p:spPr>
        <p:txBody>
          <a:bodyPr wrap="square" lIns="91434" tIns="45717" rIns="91434" bIns="45717" rtlCol="0">
            <a:spAutoFit/>
          </a:bodyPr>
          <a:lstStyle/>
          <a:p>
            <a:pPr algn="r"/>
            <a:r>
              <a:rPr lang="zh-CN" altLang="en-US" sz="2000" b="1" dirty="0">
                <a:solidFill>
                  <a:srgbClr val="0070C0"/>
                </a:solidFill>
                <a:latin typeface="+mj-ea"/>
                <a:ea typeface="+mj-ea"/>
              </a:rPr>
              <a:t>章节测试</a:t>
            </a:r>
          </a:p>
        </p:txBody>
      </p:sp>
      <p:sp>
        <p:nvSpPr>
          <p:cNvPr id="25" name="TextBox 24"/>
          <p:cNvSpPr txBox="1"/>
          <p:nvPr/>
        </p:nvSpPr>
        <p:spPr>
          <a:xfrm>
            <a:off x="921681" y="4848365"/>
            <a:ext cx="3408288" cy="369326"/>
          </a:xfrm>
          <a:prstGeom prst="rect">
            <a:avLst/>
          </a:prstGeom>
          <a:noFill/>
        </p:spPr>
        <p:txBody>
          <a:bodyPr wrap="square" lIns="91434" tIns="45717" rIns="91434" bIns="45717" rtlCol="0">
            <a:spAutoFit/>
          </a:bodyPr>
          <a:lstStyle/>
          <a:p>
            <a:pPr algn="r"/>
            <a:r>
              <a:rPr lang="zh-CN" altLang="en-US" dirty="0" smtClean="0">
                <a:solidFill>
                  <a:schemeClr val="accent1"/>
                </a:solidFill>
                <a:latin typeface="+mn-ea"/>
                <a:ea typeface="+mn-ea"/>
              </a:rPr>
              <a:t>教学环节的练习与目标掌控</a:t>
            </a:r>
            <a:endParaRPr lang="zh-CN" altLang="en-US" dirty="0">
              <a:solidFill>
                <a:schemeClr val="accent1"/>
              </a:solidFill>
              <a:latin typeface="+mn-ea"/>
              <a:ea typeface="+mn-ea"/>
            </a:endParaRPr>
          </a:p>
        </p:txBody>
      </p:sp>
      <p:sp>
        <p:nvSpPr>
          <p:cNvPr id="26" name="TextBox 25"/>
          <p:cNvSpPr txBox="1"/>
          <p:nvPr/>
        </p:nvSpPr>
        <p:spPr>
          <a:xfrm>
            <a:off x="1667043" y="3099103"/>
            <a:ext cx="1997347" cy="400111"/>
          </a:xfrm>
          <a:prstGeom prst="rect">
            <a:avLst/>
          </a:prstGeom>
          <a:noFill/>
        </p:spPr>
        <p:txBody>
          <a:bodyPr wrap="square" lIns="91434" tIns="45717" rIns="91434" bIns="45717" rtlCol="0">
            <a:spAutoFit/>
          </a:bodyPr>
          <a:lstStyle/>
          <a:p>
            <a:pPr algn="r"/>
            <a:r>
              <a:rPr lang="zh-CN" altLang="en-US" sz="2000" b="1" dirty="0" smtClean="0">
                <a:solidFill>
                  <a:srgbClr val="0070C0"/>
                </a:solidFill>
                <a:latin typeface="+mj-ea"/>
                <a:ea typeface="+mj-ea"/>
              </a:rPr>
              <a:t>线上线下讨论</a:t>
            </a:r>
            <a:endParaRPr lang="zh-CN" altLang="en-US" sz="2000" b="1" dirty="0">
              <a:solidFill>
                <a:srgbClr val="0070C0"/>
              </a:solidFill>
              <a:latin typeface="+mj-ea"/>
              <a:ea typeface="+mj-ea"/>
            </a:endParaRPr>
          </a:p>
        </p:txBody>
      </p:sp>
      <p:sp>
        <p:nvSpPr>
          <p:cNvPr id="27" name="TextBox 26"/>
          <p:cNvSpPr txBox="1"/>
          <p:nvPr/>
        </p:nvSpPr>
        <p:spPr>
          <a:xfrm>
            <a:off x="275296" y="3492531"/>
            <a:ext cx="3408288" cy="369326"/>
          </a:xfrm>
          <a:prstGeom prst="rect">
            <a:avLst/>
          </a:prstGeom>
          <a:noFill/>
        </p:spPr>
        <p:txBody>
          <a:bodyPr wrap="square" lIns="91434" tIns="45717" rIns="91434" bIns="45717" rtlCol="0">
            <a:spAutoFit/>
          </a:bodyPr>
          <a:lstStyle/>
          <a:p>
            <a:pPr algn="r"/>
            <a:r>
              <a:rPr lang="zh-CN" altLang="en-US" dirty="0" smtClean="0">
                <a:solidFill>
                  <a:schemeClr val="accent1"/>
                </a:solidFill>
                <a:latin typeface="+mn-ea"/>
                <a:ea typeface="+mn-ea"/>
              </a:rPr>
              <a:t>整体认知目标的达成</a:t>
            </a:r>
            <a:endParaRPr lang="zh-CN" altLang="en-US" dirty="0">
              <a:solidFill>
                <a:schemeClr val="accent1"/>
              </a:solidFill>
              <a:latin typeface="+mn-ea"/>
              <a:ea typeface="+mn-ea"/>
            </a:endParaRPr>
          </a:p>
        </p:txBody>
      </p:sp>
      <p:sp>
        <p:nvSpPr>
          <p:cNvPr id="29" name="Freeform 12"/>
          <p:cNvSpPr>
            <a:spLocks noEditPoints="1"/>
          </p:cNvSpPr>
          <p:nvPr/>
        </p:nvSpPr>
        <p:spPr bwMode="auto">
          <a:xfrm>
            <a:off x="4070284" y="3310365"/>
            <a:ext cx="841442" cy="65680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30" name="Freeform 26"/>
          <p:cNvSpPr>
            <a:spLocks noEditPoints="1"/>
          </p:cNvSpPr>
          <p:nvPr/>
        </p:nvSpPr>
        <p:spPr bwMode="auto">
          <a:xfrm>
            <a:off x="7002885" y="3286124"/>
            <a:ext cx="738570" cy="685815"/>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accent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31" name="Freeform 19"/>
          <p:cNvSpPr>
            <a:spLocks noEditPoints="1"/>
          </p:cNvSpPr>
          <p:nvPr/>
        </p:nvSpPr>
        <p:spPr bwMode="auto">
          <a:xfrm>
            <a:off x="6259270" y="2071678"/>
            <a:ext cx="696367" cy="659437"/>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32" name="Freeform 14"/>
          <p:cNvSpPr>
            <a:spLocks noEditPoints="1"/>
          </p:cNvSpPr>
          <p:nvPr/>
        </p:nvSpPr>
        <p:spPr bwMode="auto">
          <a:xfrm>
            <a:off x="4955373" y="4572008"/>
            <a:ext cx="527550" cy="659437"/>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accent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33" name="Freeform 20"/>
          <p:cNvSpPr>
            <a:spLocks noEditPoints="1"/>
          </p:cNvSpPr>
          <p:nvPr/>
        </p:nvSpPr>
        <p:spPr bwMode="auto">
          <a:xfrm>
            <a:off x="6241257" y="4500570"/>
            <a:ext cx="812427" cy="648887"/>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chemeClr val="accent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800" advTm="8060">
        <p14:prism dir="d"/>
      </p:transition>
    </mc:Choice>
    <mc:Fallback>
      <p:transition spd="slow" advTm="80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par>
                          <p:cTn id="18" fill="hold">
                            <p:stCondLst>
                              <p:cond delay="1500"/>
                            </p:stCondLst>
                            <p:childTnLst>
                              <p:par>
                                <p:cTn id="19" presetID="31" presetClass="entr" presetSubtype="0" fill="hold" grpId="1" nodeType="afterEffect">
                                  <p:stCondLst>
                                    <p:cond delay="0"/>
                                  </p:stCondLst>
                                  <p:iterate type="lt">
                                    <p:tmPct val="5000"/>
                                  </p:iterate>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ppt_w</p:attrName>
                                        </p:attrNameLst>
                                      </p:cBhvr>
                                      <p:tavLst>
                                        <p:tav tm="0">
                                          <p:val>
                                            <p:fltVal val="0"/>
                                          </p:val>
                                        </p:tav>
                                        <p:tav tm="100000">
                                          <p:val>
                                            <p:strVal val="#ppt_w"/>
                                          </p:val>
                                        </p:tav>
                                      </p:tavLst>
                                    </p:anim>
                                    <p:anim calcmode="lin" valueType="num">
                                      <p:cBhvr>
                                        <p:cTn id="22" dur="1000" fill="hold"/>
                                        <p:tgtEl>
                                          <p:spTgt spid="31"/>
                                        </p:tgtEl>
                                        <p:attrNameLst>
                                          <p:attrName>ppt_h</p:attrName>
                                        </p:attrNameLst>
                                      </p:cBhvr>
                                      <p:tavLst>
                                        <p:tav tm="0">
                                          <p:val>
                                            <p:fltVal val="0"/>
                                          </p:val>
                                        </p:tav>
                                        <p:tav tm="100000">
                                          <p:val>
                                            <p:strVal val="#ppt_h"/>
                                          </p:val>
                                        </p:tav>
                                      </p:tavLst>
                                    </p:anim>
                                    <p:anim calcmode="lin" valueType="num">
                                      <p:cBhvr>
                                        <p:cTn id="23" dur="1000" fill="hold"/>
                                        <p:tgtEl>
                                          <p:spTgt spid="31"/>
                                        </p:tgtEl>
                                        <p:attrNameLst>
                                          <p:attrName>style.rotation</p:attrName>
                                        </p:attrNameLst>
                                      </p:cBhvr>
                                      <p:tavLst>
                                        <p:tav tm="0">
                                          <p:val>
                                            <p:fltVal val="90"/>
                                          </p:val>
                                        </p:tav>
                                        <p:tav tm="100000">
                                          <p:val>
                                            <p:fltVal val="0"/>
                                          </p:val>
                                        </p:tav>
                                      </p:tavLst>
                                    </p:anim>
                                    <p:animEffect transition="in" filter="fade">
                                      <p:cBhvr>
                                        <p:cTn id="24" dur="1000"/>
                                        <p:tgtEl>
                                          <p:spTgt spid="31"/>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31" presetClass="entr" presetSubtype="0" fill="hold" grpId="1" nodeType="afterEffect">
                                  <p:stCondLst>
                                    <p:cond delay="0"/>
                                  </p:stCondLst>
                                  <p:iterate type="lt">
                                    <p:tmPct val="5000"/>
                                  </p:iterate>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90"/>
                                          </p:val>
                                        </p:tav>
                                        <p:tav tm="100000">
                                          <p:val>
                                            <p:fltVal val="0"/>
                                          </p:val>
                                        </p:tav>
                                      </p:tavLst>
                                    </p:anim>
                                    <p:animEffect transition="in" filter="fade">
                                      <p:cBhvr>
                                        <p:cTn id="38" dur="1000"/>
                                        <p:tgtEl>
                                          <p:spTgt spid="30"/>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4500"/>
                            </p:stCondLst>
                            <p:childTnLst>
                              <p:par>
                                <p:cTn id="47" presetID="31" presetClass="entr" presetSubtype="0" fill="hold" grpId="0" nodeType="afterEffect">
                                  <p:stCondLst>
                                    <p:cond delay="0"/>
                                  </p:stCondLst>
                                  <p:iterate type="lt">
                                    <p:tmPct val="5000"/>
                                  </p:iterate>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 calcmode="lin" valueType="num">
                                      <p:cBhvr>
                                        <p:cTn id="51" dur="1000" fill="hold"/>
                                        <p:tgtEl>
                                          <p:spTgt spid="29"/>
                                        </p:tgtEl>
                                        <p:attrNameLst>
                                          <p:attrName>style.rotation</p:attrName>
                                        </p:attrNameLst>
                                      </p:cBhvr>
                                      <p:tavLst>
                                        <p:tav tm="0">
                                          <p:val>
                                            <p:fltVal val="90"/>
                                          </p:val>
                                        </p:tav>
                                        <p:tav tm="100000">
                                          <p:val>
                                            <p:fltVal val="0"/>
                                          </p:val>
                                        </p:tav>
                                      </p:tavLst>
                                    </p:anim>
                                    <p:animEffect transition="in" filter="fade">
                                      <p:cBhvr>
                                        <p:cTn id="52" dur="1000"/>
                                        <p:tgtEl>
                                          <p:spTgt spid="29"/>
                                        </p:tgtEl>
                                      </p:cBhvr>
                                    </p:animEffect>
                                  </p:childTnLst>
                                </p:cTn>
                              </p:par>
                            </p:childTnLst>
                          </p:cTn>
                        </p:par>
                        <p:par>
                          <p:cTn id="53" fill="hold">
                            <p:stCondLst>
                              <p:cond delay="5500"/>
                            </p:stCondLst>
                            <p:childTnLst>
                              <p:par>
                                <p:cTn id="54" presetID="22" presetClass="entr" presetSubtype="2"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right)">
                                      <p:cBhvr>
                                        <p:cTn id="59" dur="500"/>
                                        <p:tgtEl>
                                          <p:spTgt spid="27"/>
                                        </p:tgtEl>
                                      </p:cBhvr>
                                    </p:animEffect>
                                  </p:childTnLst>
                                </p:cTn>
                              </p:par>
                            </p:childTnLst>
                          </p:cTn>
                        </p:par>
                        <p:par>
                          <p:cTn id="60" fill="hold">
                            <p:stCondLst>
                              <p:cond delay="6000"/>
                            </p:stCondLst>
                            <p:childTnLst>
                              <p:par>
                                <p:cTn id="61" presetID="31" presetClass="entr" presetSubtype="0" fill="hold" grpId="0" nodeType="afterEffect">
                                  <p:stCondLst>
                                    <p:cond delay="0"/>
                                  </p:stCondLst>
                                  <p:iterate type="lt">
                                    <p:tmPct val="5000"/>
                                  </p:iterate>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 calcmode="lin" valueType="num">
                                      <p:cBhvr>
                                        <p:cTn id="65" dur="1000" fill="hold"/>
                                        <p:tgtEl>
                                          <p:spTgt spid="32"/>
                                        </p:tgtEl>
                                        <p:attrNameLst>
                                          <p:attrName>style.rotation</p:attrName>
                                        </p:attrNameLst>
                                      </p:cBhvr>
                                      <p:tavLst>
                                        <p:tav tm="0">
                                          <p:val>
                                            <p:fltVal val="90"/>
                                          </p:val>
                                        </p:tav>
                                        <p:tav tm="100000">
                                          <p:val>
                                            <p:fltVal val="0"/>
                                          </p:val>
                                        </p:tav>
                                      </p:tavLst>
                                    </p:anim>
                                    <p:animEffect transition="in" filter="fade">
                                      <p:cBhvr>
                                        <p:cTn id="66" dur="1000"/>
                                        <p:tgtEl>
                                          <p:spTgt spid="32"/>
                                        </p:tgtEl>
                                      </p:cBhvr>
                                    </p:animEffect>
                                  </p:childTnLst>
                                </p:cTn>
                              </p:par>
                            </p:childTnLst>
                          </p:cTn>
                        </p:par>
                        <p:par>
                          <p:cTn id="67" fill="hold">
                            <p:stCondLst>
                              <p:cond delay="7000"/>
                            </p:stCondLst>
                            <p:childTnLst>
                              <p:par>
                                <p:cTn id="68" presetID="22" presetClass="entr" presetSubtype="2"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right)">
                                      <p:cBhvr>
                                        <p:cTn id="70" dur="500"/>
                                        <p:tgtEl>
                                          <p:spTgt spid="24"/>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7500"/>
                            </p:stCondLst>
                            <p:childTnLst>
                              <p:par>
                                <p:cTn id="75" presetID="31" presetClass="entr" presetSubtype="0" fill="hold" grpId="0" nodeType="afterEffect">
                                  <p:stCondLst>
                                    <p:cond delay="0"/>
                                  </p:stCondLst>
                                  <p:iterate type="lt">
                                    <p:tmPct val="5000"/>
                                  </p:iterate>
                                  <p:childTnLst>
                                    <p:set>
                                      <p:cBhvr>
                                        <p:cTn id="76" dur="1" fill="hold">
                                          <p:stCondLst>
                                            <p:cond delay="0"/>
                                          </p:stCondLst>
                                        </p:cTn>
                                        <p:tgtEl>
                                          <p:spTgt spid="33"/>
                                        </p:tgtEl>
                                        <p:attrNameLst>
                                          <p:attrName>style.visibility</p:attrName>
                                        </p:attrNameLst>
                                      </p:cBhvr>
                                      <p:to>
                                        <p:strVal val="visible"/>
                                      </p:to>
                                    </p:set>
                                    <p:anim calcmode="lin" valueType="num">
                                      <p:cBhvr>
                                        <p:cTn id="77" dur="1000" fill="hold"/>
                                        <p:tgtEl>
                                          <p:spTgt spid="33"/>
                                        </p:tgtEl>
                                        <p:attrNameLst>
                                          <p:attrName>ppt_w</p:attrName>
                                        </p:attrNameLst>
                                      </p:cBhvr>
                                      <p:tavLst>
                                        <p:tav tm="0">
                                          <p:val>
                                            <p:fltVal val="0"/>
                                          </p:val>
                                        </p:tav>
                                        <p:tav tm="100000">
                                          <p:val>
                                            <p:strVal val="#ppt_w"/>
                                          </p:val>
                                        </p:tav>
                                      </p:tavLst>
                                    </p:anim>
                                    <p:anim calcmode="lin" valueType="num">
                                      <p:cBhvr>
                                        <p:cTn id="78" dur="1000" fill="hold"/>
                                        <p:tgtEl>
                                          <p:spTgt spid="33"/>
                                        </p:tgtEl>
                                        <p:attrNameLst>
                                          <p:attrName>ppt_h</p:attrName>
                                        </p:attrNameLst>
                                      </p:cBhvr>
                                      <p:tavLst>
                                        <p:tav tm="0">
                                          <p:val>
                                            <p:fltVal val="0"/>
                                          </p:val>
                                        </p:tav>
                                        <p:tav tm="100000">
                                          <p:val>
                                            <p:strVal val="#ppt_h"/>
                                          </p:val>
                                        </p:tav>
                                      </p:tavLst>
                                    </p:anim>
                                    <p:anim calcmode="lin" valueType="num">
                                      <p:cBhvr>
                                        <p:cTn id="79" dur="1000" fill="hold"/>
                                        <p:tgtEl>
                                          <p:spTgt spid="33"/>
                                        </p:tgtEl>
                                        <p:attrNameLst>
                                          <p:attrName>style.rotation</p:attrName>
                                        </p:attrNameLst>
                                      </p:cBhvr>
                                      <p:tavLst>
                                        <p:tav tm="0">
                                          <p:val>
                                            <p:fltVal val="90"/>
                                          </p:val>
                                        </p:tav>
                                        <p:tav tm="100000">
                                          <p:val>
                                            <p:fltVal val="0"/>
                                          </p:val>
                                        </p:tav>
                                      </p:tavLst>
                                    </p:anim>
                                    <p:animEffect transition="in" filter="fade">
                                      <p:cBhvr>
                                        <p:cTn id="80" dur="1000"/>
                                        <p:tgtEl>
                                          <p:spTgt spid="33"/>
                                        </p:tgtEl>
                                      </p:cBhvr>
                                    </p:animEffect>
                                  </p:childTnLst>
                                </p:cTn>
                              </p:par>
                            </p:childTnLst>
                          </p:cTn>
                        </p:par>
                        <p:par>
                          <p:cTn id="81" fill="hold">
                            <p:stCondLst>
                              <p:cond delay="8500"/>
                            </p:stCondLst>
                            <p:childTnLst>
                              <p:par>
                                <p:cTn id="82" presetID="22" presetClass="entr" presetSubtype="2"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right)">
                                      <p:cBhvr>
                                        <p:cTn id="84" dur="500"/>
                                        <p:tgtEl>
                                          <p:spTgt spid="22"/>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right)">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8" grpId="0"/>
      <p:bldP spid="19" grpId="0"/>
      <p:bldP spid="20" grpId="0"/>
      <p:bldP spid="21" grpId="0"/>
      <p:bldP spid="22" grpId="0"/>
      <p:bldP spid="23" grpId="0"/>
      <p:bldP spid="24" grpId="0"/>
      <p:bldP spid="25" grpId="0"/>
      <p:bldP spid="26" grpId="0"/>
      <p:bldP spid="27" grpId="0"/>
      <p:bldP spid="29" grpId="0" animBg="1"/>
      <p:bldP spid="30" grpId="1" animBg="1"/>
      <p:bldP spid="31" grpId="1"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2"/>
          <a:srcRect/>
          <a:stretch>
            <a:fillRect/>
          </a:stretch>
        </p:blipFill>
        <p:spPr bwMode="auto">
          <a:xfrm>
            <a:off x="7241389" y="857232"/>
            <a:ext cx="3694112" cy="5143500"/>
          </a:xfrm>
          <a:prstGeom prst="rect">
            <a:avLst/>
          </a:prstGeom>
          <a:noFill/>
          <a:ln w="9525">
            <a:noFill/>
            <a:miter lim="800000"/>
            <a:headEnd/>
            <a:tailEnd/>
          </a:ln>
        </p:spPr>
      </p:pic>
      <p:sp>
        <p:nvSpPr>
          <p:cNvPr id="6" name="TextBox 5"/>
          <p:cNvSpPr txBox="1"/>
          <p:nvPr/>
        </p:nvSpPr>
        <p:spPr>
          <a:xfrm>
            <a:off x="1330765" y="44625"/>
            <a:ext cx="9982589"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800" dirty="0" smtClean="0">
                <a:solidFill>
                  <a:schemeClr val="accent2"/>
                </a:solidFill>
                <a:latin typeface="微软雅黑"/>
                <a:ea typeface="微软雅黑"/>
              </a:rPr>
              <a:t>立体资源平台 辅助自主学习</a:t>
            </a:r>
            <a:endParaRPr lang="zh-CN" altLang="en-US" sz="2800" dirty="0">
              <a:solidFill>
                <a:schemeClr val="accent2"/>
              </a:solidFill>
              <a:latin typeface="微软雅黑"/>
              <a:ea typeface="微软雅黑"/>
            </a:endParaRPr>
          </a:p>
        </p:txBody>
      </p:sp>
      <p:pic>
        <p:nvPicPr>
          <p:cNvPr id="2051" name="Picture 3"/>
          <p:cNvPicPr>
            <a:picLocks noChangeAspect="1" noChangeArrowheads="1"/>
          </p:cNvPicPr>
          <p:nvPr/>
        </p:nvPicPr>
        <p:blipFill>
          <a:blip r:embed="rId3"/>
          <a:srcRect/>
          <a:stretch>
            <a:fillRect/>
          </a:stretch>
        </p:blipFill>
        <p:spPr bwMode="auto">
          <a:xfrm>
            <a:off x="1097721" y="857232"/>
            <a:ext cx="5629275" cy="5143500"/>
          </a:xfrm>
          <a:prstGeom prst="rect">
            <a:avLst/>
          </a:prstGeom>
          <a:noFill/>
          <a:ln w="9525">
            <a:noFill/>
            <a:miter lim="800000"/>
            <a:headEnd/>
            <a:tailEnd/>
          </a:ln>
          <a:effectLst/>
        </p:spPr>
      </p:pic>
      <p:sp>
        <p:nvSpPr>
          <p:cNvPr id="9" name="矩形 8"/>
          <p:cNvSpPr/>
          <p:nvPr/>
        </p:nvSpPr>
        <p:spPr>
          <a:xfrm>
            <a:off x="2597919" y="6286520"/>
            <a:ext cx="7379008" cy="369332"/>
          </a:xfrm>
          <a:prstGeom prst="rect">
            <a:avLst/>
          </a:prstGeom>
          <a:solidFill>
            <a:schemeClr val="accent2"/>
          </a:solidFill>
          <a:ln cmpd="dbl">
            <a:solidFill>
              <a:schemeClr val="accent3"/>
            </a:solidFill>
          </a:ln>
          <a:effectLst>
            <a:outerShdw blurRad="63500" sx="102000" sy="102000" algn="ctr" rotWithShape="0">
              <a:prstClr val="black">
                <a:alpha val="40000"/>
              </a:prstClr>
            </a:outerShdw>
          </a:effectLst>
        </p:spPr>
        <p:txBody>
          <a:bodyPr wrap="none">
            <a:spAutoFit/>
          </a:bodyPr>
          <a:lstStyle/>
          <a:p>
            <a:r>
              <a:rPr lang="zh-CN" altLang="en-US" dirty="0" smtClean="0">
                <a:solidFill>
                  <a:schemeClr val="accent1"/>
                </a:solidFill>
                <a:latin typeface="+mn-ea"/>
                <a:ea typeface="+mn-ea"/>
              </a:rPr>
              <a:t>网络平台地址：</a:t>
            </a:r>
            <a:r>
              <a:rPr lang="en-US" b="1" dirty="0" smtClean="0">
                <a:solidFill>
                  <a:schemeClr val="bg1"/>
                </a:solidFill>
              </a:rPr>
              <a:t>http://mooc1.chaoxing.com/course/101133937.html</a:t>
            </a:r>
            <a:endParaRPr lang="zh-CN" alt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 </a:t>
            </a:r>
            <a:r>
              <a:rPr lang="en-US" altLang="zh-CN" dirty="0" smtClean="0">
                <a:solidFill>
                  <a:schemeClr val="accent2"/>
                </a:solidFill>
              </a:rPr>
              <a:t>4 </a:t>
            </a:r>
            <a:endParaRPr lang="zh-CN" altLang="en-US" dirty="0">
              <a:solidFill>
                <a:schemeClr val="accent2"/>
              </a:solidFill>
            </a:endParaRPr>
          </a:p>
        </p:txBody>
      </p:sp>
      <p:sp>
        <p:nvSpPr>
          <p:cNvPr id="19" name="TextBox 84"/>
          <p:cNvSpPr txBox="1">
            <a:spLocks noChangeArrowheads="1"/>
          </p:cNvSpPr>
          <p:nvPr/>
        </p:nvSpPr>
        <p:spPr bwMode="auto">
          <a:xfrm>
            <a:off x="445519" y="3068960"/>
            <a:ext cx="11354907" cy="175432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lIns="91434" tIns="45717" rIns="91434" bIns="4571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en-US" altLang="zh-CN" dirty="0" smtClean="0">
                <a:solidFill>
                  <a:schemeClr val="accent1"/>
                </a:solidFill>
                <a:latin typeface="+mn-ea"/>
                <a:ea typeface="+mn-ea"/>
              </a:rPr>
              <a:t>※ </a:t>
            </a:r>
            <a:r>
              <a:rPr lang="zh-CN" altLang="en-US" dirty="0" smtClean="0">
                <a:solidFill>
                  <a:schemeClr val="accent1"/>
                </a:solidFill>
                <a:latin typeface="+mn-ea"/>
                <a:ea typeface="+mn-ea"/>
              </a:rPr>
              <a:t>以实践和学科竞赛倒逼课堂教学和理论学习的推进，积极与“</a:t>
            </a:r>
            <a:r>
              <a:rPr lang="zh-CN" altLang="en-US" b="1" dirty="0" smtClean="0">
                <a:solidFill>
                  <a:srgbClr val="0070C0"/>
                </a:solidFill>
                <a:latin typeface="+mn-ea"/>
                <a:ea typeface="+mn-ea"/>
              </a:rPr>
              <a:t>江苏中丹集团”、</a:t>
            </a:r>
            <a:r>
              <a:rPr lang="en-US" altLang="en-US" b="1" dirty="0" smtClean="0">
                <a:solidFill>
                  <a:srgbClr val="0070C0"/>
                </a:solidFill>
                <a:latin typeface="+mn-ea"/>
                <a:ea typeface="+mn-ea"/>
              </a:rPr>
              <a:t>“</a:t>
            </a:r>
            <a:r>
              <a:rPr lang="zh-CN" altLang="en-US" b="1" dirty="0" smtClean="0">
                <a:solidFill>
                  <a:srgbClr val="0070C0"/>
                </a:solidFill>
                <a:latin typeface="+mn-ea"/>
                <a:ea typeface="+mn-ea"/>
              </a:rPr>
              <a:t>北京普析通用仪器有限责任公司</a:t>
            </a:r>
            <a:r>
              <a:rPr lang="en-US" altLang="en-US" b="1" dirty="0" smtClean="0">
                <a:solidFill>
                  <a:srgbClr val="0070C0"/>
                </a:solidFill>
                <a:latin typeface="+mn-ea"/>
                <a:ea typeface="+mn-ea"/>
              </a:rPr>
              <a:t>”</a:t>
            </a:r>
            <a:r>
              <a:rPr lang="zh-CN" altLang="en-US" b="1" dirty="0" smtClean="0">
                <a:solidFill>
                  <a:srgbClr val="0070C0"/>
                </a:solidFill>
                <a:latin typeface="+mn-ea"/>
                <a:ea typeface="+mn-ea"/>
              </a:rPr>
              <a:t>、</a:t>
            </a:r>
            <a:r>
              <a:rPr lang="en-US" altLang="en-US" b="1" dirty="0" smtClean="0">
                <a:solidFill>
                  <a:srgbClr val="0070C0"/>
                </a:solidFill>
                <a:latin typeface="+mn-ea"/>
                <a:ea typeface="+mn-ea"/>
              </a:rPr>
              <a:t>“</a:t>
            </a:r>
            <a:r>
              <a:rPr lang="zh-CN" altLang="en-US" b="1" dirty="0" smtClean="0">
                <a:solidFill>
                  <a:srgbClr val="0070C0"/>
                </a:solidFill>
                <a:latin typeface="+mn-ea"/>
                <a:ea typeface="+mn-ea"/>
              </a:rPr>
              <a:t>安莱立思仪器科技有限公司</a:t>
            </a:r>
            <a:r>
              <a:rPr lang="en-US" altLang="en-US" b="1" dirty="0" smtClean="0">
                <a:solidFill>
                  <a:srgbClr val="0070C0"/>
                </a:solidFill>
                <a:latin typeface="+mn-ea"/>
                <a:ea typeface="+mn-ea"/>
              </a:rPr>
              <a:t>”</a:t>
            </a:r>
            <a:r>
              <a:rPr lang="zh-CN" altLang="en-US" dirty="0" smtClean="0">
                <a:solidFill>
                  <a:schemeClr val="accent1"/>
                </a:solidFill>
                <a:latin typeface="+mn-ea"/>
                <a:ea typeface="+mn-ea"/>
              </a:rPr>
              <a:t>等知名企业共同主办化学实验技能大赛。</a:t>
            </a:r>
            <a:endParaRPr lang="en-US" altLang="zh-CN" dirty="0" smtClean="0">
              <a:solidFill>
                <a:schemeClr val="accent1"/>
              </a:solidFill>
              <a:latin typeface="+mn-ea"/>
              <a:ea typeface="+mn-ea"/>
            </a:endParaRPr>
          </a:p>
          <a:p>
            <a:pPr algn="just"/>
            <a:endParaRPr lang="en-US" altLang="zh-CN" dirty="0" smtClean="0">
              <a:solidFill>
                <a:schemeClr val="accent1"/>
              </a:solidFill>
              <a:latin typeface="+mn-ea"/>
              <a:ea typeface="+mn-ea"/>
            </a:endParaRPr>
          </a:p>
          <a:p>
            <a:pPr algn="just"/>
            <a:r>
              <a:rPr lang="en-US" altLang="zh-CN" dirty="0" smtClean="0">
                <a:solidFill>
                  <a:schemeClr val="accent1"/>
                </a:solidFill>
                <a:latin typeface="+mn-ea"/>
                <a:ea typeface="+mn-ea"/>
              </a:rPr>
              <a:t>※ </a:t>
            </a:r>
            <a:r>
              <a:rPr lang="zh-CN" altLang="en-US" dirty="0">
                <a:solidFill>
                  <a:schemeClr val="accent1"/>
                </a:solidFill>
                <a:latin typeface="+mn-ea"/>
                <a:ea typeface="+mn-ea"/>
              </a:rPr>
              <a:t>增</a:t>
            </a:r>
            <a:r>
              <a:rPr lang="zh-CN" altLang="en-US" dirty="0" smtClean="0">
                <a:solidFill>
                  <a:schemeClr val="accent1"/>
                </a:solidFill>
                <a:latin typeface="+mn-ea"/>
                <a:ea typeface="+mn-ea"/>
              </a:rPr>
              <a:t>强学生社</a:t>
            </a:r>
            <a:r>
              <a:rPr lang="zh-CN" altLang="en-US" dirty="0">
                <a:solidFill>
                  <a:schemeClr val="accent1"/>
                </a:solidFill>
                <a:latin typeface="+mn-ea"/>
                <a:ea typeface="+mn-ea"/>
              </a:rPr>
              <a:t>会责任感，结合社会热点和痛点，连同化学实验知识融入竞赛题目中，以科研实践能力为培养导向，使学生的知识、能力和素质更加多元化</a:t>
            </a:r>
            <a:r>
              <a:rPr lang="zh-CN" altLang="en-US" dirty="0" smtClean="0">
                <a:solidFill>
                  <a:schemeClr val="accent1"/>
                </a:solidFill>
                <a:latin typeface="+mn-ea"/>
                <a:ea typeface="+mn-ea"/>
              </a:rPr>
              <a:t>。如</a:t>
            </a:r>
            <a:r>
              <a:rPr lang="en-US" altLang="en-US" dirty="0" smtClean="0">
                <a:solidFill>
                  <a:srgbClr val="0070C0"/>
                </a:solidFill>
                <a:latin typeface="+mn-ea"/>
                <a:ea typeface="+mn-ea"/>
              </a:rPr>
              <a:t>“</a:t>
            </a:r>
            <a:r>
              <a:rPr lang="zh-CN" altLang="en-US" b="1" dirty="0" smtClean="0">
                <a:solidFill>
                  <a:srgbClr val="0070C0"/>
                </a:solidFill>
                <a:latin typeface="+mn-ea"/>
                <a:ea typeface="+mn-ea"/>
              </a:rPr>
              <a:t>液态奶制品中非蛋白氮含量的测定</a:t>
            </a:r>
            <a:r>
              <a:rPr lang="en-US" altLang="en-US" dirty="0" smtClean="0">
                <a:solidFill>
                  <a:srgbClr val="0070C0"/>
                </a:solidFill>
                <a:latin typeface="+mn-ea"/>
                <a:ea typeface="+mn-ea"/>
              </a:rPr>
              <a:t>”</a:t>
            </a:r>
            <a:r>
              <a:rPr lang="zh-CN" altLang="en-US" dirty="0" smtClean="0">
                <a:solidFill>
                  <a:srgbClr val="0070C0"/>
                </a:solidFill>
                <a:latin typeface="+mn-ea"/>
                <a:ea typeface="+mn-ea"/>
              </a:rPr>
              <a:t>、</a:t>
            </a:r>
            <a:r>
              <a:rPr lang="en-US" altLang="en-US" dirty="0" smtClean="0">
                <a:solidFill>
                  <a:srgbClr val="0070C0"/>
                </a:solidFill>
                <a:latin typeface="+mn-ea"/>
                <a:ea typeface="+mn-ea"/>
              </a:rPr>
              <a:t>“</a:t>
            </a:r>
            <a:r>
              <a:rPr lang="zh-CN" altLang="en-US" b="1" dirty="0" smtClean="0">
                <a:solidFill>
                  <a:srgbClr val="0070C0"/>
                </a:solidFill>
                <a:latin typeface="+mn-ea"/>
                <a:ea typeface="+mn-ea"/>
              </a:rPr>
              <a:t>皮革水解蛋白的鉴别</a:t>
            </a:r>
            <a:r>
              <a:rPr lang="en-US" altLang="en-US" dirty="0" smtClean="0">
                <a:solidFill>
                  <a:srgbClr val="0070C0"/>
                </a:solidFill>
                <a:latin typeface="+mn-ea"/>
                <a:ea typeface="+mn-ea"/>
              </a:rPr>
              <a:t>”</a:t>
            </a:r>
            <a:r>
              <a:rPr lang="zh-CN" altLang="en-US" dirty="0" smtClean="0">
                <a:solidFill>
                  <a:srgbClr val="0070C0"/>
                </a:solidFill>
                <a:latin typeface="+mn-ea"/>
                <a:ea typeface="+mn-ea"/>
              </a:rPr>
              <a:t>、</a:t>
            </a:r>
            <a:r>
              <a:rPr lang="en-US" altLang="en-US" dirty="0" smtClean="0">
                <a:solidFill>
                  <a:srgbClr val="0070C0"/>
                </a:solidFill>
                <a:latin typeface="+mn-ea"/>
                <a:ea typeface="+mn-ea"/>
              </a:rPr>
              <a:t>“</a:t>
            </a:r>
            <a:r>
              <a:rPr lang="zh-CN" altLang="en-US" b="1" dirty="0" smtClean="0">
                <a:solidFill>
                  <a:srgbClr val="0070C0"/>
                </a:solidFill>
                <a:latin typeface="+mn-ea"/>
                <a:ea typeface="+mn-ea"/>
              </a:rPr>
              <a:t>水中微量阴离子表面活性剂的分光光度法测定</a:t>
            </a:r>
            <a:r>
              <a:rPr lang="en-US" altLang="en-US" dirty="0" smtClean="0">
                <a:solidFill>
                  <a:srgbClr val="0070C0"/>
                </a:solidFill>
                <a:latin typeface="+mn-ea"/>
                <a:ea typeface="+mn-ea"/>
              </a:rPr>
              <a:t>”</a:t>
            </a:r>
            <a:r>
              <a:rPr lang="zh-CN" altLang="en-US" dirty="0" smtClean="0">
                <a:solidFill>
                  <a:schemeClr val="accent1"/>
                </a:solidFill>
                <a:latin typeface="+mn-ea"/>
                <a:ea typeface="+mn-ea"/>
              </a:rPr>
              <a:t>等，激发学生兴趣，点燃学生心中火种。</a:t>
            </a:r>
            <a:endParaRPr lang="zh-CN" altLang="en-US" dirty="0">
              <a:solidFill>
                <a:schemeClr val="accent1"/>
              </a:solidFill>
              <a:latin typeface="+mn-ea"/>
              <a:ea typeface="+mn-ea"/>
              <a:sym typeface="微软雅黑" pitchFamily="34" charset="-122"/>
            </a:endParaRPr>
          </a:p>
        </p:txBody>
      </p:sp>
      <p:sp>
        <p:nvSpPr>
          <p:cNvPr id="22" name="TextBox 21"/>
          <p:cNvSpPr txBox="1"/>
          <p:nvPr/>
        </p:nvSpPr>
        <p:spPr>
          <a:xfrm>
            <a:off x="1330847" y="2391277"/>
            <a:ext cx="1979174" cy="461659"/>
          </a:xfrm>
          <a:prstGeom prst="rect">
            <a:avLst/>
          </a:prstGeom>
          <a:noFill/>
        </p:spPr>
        <p:txBody>
          <a:bodyPr wrap="square" lIns="91434" tIns="45717" rIns="91434" bIns="45717" rtlCol="0">
            <a:spAutoFit/>
          </a:bodyPr>
          <a:lstStyle/>
          <a:p>
            <a:pPr algn="ctr"/>
            <a:r>
              <a:rPr lang="zh-CN" altLang="en-US" sz="2400" b="1" dirty="0" smtClean="0">
                <a:solidFill>
                  <a:srgbClr val="C00000"/>
                </a:solidFill>
                <a:latin typeface="+mj-ea"/>
                <a:ea typeface="+mj-ea"/>
              </a:rPr>
              <a:t>理论到实验</a:t>
            </a:r>
            <a:endParaRPr lang="zh-CN" altLang="en-US" sz="2400" b="1" dirty="0">
              <a:solidFill>
                <a:srgbClr val="C00000"/>
              </a:solidFill>
              <a:latin typeface="+mj-ea"/>
              <a:ea typeface="+mj-ea"/>
            </a:endParaRPr>
          </a:p>
        </p:txBody>
      </p:sp>
      <p:sp>
        <p:nvSpPr>
          <p:cNvPr id="23" name="TextBox 22"/>
          <p:cNvSpPr txBox="1"/>
          <p:nvPr/>
        </p:nvSpPr>
        <p:spPr>
          <a:xfrm>
            <a:off x="4902747" y="2391277"/>
            <a:ext cx="1979174" cy="461659"/>
          </a:xfrm>
          <a:prstGeom prst="rect">
            <a:avLst/>
          </a:prstGeom>
          <a:noFill/>
        </p:spPr>
        <p:txBody>
          <a:bodyPr wrap="square" lIns="91434" tIns="45717" rIns="91434" bIns="45717" rtlCol="0">
            <a:spAutoFit/>
          </a:bodyPr>
          <a:lstStyle/>
          <a:p>
            <a:pPr algn="ctr"/>
            <a:r>
              <a:rPr lang="zh-CN" altLang="en-US" sz="2400" b="1" dirty="0" smtClean="0">
                <a:solidFill>
                  <a:srgbClr val="C00000"/>
                </a:solidFill>
                <a:latin typeface="+mj-ea"/>
                <a:ea typeface="+mj-ea"/>
              </a:rPr>
              <a:t>实验到实践</a:t>
            </a:r>
            <a:endParaRPr lang="zh-CN" altLang="en-US" sz="2400" b="1" dirty="0">
              <a:solidFill>
                <a:srgbClr val="C00000"/>
              </a:solidFill>
              <a:latin typeface="+mj-ea"/>
              <a:ea typeface="+mj-ea"/>
            </a:endParaRPr>
          </a:p>
        </p:txBody>
      </p:sp>
      <p:sp>
        <p:nvSpPr>
          <p:cNvPr id="24" name="TextBox 23"/>
          <p:cNvSpPr txBox="1"/>
          <p:nvPr/>
        </p:nvSpPr>
        <p:spPr>
          <a:xfrm>
            <a:off x="8617523" y="2391277"/>
            <a:ext cx="1979174" cy="461659"/>
          </a:xfrm>
          <a:prstGeom prst="rect">
            <a:avLst/>
          </a:prstGeom>
          <a:noFill/>
        </p:spPr>
        <p:txBody>
          <a:bodyPr wrap="square" lIns="91434" tIns="45717" rIns="91434" bIns="45717" rtlCol="0">
            <a:spAutoFit/>
          </a:bodyPr>
          <a:lstStyle/>
          <a:p>
            <a:pPr algn="ctr"/>
            <a:r>
              <a:rPr lang="zh-CN" altLang="en-US" sz="2400" b="1" dirty="0" smtClean="0">
                <a:solidFill>
                  <a:srgbClr val="C00000"/>
                </a:solidFill>
                <a:latin typeface="+mj-ea"/>
                <a:ea typeface="+mj-ea"/>
              </a:rPr>
              <a:t>实践到创新</a:t>
            </a:r>
            <a:endParaRPr lang="zh-CN" altLang="en-US" sz="2400" b="1" dirty="0">
              <a:solidFill>
                <a:srgbClr val="C00000"/>
              </a:solidFill>
              <a:latin typeface="+mj-ea"/>
              <a:ea typeface="+mj-ea"/>
            </a:endParaRPr>
          </a:p>
        </p:txBody>
      </p:sp>
      <p:sp>
        <p:nvSpPr>
          <p:cNvPr id="25" name="Freeform 27"/>
          <p:cNvSpPr>
            <a:spLocks noChangeAspect="1" noEditPoints="1"/>
          </p:cNvSpPr>
          <p:nvPr/>
        </p:nvSpPr>
        <p:spPr bwMode="auto">
          <a:xfrm>
            <a:off x="1526226" y="962365"/>
            <a:ext cx="1487690" cy="1313600"/>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tx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26" name="Freeform 17"/>
          <p:cNvSpPr>
            <a:spLocks noChangeAspect="1" noEditPoints="1"/>
          </p:cNvSpPr>
          <p:nvPr/>
        </p:nvSpPr>
        <p:spPr bwMode="auto">
          <a:xfrm>
            <a:off x="8813025" y="893783"/>
            <a:ext cx="1292496" cy="1382182"/>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tx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27" name="Freeform 21"/>
          <p:cNvSpPr>
            <a:spLocks noChangeAspect="1" noEditPoints="1"/>
          </p:cNvSpPr>
          <p:nvPr/>
        </p:nvSpPr>
        <p:spPr bwMode="auto">
          <a:xfrm>
            <a:off x="5497260" y="965221"/>
            <a:ext cx="875734" cy="1329426"/>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p>
        </p:txBody>
      </p:sp>
      <p:sp>
        <p:nvSpPr>
          <p:cNvPr id="28" name="Freeform 12"/>
          <p:cNvSpPr/>
          <p:nvPr/>
        </p:nvSpPr>
        <p:spPr bwMode="auto">
          <a:xfrm>
            <a:off x="3944179" y="1611026"/>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sp>
        <p:nvSpPr>
          <p:cNvPr id="29" name="Freeform 12"/>
          <p:cNvSpPr/>
          <p:nvPr/>
        </p:nvSpPr>
        <p:spPr bwMode="auto">
          <a:xfrm>
            <a:off x="7372048" y="1524508"/>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sp>
        <p:nvSpPr>
          <p:cNvPr id="30" name="TextBox 29"/>
          <p:cNvSpPr txBox="1"/>
          <p:nvPr/>
        </p:nvSpPr>
        <p:spPr>
          <a:xfrm>
            <a:off x="1330765" y="44625"/>
            <a:ext cx="9982589"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800" dirty="0" smtClean="0">
                <a:solidFill>
                  <a:schemeClr val="accent2"/>
                </a:solidFill>
                <a:latin typeface="微软雅黑"/>
                <a:ea typeface="微软雅黑"/>
              </a:rPr>
              <a:t>将立体化学习延展至课堂外，提升到创新人才培养的高度</a:t>
            </a:r>
            <a:endParaRPr lang="zh-CN" altLang="en-US" sz="2800" dirty="0">
              <a:solidFill>
                <a:schemeClr val="accent2"/>
              </a:solidFill>
              <a:latin typeface="微软雅黑"/>
              <a:ea typeface="微软雅黑"/>
            </a:endParaRPr>
          </a:p>
        </p:txBody>
      </p:sp>
      <p:pic>
        <p:nvPicPr>
          <p:cNvPr id="14" name="Picture 2" descr="http://lxy.njtech.edu.cn/myEditor/uploadfile/2014122216532528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02038" y="5085184"/>
            <a:ext cx="2921000" cy="1643063"/>
          </a:xfrm>
          <a:prstGeom prst="rect">
            <a:avLst/>
          </a:prstGeom>
          <a:noFill/>
          <a:ln w="19050">
            <a:solidFill>
              <a:srgbClr val="FFC000"/>
            </a:solidFill>
            <a:miter lim="800000"/>
            <a:headEnd/>
            <a:tailEnd/>
          </a:ln>
          <a:extLst>
            <a:ext uri="{909E8E84-426E-40DD-AFC4-6F175D3DCCD1}">
              <a14:hiddenFill xmlns="" xmlns:a14="http://schemas.microsoft.com/office/drawing/2010/main">
                <a:solidFill>
                  <a:srgbClr val="FFFFFF"/>
                </a:solidFill>
              </a14:hiddenFill>
            </a:ext>
          </a:extLst>
        </p:spPr>
      </p:pic>
      <p:pic>
        <p:nvPicPr>
          <p:cNvPr id="2" name="图片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6074" y="5085184"/>
            <a:ext cx="2420000" cy="1620000"/>
          </a:xfrm>
          <a:prstGeom prst="rect">
            <a:avLst/>
          </a:prstGeom>
          <a:ln w="19050">
            <a:solidFill>
              <a:srgbClr val="FFC000"/>
            </a:solidFill>
          </a:ln>
        </p:spPr>
      </p:pic>
      <p:pic>
        <p:nvPicPr>
          <p:cNvPr id="3" name="图片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39002" y="5096716"/>
            <a:ext cx="2428265" cy="1620000"/>
          </a:xfrm>
          <a:prstGeom prst="rect">
            <a:avLst/>
          </a:prstGeom>
          <a:ln w="19050">
            <a:solidFill>
              <a:srgbClr val="FFC000"/>
            </a:solidFill>
          </a:ln>
        </p:spPr>
      </p:pic>
      <p:pic>
        <p:nvPicPr>
          <p:cNvPr id="4" name="图片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183232" y="5085184"/>
            <a:ext cx="2430000" cy="1620000"/>
          </a:xfrm>
          <a:prstGeom prst="rect">
            <a:avLst/>
          </a:prstGeom>
          <a:ln w="19050">
            <a:solidFill>
              <a:srgbClr val="FFC000"/>
            </a:solidFill>
          </a:ln>
        </p:spPr>
      </p:pic>
    </p:spTree>
  </p:cSld>
  <p:clrMapOvr>
    <a:masterClrMapping/>
  </p:clrMapOvr>
  <mc:AlternateContent xmlns:mc="http://schemas.openxmlformats.org/markup-compatibility/2006">
    <mc:Choice xmlns="" xmlns:p14="http://schemas.microsoft.com/office/powerpoint/2010/main" Requires="p14">
      <p:transition spd="slow" p14:dur="800" advTm="9470">
        <p14:doors/>
      </p:transition>
    </mc:Choice>
    <mc:Fallback>
      <p:transition spd="slow" advTm="94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500"/>
                                        <p:tgtEl>
                                          <p:spTgt spid="19">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4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1900"/>
                            </p:stCondLst>
                            <p:childTnLst>
                              <p:par>
                                <p:cTn id="25" presetID="31"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300" fill="hold"/>
                                        <p:tgtEl>
                                          <p:spTgt spid="28"/>
                                        </p:tgtEl>
                                        <p:attrNameLst>
                                          <p:attrName>ppt_w</p:attrName>
                                        </p:attrNameLst>
                                      </p:cBhvr>
                                      <p:tavLst>
                                        <p:tav tm="0">
                                          <p:val>
                                            <p:fltVal val="0"/>
                                          </p:val>
                                        </p:tav>
                                        <p:tav tm="100000">
                                          <p:val>
                                            <p:strVal val="#ppt_w"/>
                                          </p:val>
                                        </p:tav>
                                      </p:tavLst>
                                    </p:anim>
                                    <p:anim calcmode="lin" valueType="num">
                                      <p:cBhvr>
                                        <p:cTn id="28" dur="300" fill="hold"/>
                                        <p:tgtEl>
                                          <p:spTgt spid="28"/>
                                        </p:tgtEl>
                                        <p:attrNameLst>
                                          <p:attrName>ppt_h</p:attrName>
                                        </p:attrNameLst>
                                      </p:cBhvr>
                                      <p:tavLst>
                                        <p:tav tm="0">
                                          <p:val>
                                            <p:fltVal val="0"/>
                                          </p:val>
                                        </p:tav>
                                        <p:tav tm="100000">
                                          <p:val>
                                            <p:strVal val="#ppt_h"/>
                                          </p:val>
                                        </p:tav>
                                      </p:tavLst>
                                    </p:anim>
                                    <p:anim calcmode="lin" valueType="num">
                                      <p:cBhvr>
                                        <p:cTn id="29" dur="300" fill="hold"/>
                                        <p:tgtEl>
                                          <p:spTgt spid="28"/>
                                        </p:tgtEl>
                                        <p:attrNameLst>
                                          <p:attrName>style.rotation</p:attrName>
                                        </p:attrNameLst>
                                      </p:cBhvr>
                                      <p:tavLst>
                                        <p:tav tm="0">
                                          <p:val>
                                            <p:fltVal val="90"/>
                                          </p:val>
                                        </p:tav>
                                        <p:tav tm="100000">
                                          <p:val>
                                            <p:fltVal val="0"/>
                                          </p:val>
                                        </p:tav>
                                      </p:tavLst>
                                    </p:anim>
                                    <p:animEffect transition="in" filter="fade">
                                      <p:cBhvr>
                                        <p:cTn id="30" dur="300"/>
                                        <p:tgtEl>
                                          <p:spTgt spid="28"/>
                                        </p:tgtEl>
                                      </p:cBhvr>
                                    </p:animEffect>
                                  </p:childTnLst>
                                </p:cTn>
                              </p:par>
                            </p:childTnLst>
                          </p:cTn>
                        </p:par>
                        <p:par>
                          <p:cTn id="31" fill="hold">
                            <p:stCondLst>
                              <p:cond delay="2200"/>
                            </p:stCondLst>
                            <p:childTnLst>
                              <p:par>
                                <p:cTn id="32" presetID="31"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300" fill="hold"/>
                                        <p:tgtEl>
                                          <p:spTgt spid="29"/>
                                        </p:tgtEl>
                                        <p:attrNameLst>
                                          <p:attrName>ppt_w</p:attrName>
                                        </p:attrNameLst>
                                      </p:cBhvr>
                                      <p:tavLst>
                                        <p:tav tm="0">
                                          <p:val>
                                            <p:fltVal val="0"/>
                                          </p:val>
                                        </p:tav>
                                        <p:tav tm="100000">
                                          <p:val>
                                            <p:strVal val="#ppt_w"/>
                                          </p:val>
                                        </p:tav>
                                      </p:tavLst>
                                    </p:anim>
                                    <p:anim calcmode="lin" valueType="num">
                                      <p:cBhvr>
                                        <p:cTn id="35" dur="300" fill="hold"/>
                                        <p:tgtEl>
                                          <p:spTgt spid="29"/>
                                        </p:tgtEl>
                                        <p:attrNameLst>
                                          <p:attrName>ppt_h</p:attrName>
                                        </p:attrNameLst>
                                      </p:cBhvr>
                                      <p:tavLst>
                                        <p:tav tm="0">
                                          <p:val>
                                            <p:fltVal val="0"/>
                                          </p:val>
                                        </p:tav>
                                        <p:tav tm="100000">
                                          <p:val>
                                            <p:strVal val="#ppt_h"/>
                                          </p:val>
                                        </p:tav>
                                      </p:tavLst>
                                    </p:anim>
                                    <p:anim calcmode="lin" valueType="num">
                                      <p:cBhvr>
                                        <p:cTn id="36" dur="300" fill="hold"/>
                                        <p:tgtEl>
                                          <p:spTgt spid="29"/>
                                        </p:tgtEl>
                                        <p:attrNameLst>
                                          <p:attrName>style.rotation</p:attrName>
                                        </p:attrNameLst>
                                      </p:cBhvr>
                                      <p:tavLst>
                                        <p:tav tm="0">
                                          <p:val>
                                            <p:fltVal val="90"/>
                                          </p:val>
                                        </p:tav>
                                        <p:tav tm="100000">
                                          <p:val>
                                            <p:fltVal val="0"/>
                                          </p:val>
                                        </p:tav>
                                      </p:tavLst>
                                    </p:anim>
                                    <p:animEffect transition="in" filter="fade">
                                      <p:cBhvr>
                                        <p:cTn id="37" dur="300"/>
                                        <p:tgtEl>
                                          <p:spTgt spid="29"/>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Effect transition="in" filter="wipe(up)">
                                      <p:cBhvr>
                                        <p:cTn id="41" dur="500"/>
                                        <p:tgtEl>
                                          <p:spTgt spid="19">
                                            <p:txEl>
                                              <p:pRg st="2" end="2"/>
                                            </p:txEl>
                                          </p:spTgt>
                                        </p:tgtEl>
                                      </p:cBhvr>
                                    </p:animEffec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6" y="44625"/>
            <a:ext cx="5042228" cy="523220"/>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800" dirty="0" smtClean="0">
                <a:solidFill>
                  <a:schemeClr val="accent2"/>
                </a:solidFill>
                <a:latin typeface="微软雅黑"/>
                <a:ea typeface="微软雅黑"/>
              </a:rPr>
              <a:t>5.1 </a:t>
            </a:r>
            <a:r>
              <a:rPr lang="zh-CN" altLang="en-US" sz="2800" dirty="0" smtClean="0">
                <a:solidFill>
                  <a:schemeClr val="accent2"/>
                </a:solidFill>
                <a:latin typeface="微软雅黑"/>
                <a:ea typeface="微软雅黑"/>
              </a:rPr>
              <a:t>来自各方面的评价</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5</a:t>
            </a:r>
            <a:endParaRPr lang="zh-CN" altLang="en-US" dirty="0">
              <a:solidFill>
                <a:schemeClr val="accent2"/>
              </a:solidFill>
            </a:endParaRPr>
          </a:p>
        </p:txBody>
      </p:sp>
      <p:sp>
        <p:nvSpPr>
          <p:cNvPr id="19" name="Rectangle 15"/>
          <p:cNvSpPr>
            <a:spLocks noChangeArrowheads="1"/>
          </p:cNvSpPr>
          <p:nvPr/>
        </p:nvSpPr>
        <p:spPr bwMode="auto">
          <a:xfrm>
            <a:off x="923925" y="4659981"/>
            <a:ext cx="10532306" cy="1912291"/>
          </a:xfrm>
          <a:prstGeom prst="rect">
            <a:avLst/>
          </a:prstGeom>
          <a:solidFill>
            <a:schemeClr val="accent1">
              <a:lumMod val="20000"/>
              <a:lumOff val="80000"/>
            </a:schemeClr>
          </a:solidFill>
          <a:ln>
            <a:noFill/>
          </a:ln>
        </p:spPr>
        <p:txBody>
          <a:bodyPr vert="horz" wrap="square" lIns="91434" tIns="45717" rIns="91434" bIns="45717" numCol="1" anchor="t" anchorCtr="0" compatLnSpc="1"/>
          <a:lstStyle/>
          <a:p>
            <a:endParaRPr lang="zh-CN" altLang="en-US"/>
          </a:p>
        </p:txBody>
      </p:sp>
      <p:sp>
        <p:nvSpPr>
          <p:cNvPr id="22" name="Rectangle 11"/>
          <p:cNvSpPr>
            <a:spLocks noChangeArrowheads="1"/>
          </p:cNvSpPr>
          <p:nvPr/>
        </p:nvSpPr>
        <p:spPr bwMode="auto">
          <a:xfrm>
            <a:off x="856808" y="2987298"/>
            <a:ext cx="10599423" cy="1227520"/>
          </a:xfrm>
          <a:prstGeom prst="rect">
            <a:avLst/>
          </a:prstGeom>
          <a:solidFill>
            <a:schemeClr val="accent1">
              <a:lumMod val="20000"/>
              <a:lumOff val="80000"/>
            </a:schemeClr>
          </a:solidFill>
          <a:ln>
            <a:noFill/>
          </a:ln>
        </p:spPr>
        <p:txBody>
          <a:bodyPr vert="horz" wrap="square" lIns="91434" tIns="45717" rIns="91434" bIns="45717" numCol="1" anchor="t" anchorCtr="0" compatLnSpc="1"/>
          <a:lstStyle/>
          <a:p>
            <a:endParaRPr lang="zh-CN" altLang="en-US" dirty="0"/>
          </a:p>
        </p:txBody>
      </p:sp>
      <p:sp>
        <p:nvSpPr>
          <p:cNvPr id="25" name="Rectangle 8"/>
          <p:cNvSpPr>
            <a:spLocks noChangeArrowheads="1"/>
          </p:cNvSpPr>
          <p:nvPr/>
        </p:nvSpPr>
        <p:spPr bwMode="auto">
          <a:xfrm>
            <a:off x="923925" y="802648"/>
            <a:ext cx="10532306" cy="1779588"/>
          </a:xfrm>
          <a:prstGeom prst="rect">
            <a:avLst/>
          </a:prstGeom>
          <a:solidFill>
            <a:schemeClr val="accent1">
              <a:lumMod val="20000"/>
              <a:lumOff val="80000"/>
            </a:schemeClr>
          </a:solidFill>
          <a:ln>
            <a:noFill/>
          </a:ln>
        </p:spPr>
        <p:txBody>
          <a:bodyPr vert="horz" wrap="square" lIns="91434" tIns="45717" rIns="91434" bIns="45717" numCol="1" anchor="t" anchorCtr="0" compatLnSpc="1"/>
          <a:lstStyle/>
          <a:p>
            <a:endParaRPr lang="zh-CN" altLang="en-US"/>
          </a:p>
        </p:txBody>
      </p:sp>
      <p:sp>
        <p:nvSpPr>
          <p:cNvPr id="27" name="Freeform 6"/>
          <p:cNvSpPr/>
          <p:nvPr/>
        </p:nvSpPr>
        <p:spPr bwMode="auto">
          <a:xfrm>
            <a:off x="841375" y="2714620"/>
            <a:ext cx="82550" cy="54525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sp>
        <p:nvSpPr>
          <p:cNvPr id="28" name="Freeform 7"/>
          <p:cNvSpPr/>
          <p:nvPr/>
        </p:nvSpPr>
        <p:spPr bwMode="auto">
          <a:xfrm>
            <a:off x="841375" y="571480"/>
            <a:ext cx="82550" cy="547515"/>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sp>
        <p:nvSpPr>
          <p:cNvPr id="29" name="Freeform 9"/>
          <p:cNvSpPr/>
          <p:nvPr/>
        </p:nvSpPr>
        <p:spPr bwMode="auto">
          <a:xfrm>
            <a:off x="841375" y="589021"/>
            <a:ext cx="2843521" cy="423080"/>
          </a:xfrm>
          <a:custGeom>
            <a:avLst/>
            <a:gdLst>
              <a:gd name="T0" fmla="*/ 0 w 2547"/>
              <a:gd name="T1" fmla="*/ 0 h 366"/>
              <a:gd name="T2" fmla="*/ 2547 w 2547"/>
              <a:gd name="T3" fmla="*/ 0 h 366"/>
              <a:gd name="T4" fmla="*/ 2400 w 2547"/>
              <a:gd name="T5" fmla="*/ 185 h 366"/>
              <a:gd name="T6" fmla="*/ 2547 w 2547"/>
              <a:gd name="T7" fmla="*/ 366 h 366"/>
              <a:gd name="T8" fmla="*/ 0 w 2547"/>
              <a:gd name="T9" fmla="*/ 366 h 366"/>
              <a:gd name="T10" fmla="*/ 0 w 2547"/>
              <a:gd name="T11" fmla="*/ 0 h 366"/>
            </a:gdLst>
            <a:ahLst/>
            <a:cxnLst>
              <a:cxn ang="0">
                <a:pos x="T0" y="T1"/>
              </a:cxn>
              <a:cxn ang="0">
                <a:pos x="T2" y="T3"/>
              </a:cxn>
              <a:cxn ang="0">
                <a:pos x="T4" y="T5"/>
              </a:cxn>
              <a:cxn ang="0">
                <a:pos x="T6" y="T7"/>
              </a:cxn>
              <a:cxn ang="0">
                <a:pos x="T8" y="T9"/>
              </a:cxn>
              <a:cxn ang="0">
                <a:pos x="T10" y="T11"/>
              </a:cxn>
            </a:cxnLst>
            <a:rect l="0" t="0" r="r" b="b"/>
            <a:pathLst>
              <a:path w="2547" h="366">
                <a:moveTo>
                  <a:pt x="0" y="0"/>
                </a:moveTo>
                <a:lnTo>
                  <a:pt x="2547" y="0"/>
                </a:lnTo>
                <a:lnTo>
                  <a:pt x="2400" y="185"/>
                </a:lnTo>
                <a:lnTo>
                  <a:pt x="2547" y="366"/>
                </a:lnTo>
                <a:lnTo>
                  <a:pt x="0" y="366"/>
                </a:lnTo>
                <a:lnTo>
                  <a:pt x="0" y="0"/>
                </a:lnTo>
                <a:close/>
              </a:path>
            </a:pathLst>
          </a:custGeom>
          <a:solidFill>
            <a:schemeClr val="bg2"/>
          </a:solidFill>
          <a:ln>
            <a:noFill/>
          </a:ln>
        </p:spPr>
        <p:txBody>
          <a:bodyPr vert="horz" wrap="square" lIns="91434" tIns="45717" rIns="91434" bIns="45717" numCol="1" anchor="t" anchorCtr="0" compatLnSpc="1"/>
          <a:lstStyle/>
          <a:p>
            <a:endParaRPr lang="zh-CN" altLang="en-US"/>
          </a:p>
        </p:txBody>
      </p:sp>
      <p:sp>
        <p:nvSpPr>
          <p:cNvPr id="30" name="Freeform 12"/>
          <p:cNvSpPr/>
          <p:nvPr/>
        </p:nvSpPr>
        <p:spPr bwMode="auto">
          <a:xfrm>
            <a:off x="841375" y="2732162"/>
            <a:ext cx="2957350" cy="420817"/>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bg1"/>
          </a:solidFill>
          <a:ln>
            <a:noFill/>
          </a:ln>
        </p:spPr>
        <p:txBody>
          <a:bodyPr vert="horz" wrap="square" lIns="91434" tIns="45717" rIns="91434" bIns="45717" numCol="1" anchor="t" anchorCtr="0" compatLnSpc="1"/>
          <a:lstStyle/>
          <a:p>
            <a:endParaRPr lang="zh-CN" altLang="en-US"/>
          </a:p>
        </p:txBody>
      </p:sp>
      <p:sp>
        <p:nvSpPr>
          <p:cNvPr id="31" name="Freeform 14"/>
          <p:cNvSpPr/>
          <p:nvPr/>
        </p:nvSpPr>
        <p:spPr bwMode="auto">
          <a:xfrm>
            <a:off x="841375" y="4429132"/>
            <a:ext cx="82550" cy="54525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sp>
        <p:nvSpPr>
          <p:cNvPr id="32" name="Freeform 16"/>
          <p:cNvSpPr/>
          <p:nvPr/>
        </p:nvSpPr>
        <p:spPr bwMode="auto">
          <a:xfrm>
            <a:off x="841375" y="4446676"/>
            <a:ext cx="2957350" cy="420817"/>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tx1"/>
          </a:solidFill>
          <a:ln>
            <a:noFill/>
          </a:ln>
        </p:spPr>
        <p:txBody>
          <a:bodyPr vert="horz" wrap="square" lIns="91434" tIns="45717" rIns="91434" bIns="45717" numCol="1" anchor="t" anchorCtr="0" compatLnSpc="1"/>
          <a:lstStyle/>
          <a:p>
            <a:endParaRPr lang="zh-CN" altLang="en-US"/>
          </a:p>
        </p:txBody>
      </p:sp>
      <p:sp>
        <p:nvSpPr>
          <p:cNvPr id="33" name="TextBox 32"/>
          <p:cNvSpPr txBox="1"/>
          <p:nvPr/>
        </p:nvSpPr>
        <p:spPr>
          <a:xfrm>
            <a:off x="923925" y="589451"/>
            <a:ext cx="1210576" cy="400103"/>
          </a:xfrm>
          <a:prstGeom prst="rect">
            <a:avLst/>
          </a:prstGeom>
          <a:noFill/>
        </p:spPr>
        <p:txBody>
          <a:bodyPr wrap="none" lIns="91434" tIns="45717" rIns="91434" bIns="45717" rtlCol="0">
            <a:spAutoFit/>
          </a:bodyPr>
          <a:lstStyle/>
          <a:p>
            <a:r>
              <a:rPr lang="zh-CN" altLang="en-US" sz="2000" b="1" dirty="0" smtClean="0">
                <a:solidFill>
                  <a:schemeClr val="accent2"/>
                </a:solidFill>
                <a:latin typeface="+mj-ea"/>
                <a:ea typeface="+mj-ea"/>
              </a:rPr>
              <a:t>学生评价</a:t>
            </a:r>
            <a:endParaRPr lang="zh-CN" altLang="en-US" sz="2000" b="1" dirty="0">
              <a:solidFill>
                <a:schemeClr val="accent2"/>
              </a:solidFill>
              <a:latin typeface="+mj-ea"/>
              <a:ea typeface="+mj-ea"/>
            </a:endParaRPr>
          </a:p>
        </p:txBody>
      </p:sp>
      <p:sp>
        <p:nvSpPr>
          <p:cNvPr id="34" name="TextBox 33"/>
          <p:cNvSpPr txBox="1"/>
          <p:nvPr/>
        </p:nvSpPr>
        <p:spPr>
          <a:xfrm>
            <a:off x="923925" y="2766078"/>
            <a:ext cx="1210576" cy="400103"/>
          </a:xfrm>
          <a:prstGeom prst="rect">
            <a:avLst/>
          </a:prstGeom>
          <a:noFill/>
        </p:spPr>
        <p:txBody>
          <a:bodyPr wrap="none" lIns="91434" tIns="45717" rIns="91434" bIns="45717" rtlCol="0">
            <a:spAutoFit/>
          </a:bodyPr>
          <a:lstStyle/>
          <a:p>
            <a:r>
              <a:rPr lang="zh-CN" altLang="en-US" sz="2000" b="1" dirty="0" smtClean="0">
                <a:solidFill>
                  <a:schemeClr val="accent2"/>
                </a:solidFill>
                <a:latin typeface="+mj-ea"/>
                <a:ea typeface="+mj-ea"/>
              </a:rPr>
              <a:t>教师评价</a:t>
            </a:r>
            <a:endParaRPr lang="zh-CN" altLang="en-US" sz="2000" b="1" dirty="0">
              <a:solidFill>
                <a:schemeClr val="accent2"/>
              </a:solidFill>
              <a:latin typeface="+mj-ea"/>
              <a:ea typeface="+mj-ea"/>
            </a:endParaRPr>
          </a:p>
        </p:txBody>
      </p:sp>
      <p:sp>
        <p:nvSpPr>
          <p:cNvPr id="35" name="TextBox 34"/>
          <p:cNvSpPr txBox="1"/>
          <p:nvPr/>
        </p:nvSpPr>
        <p:spPr>
          <a:xfrm>
            <a:off x="923925" y="4467287"/>
            <a:ext cx="1210576" cy="400103"/>
          </a:xfrm>
          <a:prstGeom prst="rect">
            <a:avLst/>
          </a:prstGeom>
          <a:noFill/>
        </p:spPr>
        <p:txBody>
          <a:bodyPr wrap="none" lIns="91434" tIns="45717" rIns="91434" bIns="45717" rtlCol="0">
            <a:spAutoFit/>
          </a:bodyPr>
          <a:lstStyle/>
          <a:p>
            <a:r>
              <a:rPr lang="zh-CN" altLang="en-US" sz="2000" b="1" dirty="0" smtClean="0">
                <a:solidFill>
                  <a:schemeClr val="accent2"/>
                </a:solidFill>
                <a:latin typeface="+mj-ea"/>
                <a:ea typeface="+mj-ea"/>
              </a:rPr>
              <a:t>院系评价</a:t>
            </a:r>
            <a:endParaRPr lang="zh-CN" altLang="en-US" sz="2000" b="1" dirty="0">
              <a:solidFill>
                <a:schemeClr val="accent2"/>
              </a:solidFill>
              <a:latin typeface="+mj-ea"/>
              <a:ea typeface="+mj-ea"/>
            </a:endParaRPr>
          </a:p>
        </p:txBody>
      </p:sp>
      <p:sp>
        <p:nvSpPr>
          <p:cNvPr id="36" name="TextBox 35"/>
          <p:cNvSpPr txBox="1"/>
          <p:nvPr/>
        </p:nvSpPr>
        <p:spPr>
          <a:xfrm>
            <a:off x="1244256" y="1118995"/>
            <a:ext cx="8926091" cy="646325"/>
          </a:xfrm>
          <a:prstGeom prst="rect">
            <a:avLst/>
          </a:prstGeom>
          <a:noFill/>
        </p:spPr>
        <p:txBody>
          <a:bodyPr wrap="square" lIns="91434" tIns="45717" rIns="91434" bIns="45717" rtlCol="0">
            <a:spAutoFit/>
          </a:bodyPr>
          <a:lstStyle/>
          <a:p>
            <a:pPr indent="-360000"/>
            <a:r>
              <a:rPr lang="zh-CN" altLang="en-US" b="1" dirty="0" smtClean="0">
                <a:solidFill>
                  <a:schemeClr val="accent4"/>
                </a:solidFill>
                <a:latin typeface="+mn-ea"/>
                <a:ea typeface="+mn-ea"/>
              </a:rPr>
              <a:t>轻化专业 </a:t>
            </a:r>
            <a:r>
              <a:rPr lang="en-US" altLang="zh-CN" b="1" dirty="0" smtClean="0">
                <a:solidFill>
                  <a:schemeClr val="accent4"/>
                </a:solidFill>
                <a:latin typeface="+mn-ea"/>
                <a:ea typeface="+mn-ea"/>
              </a:rPr>
              <a:t>1501</a:t>
            </a:r>
            <a:r>
              <a:rPr lang="zh-CN" altLang="en-US" b="1" dirty="0" smtClean="0">
                <a:solidFill>
                  <a:schemeClr val="accent4"/>
                </a:solidFill>
                <a:latin typeface="+mn-ea"/>
                <a:ea typeface="+mn-ea"/>
              </a:rPr>
              <a:t>张文杰同学：</a:t>
            </a:r>
            <a:r>
              <a:rPr lang="zh-CN" altLang="en-US" dirty="0" smtClean="0">
                <a:solidFill>
                  <a:schemeClr val="accent1"/>
                </a:solidFill>
                <a:latin typeface="+mn-ea"/>
                <a:ea typeface="+mn-ea"/>
              </a:rPr>
              <a:t>在老师的启发下学习，发现现在所学的东西得“悟”，而不是像高中时死板的去背、去做</a:t>
            </a:r>
            <a:r>
              <a:rPr lang="zh-CN" altLang="en-US" dirty="0" smtClean="0">
                <a:solidFill>
                  <a:schemeClr val="accent1"/>
                </a:solidFill>
                <a:latin typeface="+mn-ea"/>
                <a:ea typeface="+mn-ea"/>
              </a:rPr>
              <a:t>。</a:t>
            </a:r>
            <a:endParaRPr lang="zh-CN" altLang="en-US" dirty="0">
              <a:solidFill>
                <a:schemeClr val="accent1"/>
              </a:solidFill>
              <a:latin typeface="+mn-ea"/>
              <a:ea typeface="+mn-ea"/>
            </a:endParaRPr>
          </a:p>
        </p:txBody>
      </p:sp>
      <p:sp>
        <p:nvSpPr>
          <p:cNvPr id="20" name="TextBox 19"/>
          <p:cNvSpPr txBox="1"/>
          <p:nvPr/>
        </p:nvSpPr>
        <p:spPr>
          <a:xfrm>
            <a:off x="1244256" y="1802953"/>
            <a:ext cx="9068967" cy="646325"/>
          </a:xfrm>
          <a:prstGeom prst="rect">
            <a:avLst/>
          </a:prstGeom>
          <a:noFill/>
        </p:spPr>
        <p:txBody>
          <a:bodyPr wrap="square" lIns="91434" tIns="45717" rIns="91434" bIns="45717" rtlCol="0">
            <a:spAutoFit/>
          </a:bodyPr>
          <a:lstStyle/>
          <a:p>
            <a:r>
              <a:rPr lang="zh-CN" altLang="en-US" b="1" dirty="0" smtClean="0">
                <a:solidFill>
                  <a:schemeClr val="accent4"/>
                </a:solidFill>
                <a:latin typeface="+mn-ea"/>
                <a:ea typeface="+mn-ea"/>
              </a:rPr>
              <a:t>书院专业 </a:t>
            </a:r>
            <a:r>
              <a:rPr lang="en-US" altLang="zh-CN" b="1" dirty="0" smtClean="0">
                <a:solidFill>
                  <a:schemeClr val="accent4"/>
                </a:solidFill>
                <a:latin typeface="+mn-ea"/>
                <a:ea typeface="+mn-ea"/>
              </a:rPr>
              <a:t>1604</a:t>
            </a:r>
            <a:r>
              <a:rPr lang="zh-CN" altLang="en-US" b="1" dirty="0" smtClean="0">
                <a:solidFill>
                  <a:schemeClr val="accent4"/>
                </a:solidFill>
                <a:latin typeface="+mn-ea"/>
                <a:ea typeface="+mn-ea"/>
              </a:rPr>
              <a:t>刘超同学：</a:t>
            </a:r>
            <a:r>
              <a:rPr lang="zh-CN" altLang="en-US" dirty="0" smtClean="0">
                <a:solidFill>
                  <a:schemeClr val="accent1"/>
                </a:solidFill>
                <a:latin typeface="+mn-ea"/>
                <a:ea typeface="+mn-ea"/>
              </a:rPr>
              <a:t>教材是分章节的，但学习的时候不要孤立分析，比如</a:t>
            </a:r>
            <a:r>
              <a:rPr lang="en-US" altLang="en-US" dirty="0" smtClean="0">
                <a:solidFill>
                  <a:schemeClr val="accent1"/>
                </a:solidFill>
                <a:latin typeface="+mn-ea"/>
                <a:ea typeface="+mn-ea"/>
              </a:rPr>
              <a:t>5</a:t>
            </a:r>
            <a:r>
              <a:rPr lang="zh-CN" altLang="en-US" dirty="0" smtClean="0">
                <a:solidFill>
                  <a:schemeClr val="accent1"/>
                </a:solidFill>
                <a:latin typeface="+mn-ea"/>
                <a:ea typeface="+mn-ea"/>
              </a:rPr>
              <a:t>、</a:t>
            </a:r>
            <a:r>
              <a:rPr lang="en-US" altLang="en-US" dirty="0" smtClean="0">
                <a:solidFill>
                  <a:schemeClr val="accent1"/>
                </a:solidFill>
                <a:latin typeface="+mn-ea"/>
                <a:ea typeface="+mn-ea"/>
              </a:rPr>
              <a:t>7</a:t>
            </a:r>
            <a:r>
              <a:rPr lang="zh-CN" altLang="en-US" dirty="0" smtClean="0">
                <a:solidFill>
                  <a:schemeClr val="accent1"/>
                </a:solidFill>
                <a:latin typeface="+mn-ea"/>
                <a:ea typeface="+mn-ea"/>
              </a:rPr>
              <a:t>、</a:t>
            </a:r>
            <a:r>
              <a:rPr lang="en-US" altLang="en-US" dirty="0" smtClean="0">
                <a:solidFill>
                  <a:schemeClr val="accent1"/>
                </a:solidFill>
                <a:latin typeface="+mn-ea"/>
                <a:ea typeface="+mn-ea"/>
              </a:rPr>
              <a:t>8</a:t>
            </a:r>
            <a:r>
              <a:rPr lang="zh-CN" altLang="en-US" dirty="0" smtClean="0">
                <a:solidFill>
                  <a:schemeClr val="accent1"/>
                </a:solidFill>
                <a:latin typeface="+mn-ea"/>
                <a:ea typeface="+mn-ea"/>
              </a:rPr>
              <a:t>、</a:t>
            </a:r>
            <a:r>
              <a:rPr lang="en-US" altLang="en-US" dirty="0" smtClean="0">
                <a:solidFill>
                  <a:schemeClr val="accent1"/>
                </a:solidFill>
                <a:latin typeface="+mn-ea"/>
                <a:ea typeface="+mn-ea"/>
              </a:rPr>
              <a:t>9</a:t>
            </a:r>
            <a:r>
              <a:rPr lang="zh-CN" altLang="en-US" dirty="0" smtClean="0">
                <a:solidFill>
                  <a:schemeClr val="accent1"/>
                </a:solidFill>
                <a:latin typeface="+mn-ea"/>
                <a:ea typeface="+mn-ea"/>
              </a:rPr>
              <a:t>这几章就有较深的联系，很多问题都只不过是大问题背景下的小</a:t>
            </a:r>
            <a:r>
              <a:rPr lang="zh-CN" altLang="en-US" dirty="0" smtClean="0">
                <a:solidFill>
                  <a:schemeClr val="accent1"/>
                </a:solidFill>
                <a:latin typeface="+mn-ea"/>
                <a:ea typeface="+mn-ea"/>
              </a:rPr>
              <a:t>分支。</a:t>
            </a:r>
            <a:endParaRPr lang="zh-CN" altLang="en-US" dirty="0">
              <a:solidFill>
                <a:schemeClr val="accent1"/>
              </a:solidFill>
              <a:latin typeface="+mn-ea"/>
              <a:ea typeface="+mn-ea"/>
            </a:endParaRPr>
          </a:p>
        </p:txBody>
      </p:sp>
      <p:sp>
        <p:nvSpPr>
          <p:cNvPr id="21" name="TextBox 20"/>
          <p:cNvSpPr txBox="1"/>
          <p:nvPr/>
        </p:nvSpPr>
        <p:spPr>
          <a:xfrm>
            <a:off x="1097721" y="3286124"/>
            <a:ext cx="10644262" cy="369326"/>
          </a:xfrm>
          <a:prstGeom prst="rect">
            <a:avLst/>
          </a:prstGeom>
          <a:noFill/>
        </p:spPr>
        <p:txBody>
          <a:bodyPr wrap="square" lIns="91434" tIns="45717" rIns="91434" bIns="45717" rtlCol="0">
            <a:spAutoFit/>
          </a:bodyPr>
          <a:lstStyle/>
          <a:p>
            <a:r>
              <a:rPr lang="zh-CN" altLang="en-US" b="1" dirty="0" smtClean="0">
                <a:solidFill>
                  <a:srgbClr val="002060"/>
                </a:solidFill>
                <a:latin typeface="+mn-ea"/>
                <a:ea typeface="+mn-ea"/>
              </a:rPr>
              <a:t>物化课程负责人刘建兰教授：</a:t>
            </a:r>
            <a:r>
              <a:rPr lang="zh-CN" altLang="en-US" dirty="0" smtClean="0">
                <a:solidFill>
                  <a:schemeClr val="accent1"/>
                </a:solidFill>
                <a:latin typeface="+mn-ea"/>
                <a:ea typeface="+mn-ea"/>
              </a:rPr>
              <a:t>无机与分析化学课程为后续各化学课程考虑，取得的成果是引人注目的。</a:t>
            </a:r>
            <a:endParaRPr lang="zh-CN" altLang="en-US" dirty="0">
              <a:solidFill>
                <a:schemeClr val="accent1"/>
              </a:solidFill>
              <a:latin typeface="+mn-ea"/>
              <a:ea typeface="+mn-ea"/>
            </a:endParaRPr>
          </a:p>
        </p:txBody>
      </p:sp>
      <p:sp>
        <p:nvSpPr>
          <p:cNvPr id="23" name="TextBox 22"/>
          <p:cNvSpPr txBox="1"/>
          <p:nvPr/>
        </p:nvSpPr>
        <p:spPr>
          <a:xfrm>
            <a:off x="1097721" y="3670717"/>
            <a:ext cx="9929882" cy="369326"/>
          </a:xfrm>
          <a:prstGeom prst="rect">
            <a:avLst/>
          </a:prstGeom>
          <a:noFill/>
        </p:spPr>
        <p:txBody>
          <a:bodyPr wrap="square" lIns="91434" tIns="45717" rIns="91434" bIns="45717" rtlCol="0">
            <a:spAutoFit/>
          </a:bodyPr>
          <a:lstStyle/>
          <a:p>
            <a:r>
              <a:rPr lang="zh-CN" altLang="en-US" b="1" dirty="0" smtClean="0">
                <a:solidFill>
                  <a:srgbClr val="002060"/>
                </a:solidFill>
                <a:latin typeface="+mn-ea"/>
                <a:ea typeface="+mn-ea"/>
              </a:rPr>
              <a:t>有机课程 关建宁教授：</a:t>
            </a:r>
            <a:r>
              <a:rPr lang="zh-CN" altLang="en-US" dirty="0" smtClean="0">
                <a:solidFill>
                  <a:schemeClr val="accent1"/>
                </a:solidFill>
                <a:latin typeface="+mn-ea"/>
                <a:ea typeface="+mn-ea"/>
              </a:rPr>
              <a:t>有机化学的结构问题通过无机化学教学解决，倒是值得思索的一件事。</a:t>
            </a:r>
            <a:endParaRPr lang="zh-CN" altLang="en-US" dirty="0">
              <a:solidFill>
                <a:schemeClr val="accent1"/>
              </a:solidFill>
              <a:latin typeface="+mn-ea"/>
              <a:ea typeface="+mn-ea"/>
            </a:endParaRPr>
          </a:p>
        </p:txBody>
      </p:sp>
      <p:sp>
        <p:nvSpPr>
          <p:cNvPr id="24" name="TextBox 23"/>
          <p:cNvSpPr txBox="1"/>
          <p:nvPr/>
        </p:nvSpPr>
        <p:spPr>
          <a:xfrm>
            <a:off x="1050863" y="4974385"/>
            <a:ext cx="9262360" cy="646325"/>
          </a:xfrm>
          <a:prstGeom prst="rect">
            <a:avLst/>
          </a:prstGeom>
          <a:noFill/>
        </p:spPr>
        <p:txBody>
          <a:bodyPr wrap="square" lIns="91434" tIns="45717" rIns="91434" bIns="45717" rtlCol="0">
            <a:spAutoFit/>
          </a:bodyPr>
          <a:lstStyle/>
          <a:p>
            <a:r>
              <a:rPr lang="zh-CN" altLang="en-US" b="1" dirty="0" smtClean="0">
                <a:solidFill>
                  <a:srgbClr val="7030A0"/>
                </a:solidFill>
                <a:latin typeface="+mn-ea"/>
                <a:ea typeface="+mn-ea"/>
              </a:rPr>
              <a:t>材料学院 张华 教学副院长：</a:t>
            </a:r>
            <a:r>
              <a:rPr lang="zh-CN" altLang="en-US" dirty="0" smtClean="0">
                <a:solidFill>
                  <a:schemeClr val="accent1"/>
                </a:solidFill>
                <a:latin typeface="+mn-ea"/>
                <a:ea typeface="+mn-ea"/>
              </a:rPr>
              <a:t>通过与无机与分析化学课程教师的良好互动，材料学院的学生在一年级打下了扎实的知识基础和较好地具备了专业意识。</a:t>
            </a:r>
            <a:endParaRPr lang="zh-CN" altLang="en-US" dirty="0">
              <a:solidFill>
                <a:schemeClr val="accent1"/>
              </a:solidFill>
              <a:latin typeface="+mn-ea"/>
              <a:ea typeface="+mn-ea"/>
            </a:endParaRPr>
          </a:p>
        </p:txBody>
      </p:sp>
      <p:sp>
        <p:nvSpPr>
          <p:cNvPr id="26" name="TextBox 25"/>
          <p:cNvSpPr txBox="1"/>
          <p:nvPr/>
        </p:nvSpPr>
        <p:spPr>
          <a:xfrm>
            <a:off x="1050863" y="5711633"/>
            <a:ext cx="9262360" cy="646325"/>
          </a:xfrm>
          <a:prstGeom prst="rect">
            <a:avLst/>
          </a:prstGeom>
          <a:noFill/>
        </p:spPr>
        <p:txBody>
          <a:bodyPr wrap="square" lIns="91434" tIns="45717" rIns="91434" bIns="45717" rtlCol="0">
            <a:spAutoFit/>
          </a:bodyPr>
          <a:lstStyle/>
          <a:p>
            <a:r>
              <a:rPr lang="zh-CN" altLang="en-US" b="1" dirty="0" smtClean="0">
                <a:solidFill>
                  <a:srgbClr val="7030A0"/>
                </a:solidFill>
                <a:latin typeface="+mn-ea"/>
                <a:ea typeface="+mn-ea"/>
              </a:rPr>
              <a:t>食品学院 汪海波 教学副院长：</a:t>
            </a:r>
            <a:r>
              <a:rPr lang="zh-CN" altLang="en-US" dirty="0" smtClean="0">
                <a:solidFill>
                  <a:schemeClr val="accent1"/>
                </a:solidFill>
                <a:latin typeface="+mn-ea"/>
                <a:ea typeface="+mn-ea"/>
              </a:rPr>
              <a:t>我院入学新生基础差异层次很大，无机与分析化学在这方面做了大量踏实的工作，去关心和帮助基础差、成绩落后的同学。</a:t>
            </a:r>
            <a:endParaRPr lang="zh-CN" altLang="en-US" dirty="0">
              <a:solidFill>
                <a:schemeClr val="accent1"/>
              </a:solidFill>
              <a:latin typeface="+mn-ea"/>
              <a:ea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800" advTm="5735">
        <p14:doors dir="vert"/>
      </p:transition>
    </mc:Choice>
    <mc:Fallback>
      <p:transition spd="slow" advTm="57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1000"/>
                                        <p:tgtEl>
                                          <p:spTgt spid="3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1000"/>
                                        <p:tgtEl>
                                          <p:spTgt spid="2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000"/>
                                        <p:tgtEl>
                                          <p:spTgt spid="23"/>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1000"/>
                                        <p:tgtEl>
                                          <p:spTgt spid="24"/>
                                        </p:tgtEl>
                                      </p:cBhvr>
                                    </p:animEffect>
                                  </p:childTnLst>
                                </p:cTn>
                              </p:par>
                            </p:childTnLst>
                          </p:cTn>
                        </p:par>
                        <p:par>
                          <p:cTn id="44" fill="hold">
                            <p:stCondLst>
                              <p:cond delay="6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3" grpId="0"/>
      <p:bldP spid="34" grpId="0"/>
      <p:bldP spid="35" grpId="0"/>
      <p:bldP spid="36" grpId="0"/>
      <p:bldP spid="20" grpId="0"/>
      <p:bldP spid="21" grpId="0"/>
      <p:bldP spid="23"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5</a:t>
            </a:r>
            <a:endParaRPr lang="zh-CN" altLang="en-US" dirty="0">
              <a:solidFill>
                <a:schemeClr val="accent2"/>
              </a:solidFill>
            </a:endParaRPr>
          </a:p>
        </p:txBody>
      </p:sp>
      <p:sp>
        <p:nvSpPr>
          <p:cNvPr id="4" name="Freeform 6"/>
          <p:cNvSpPr/>
          <p:nvPr/>
        </p:nvSpPr>
        <p:spPr bwMode="auto">
          <a:xfrm>
            <a:off x="1077913" y="1244618"/>
            <a:ext cx="10115552"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accent1">
              <a:lumMod val="20000"/>
              <a:lumOff val="80000"/>
            </a:schemeClr>
          </a:solidFill>
          <a:ln w="10" cap="flat">
            <a:solidFill>
              <a:schemeClr val="accent1">
                <a:lumMod val="40000"/>
                <a:lumOff val="60000"/>
              </a:schemeClr>
            </a:solidFill>
            <a:prstDash val="solid"/>
            <a:miter lim="800000"/>
          </a:ln>
        </p:spPr>
        <p:txBody>
          <a:bodyPr vert="horz" wrap="square" lIns="91434" tIns="45717" rIns="91434" bIns="45717" numCol="1" anchor="t" anchorCtr="0" compatLnSpc="1"/>
          <a:lstStyle/>
          <a:p>
            <a:endParaRPr lang="zh-CN" altLang="en-US"/>
          </a:p>
        </p:txBody>
      </p:sp>
      <p:sp>
        <p:nvSpPr>
          <p:cNvPr id="5" name="Freeform 7"/>
          <p:cNvSpPr/>
          <p:nvPr/>
        </p:nvSpPr>
        <p:spPr bwMode="auto">
          <a:xfrm>
            <a:off x="1077913" y="2428868"/>
            <a:ext cx="10115552"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chemeClr val="accent1">
              <a:lumMod val="20000"/>
              <a:lumOff val="80000"/>
            </a:schemeClr>
          </a:solidFill>
          <a:ln w="10" cap="flat">
            <a:solidFill>
              <a:schemeClr val="accent1">
                <a:lumMod val="40000"/>
                <a:lumOff val="60000"/>
              </a:schemeClr>
            </a:solidFill>
            <a:prstDash val="solid"/>
            <a:miter lim="800000"/>
          </a:ln>
        </p:spPr>
        <p:txBody>
          <a:bodyPr vert="horz" wrap="square" lIns="91434" tIns="45717" rIns="91434" bIns="45717" numCol="1" anchor="t" anchorCtr="0" compatLnSpc="1"/>
          <a:lstStyle/>
          <a:p>
            <a:endParaRPr lang="zh-CN" altLang="en-US" dirty="0"/>
          </a:p>
        </p:txBody>
      </p:sp>
      <p:sp>
        <p:nvSpPr>
          <p:cNvPr id="6" name="Freeform 8"/>
          <p:cNvSpPr/>
          <p:nvPr/>
        </p:nvSpPr>
        <p:spPr bwMode="auto">
          <a:xfrm>
            <a:off x="1077913" y="3571876"/>
            <a:ext cx="10115552" cy="961848"/>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1">
              <a:lumMod val="20000"/>
              <a:lumOff val="80000"/>
            </a:schemeClr>
          </a:solidFill>
          <a:ln w="10" cap="flat">
            <a:solidFill>
              <a:schemeClr val="accent1">
                <a:lumMod val="40000"/>
                <a:lumOff val="60000"/>
              </a:schemeClr>
            </a:solidFill>
            <a:prstDash val="solid"/>
            <a:miter lim="800000"/>
          </a:ln>
        </p:spPr>
        <p:txBody>
          <a:bodyPr vert="horz" wrap="square" lIns="91434" tIns="45717" rIns="91434" bIns="45717" numCol="1" anchor="t" anchorCtr="0" compatLnSpc="1"/>
          <a:lstStyle/>
          <a:p>
            <a:endParaRPr lang="zh-CN" altLang="en-US"/>
          </a:p>
        </p:txBody>
      </p:sp>
      <p:sp>
        <p:nvSpPr>
          <p:cNvPr id="7" name="Freeform 9"/>
          <p:cNvSpPr/>
          <p:nvPr/>
        </p:nvSpPr>
        <p:spPr bwMode="auto">
          <a:xfrm>
            <a:off x="1077913" y="4929198"/>
            <a:ext cx="10115552" cy="940476"/>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1">
              <a:lumMod val="20000"/>
              <a:lumOff val="80000"/>
            </a:schemeClr>
          </a:solidFill>
          <a:ln w="10" cap="flat">
            <a:solidFill>
              <a:schemeClr val="accent1">
                <a:lumMod val="40000"/>
                <a:lumOff val="60000"/>
              </a:schemeClr>
            </a:solidFill>
            <a:prstDash val="solid"/>
            <a:miter lim="800000"/>
          </a:ln>
        </p:spPr>
        <p:txBody>
          <a:bodyPr vert="horz" wrap="square" lIns="91434" tIns="45717" rIns="91434" bIns="45717" numCol="1" anchor="t" anchorCtr="0" compatLnSpc="1"/>
          <a:lstStyle/>
          <a:p>
            <a:endParaRPr lang="zh-CN" altLang="en-US"/>
          </a:p>
        </p:txBody>
      </p:sp>
      <p:sp>
        <p:nvSpPr>
          <p:cNvPr id="8" name="Freeform 10"/>
          <p:cNvSpPr>
            <a:spLocks noEditPoints="1"/>
          </p:cNvSpPr>
          <p:nvPr/>
        </p:nvSpPr>
        <p:spPr bwMode="auto">
          <a:xfrm>
            <a:off x="1789114" y="889016"/>
            <a:ext cx="1868488" cy="1455739"/>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tx1"/>
          </a:solidFill>
          <a:ln>
            <a:noFill/>
          </a:ln>
        </p:spPr>
        <p:txBody>
          <a:bodyPr vert="horz" wrap="square" lIns="91434" tIns="45717" rIns="91434" bIns="45717" numCol="1" anchor="t" anchorCtr="0" compatLnSpc="1"/>
          <a:lstStyle/>
          <a:p>
            <a:endParaRPr lang="zh-CN" altLang="en-US" b="1"/>
          </a:p>
        </p:txBody>
      </p:sp>
      <p:sp>
        <p:nvSpPr>
          <p:cNvPr id="9" name="Freeform 11"/>
          <p:cNvSpPr>
            <a:spLocks noEditPoints="1"/>
          </p:cNvSpPr>
          <p:nvPr/>
        </p:nvSpPr>
        <p:spPr bwMode="auto">
          <a:xfrm>
            <a:off x="1789114" y="2186006"/>
            <a:ext cx="1868488" cy="142081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1"/>
          </a:solidFill>
          <a:ln>
            <a:noFill/>
          </a:ln>
        </p:spPr>
        <p:txBody>
          <a:bodyPr vert="horz" wrap="square" lIns="91434" tIns="45717" rIns="91434" bIns="45717" numCol="1" anchor="t" anchorCtr="0" compatLnSpc="1"/>
          <a:lstStyle/>
          <a:p>
            <a:endParaRPr lang="zh-CN" altLang="en-US" b="1"/>
          </a:p>
        </p:txBody>
      </p:sp>
      <p:sp>
        <p:nvSpPr>
          <p:cNvPr id="10" name="Freeform 12"/>
          <p:cNvSpPr>
            <a:spLocks noEditPoints="1"/>
          </p:cNvSpPr>
          <p:nvPr/>
        </p:nvSpPr>
        <p:spPr bwMode="auto">
          <a:xfrm>
            <a:off x="1789114" y="3427431"/>
            <a:ext cx="1868488" cy="142081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solidFill>
          <a:ln>
            <a:noFill/>
          </a:ln>
        </p:spPr>
        <p:txBody>
          <a:bodyPr vert="horz" wrap="square" lIns="91434" tIns="45717" rIns="91434" bIns="45717" numCol="1" anchor="t" anchorCtr="0" compatLnSpc="1"/>
          <a:lstStyle/>
          <a:p>
            <a:endParaRPr lang="zh-CN" altLang="en-US" b="1"/>
          </a:p>
        </p:txBody>
      </p:sp>
      <p:sp>
        <p:nvSpPr>
          <p:cNvPr id="11" name="Freeform 13"/>
          <p:cNvSpPr>
            <a:spLocks noEditPoints="1"/>
          </p:cNvSpPr>
          <p:nvPr/>
        </p:nvSpPr>
        <p:spPr bwMode="auto">
          <a:xfrm>
            <a:off x="1789114" y="4652981"/>
            <a:ext cx="1868488" cy="1419225"/>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bg2"/>
          </a:solidFill>
          <a:ln>
            <a:noFill/>
          </a:ln>
        </p:spPr>
        <p:txBody>
          <a:bodyPr vert="horz" wrap="square" lIns="91434" tIns="45717" rIns="91434" bIns="45717" numCol="1" anchor="t" anchorCtr="0" compatLnSpc="1"/>
          <a:lstStyle/>
          <a:p>
            <a:endParaRPr lang="zh-CN" altLang="en-US" b="1"/>
          </a:p>
        </p:txBody>
      </p:sp>
      <p:sp>
        <p:nvSpPr>
          <p:cNvPr id="12" name="TextBox 11"/>
          <p:cNvSpPr txBox="1"/>
          <p:nvPr/>
        </p:nvSpPr>
        <p:spPr>
          <a:xfrm>
            <a:off x="4082157" y="1264352"/>
            <a:ext cx="6912768" cy="646325"/>
          </a:xfrm>
          <a:prstGeom prst="rect">
            <a:avLst/>
          </a:prstGeom>
          <a:noFill/>
        </p:spPr>
        <p:txBody>
          <a:bodyPr wrap="square" lIns="91434" tIns="45717" rIns="91434" bIns="45717" rtlCol="0">
            <a:spAutoFit/>
          </a:bodyPr>
          <a:lstStyle/>
          <a:p>
            <a:r>
              <a:rPr lang="en-US" altLang="en-US" dirty="0" smtClean="0">
                <a:solidFill>
                  <a:schemeClr val="accent1"/>
                </a:solidFill>
                <a:latin typeface="+mn-ea"/>
                <a:ea typeface="+mn-ea"/>
              </a:rPr>
              <a:t>“</a:t>
            </a:r>
            <a:r>
              <a:rPr lang="zh-CN" altLang="en-US" dirty="0" smtClean="0">
                <a:solidFill>
                  <a:schemeClr val="accent1"/>
                </a:solidFill>
                <a:latin typeface="+mn-ea"/>
                <a:ea typeface="+mn-ea"/>
              </a:rPr>
              <a:t>非化新生</a:t>
            </a:r>
            <a:r>
              <a:rPr lang="en-US" altLang="en-US" dirty="0" smtClean="0">
                <a:solidFill>
                  <a:schemeClr val="accent1"/>
                </a:solidFill>
                <a:latin typeface="+mn-ea"/>
                <a:ea typeface="+mn-ea"/>
              </a:rPr>
              <a:t>”</a:t>
            </a:r>
            <a:r>
              <a:rPr lang="zh-CN" altLang="en-US" dirty="0" smtClean="0">
                <a:solidFill>
                  <a:schemeClr val="accent1"/>
                </a:solidFill>
                <a:latin typeface="+mn-ea"/>
                <a:ea typeface="+mn-ea"/>
              </a:rPr>
              <a:t>结业考试成绩比班级均分差缩小到</a:t>
            </a:r>
            <a:r>
              <a:rPr lang="en-US" altLang="en-US" dirty="0" smtClean="0">
                <a:solidFill>
                  <a:srgbClr val="006BBC"/>
                </a:solidFill>
                <a:latin typeface="+mn-ea"/>
                <a:ea typeface="+mn-ea"/>
              </a:rPr>
              <a:t>5.</a:t>
            </a:r>
            <a:r>
              <a:rPr lang="en-US" altLang="zh-CN" dirty="0" smtClean="0">
                <a:solidFill>
                  <a:srgbClr val="006BBC"/>
                </a:solidFill>
                <a:latin typeface="+mn-ea"/>
                <a:ea typeface="+mn-ea"/>
              </a:rPr>
              <a:t>5</a:t>
            </a:r>
            <a:r>
              <a:rPr lang="zh-CN" altLang="en-US" dirty="0" smtClean="0">
                <a:solidFill>
                  <a:srgbClr val="006BBC"/>
                </a:solidFill>
                <a:latin typeface="+mn-ea"/>
                <a:ea typeface="+mn-ea"/>
              </a:rPr>
              <a:t>分</a:t>
            </a:r>
            <a:r>
              <a:rPr lang="zh-CN" altLang="en-US" dirty="0" smtClean="0">
                <a:solidFill>
                  <a:schemeClr val="accent1"/>
                </a:solidFill>
                <a:latin typeface="+mn-ea"/>
                <a:ea typeface="+mn-ea"/>
              </a:rPr>
              <a:t>，差距可控，课程通过率达到</a:t>
            </a:r>
            <a:r>
              <a:rPr lang="en-US" altLang="en-US" dirty="0" smtClean="0">
                <a:solidFill>
                  <a:srgbClr val="006BBC"/>
                </a:solidFill>
                <a:latin typeface="+mn-ea"/>
                <a:ea typeface="+mn-ea"/>
              </a:rPr>
              <a:t>94.8</a:t>
            </a:r>
            <a:r>
              <a:rPr lang="en-US" altLang="en-US" dirty="0" smtClean="0">
                <a:solidFill>
                  <a:schemeClr val="accent1"/>
                </a:solidFill>
                <a:latin typeface="+mn-ea"/>
                <a:ea typeface="+mn-ea"/>
              </a:rPr>
              <a:t>%</a:t>
            </a:r>
            <a:r>
              <a:rPr lang="zh-CN" altLang="en-US" dirty="0" smtClean="0">
                <a:solidFill>
                  <a:schemeClr val="accent1"/>
                </a:solidFill>
                <a:latin typeface="+mn-ea"/>
                <a:ea typeface="+mn-ea"/>
              </a:rPr>
              <a:t>。</a:t>
            </a:r>
          </a:p>
        </p:txBody>
      </p:sp>
      <p:sp>
        <p:nvSpPr>
          <p:cNvPr id="13" name="TextBox 12"/>
          <p:cNvSpPr txBox="1"/>
          <p:nvPr/>
        </p:nvSpPr>
        <p:spPr>
          <a:xfrm>
            <a:off x="1940623" y="2599354"/>
            <a:ext cx="1565471" cy="430887"/>
          </a:xfrm>
          <a:prstGeom prst="rect">
            <a:avLst/>
          </a:prstGeom>
          <a:noFill/>
        </p:spPr>
        <p:txBody>
          <a:bodyPr wrap="square" lIns="91434" tIns="45717" rIns="91434" bIns="45717" rtlCol="0">
            <a:spAutoFit/>
          </a:bodyPr>
          <a:lstStyle/>
          <a:p>
            <a:pPr algn="ctr"/>
            <a:r>
              <a:rPr lang="zh-CN" altLang="en-US" sz="2100" b="1" dirty="0" smtClean="0">
                <a:solidFill>
                  <a:schemeClr val="accent2"/>
                </a:solidFill>
                <a:latin typeface="+mn-ea"/>
                <a:ea typeface="+mn-ea"/>
              </a:rPr>
              <a:t>成绩提高</a:t>
            </a:r>
            <a:endParaRPr lang="en-US" altLang="zh-CN" sz="2100" b="1" dirty="0">
              <a:solidFill>
                <a:schemeClr val="accent2"/>
              </a:solidFill>
              <a:latin typeface="+mn-ea"/>
              <a:ea typeface="+mn-ea"/>
            </a:endParaRPr>
          </a:p>
        </p:txBody>
      </p:sp>
      <p:sp>
        <p:nvSpPr>
          <p:cNvPr id="14" name="TextBox 13"/>
          <p:cNvSpPr txBox="1"/>
          <p:nvPr/>
        </p:nvSpPr>
        <p:spPr>
          <a:xfrm>
            <a:off x="1940623" y="1264352"/>
            <a:ext cx="1565471" cy="430887"/>
          </a:xfrm>
          <a:prstGeom prst="rect">
            <a:avLst/>
          </a:prstGeom>
          <a:noFill/>
        </p:spPr>
        <p:txBody>
          <a:bodyPr wrap="square" lIns="91434" tIns="45717" rIns="91434" bIns="45717" rtlCol="0">
            <a:spAutoFit/>
          </a:bodyPr>
          <a:lstStyle/>
          <a:p>
            <a:pPr algn="ctr"/>
            <a:r>
              <a:rPr lang="zh-CN" altLang="en-US" sz="2100" b="1" dirty="0" smtClean="0">
                <a:solidFill>
                  <a:schemeClr val="accent2"/>
                </a:solidFill>
                <a:latin typeface="+mn-ea"/>
                <a:ea typeface="+mn-ea"/>
              </a:rPr>
              <a:t>差距缩小</a:t>
            </a:r>
            <a:endParaRPr lang="en-US" altLang="zh-CN" sz="2100" b="1" dirty="0">
              <a:solidFill>
                <a:schemeClr val="accent2"/>
              </a:solidFill>
              <a:latin typeface="+mn-ea"/>
              <a:ea typeface="+mn-ea"/>
            </a:endParaRPr>
          </a:p>
        </p:txBody>
      </p:sp>
      <p:sp>
        <p:nvSpPr>
          <p:cNvPr id="15" name="TextBox 14"/>
          <p:cNvSpPr txBox="1"/>
          <p:nvPr/>
        </p:nvSpPr>
        <p:spPr>
          <a:xfrm>
            <a:off x="1940623" y="3927871"/>
            <a:ext cx="1565471" cy="430887"/>
          </a:xfrm>
          <a:prstGeom prst="rect">
            <a:avLst/>
          </a:prstGeom>
          <a:noFill/>
        </p:spPr>
        <p:txBody>
          <a:bodyPr wrap="square" lIns="91434" tIns="45717" rIns="91434" bIns="45717" rtlCol="0">
            <a:spAutoFit/>
          </a:bodyPr>
          <a:lstStyle/>
          <a:p>
            <a:pPr algn="ctr"/>
            <a:r>
              <a:rPr lang="zh-CN" altLang="en-US" sz="2100" b="1" dirty="0">
                <a:solidFill>
                  <a:schemeClr val="accent2"/>
                </a:solidFill>
                <a:latin typeface="+mn-ea"/>
                <a:ea typeface="+mn-ea"/>
              </a:rPr>
              <a:t>学科</a:t>
            </a:r>
            <a:r>
              <a:rPr lang="zh-CN" altLang="en-US" sz="2100" b="1" dirty="0" smtClean="0">
                <a:solidFill>
                  <a:schemeClr val="accent2"/>
                </a:solidFill>
                <a:latin typeface="+mn-ea"/>
                <a:ea typeface="+mn-ea"/>
              </a:rPr>
              <a:t>竞赛</a:t>
            </a:r>
            <a:endParaRPr lang="en-US" altLang="zh-CN" sz="2100" b="1" dirty="0">
              <a:solidFill>
                <a:schemeClr val="accent2"/>
              </a:solidFill>
              <a:latin typeface="+mn-ea"/>
              <a:ea typeface="+mn-ea"/>
            </a:endParaRPr>
          </a:p>
        </p:txBody>
      </p:sp>
      <p:sp>
        <p:nvSpPr>
          <p:cNvPr id="16" name="TextBox 15"/>
          <p:cNvSpPr txBox="1"/>
          <p:nvPr/>
        </p:nvSpPr>
        <p:spPr>
          <a:xfrm>
            <a:off x="1940623" y="5166153"/>
            <a:ext cx="1565471" cy="430887"/>
          </a:xfrm>
          <a:prstGeom prst="rect">
            <a:avLst/>
          </a:prstGeom>
          <a:noFill/>
        </p:spPr>
        <p:txBody>
          <a:bodyPr wrap="square" lIns="91434" tIns="45717" rIns="91434" bIns="45717" rtlCol="0">
            <a:spAutoFit/>
          </a:bodyPr>
          <a:lstStyle/>
          <a:p>
            <a:pPr algn="ctr"/>
            <a:r>
              <a:rPr lang="zh-CN" altLang="en-US" sz="2100" b="1" dirty="0" smtClean="0">
                <a:solidFill>
                  <a:schemeClr val="accent2"/>
                </a:solidFill>
                <a:latin typeface="+mn-ea"/>
                <a:ea typeface="+mn-ea"/>
              </a:rPr>
              <a:t>创新创业</a:t>
            </a:r>
            <a:endParaRPr lang="en-US" altLang="zh-CN" sz="2100" b="1" dirty="0">
              <a:solidFill>
                <a:schemeClr val="accent2"/>
              </a:solidFill>
              <a:latin typeface="+mn-ea"/>
              <a:ea typeface="+mn-ea"/>
            </a:endParaRPr>
          </a:p>
        </p:txBody>
      </p:sp>
      <p:sp>
        <p:nvSpPr>
          <p:cNvPr id="17" name="TextBox 16"/>
          <p:cNvSpPr txBox="1"/>
          <p:nvPr/>
        </p:nvSpPr>
        <p:spPr>
          <a:xfrm>
            <a:off x="4082157" y="2464334"/>
            <a:ext cx="6912768" cy="646325"/>
          </a:xfrm>
          <a:prstGeom prst="rect">
            <a:avLst/>
          </a:prstGeom>
          <a:noFill/>
        </p:spPr>
        <p:txBody>
          <a:bodyPr wrap="square" lIns="91434" tIns="45717" rIns="91434" bIns="45717" rtlCol="0">
            <a:spAutoFit/>
          </a:bodyPr>
          <a:lstStyle/>
          <a:p>
            <a:r>
              <a:rPr lang="zh-CN" altLang="en-US" dirty="0" smtClean="0">
                <a:solidFill>
                  <a:schemeClr val="accent1"/>
                </a:solidFill>
                <a:latin typeface="+mn-ea"/>
                <a:ea typeface="+mn-ea"/>
              </a:rPr>
              <a:t>采用“立体化学习体系”模式的某工科专业，“非化新生”超过</a:t>
            </a:r>
            <a:r>
              <a:rPr lang="en-US" altLang="zh-CN" dirty="0" smtClean="0">
                <a:solidFill>
                  <a:srgbClr val="006BBC"/>
                </a:solidFill>
                <a:latin typeface="+mn-ea"/>
                <a:ea typeface="+mn-ea"/>
              </a:rPr>
              <a:t>50%</a:t>
            </a:r>
            <a:r>
              <a:rPr lang="zh-CN" altLang="en-US" dirty="0" smtClean="0">
                <a:solidFill>
                  <a:schemeClr val="accent1"/>
                </a:solidFill>
                <a:latin typeface="+mn-ea"/>
                <a:ea typeface="+mn-ea"/>
              </a:rPr>
              <a:t>，在课程结业考试中平均成绩达到显著超过了全校的平均水平。</a:t>
            </a:r>
            <a:endParaRPr lang="zh-CN" altLang="en-US" dirty="0" smtClean="0">
              <a:solidFill>
                <a:schemeClr val="accent1"/>
              </a:solidFill>
              <a:latin typeface="+mn-ea"/>
              <a:ea typeface="+mn-ea"/>
            </a:endParaRPr>
          </a:p>
        </p:txBody>
      </p:sp>
      <p:sp>
        <p:nvSpPr>
          <p:cNvPr id="18" name="TextBox 17"/>
          <p:cNvSpPr txBox="1"/>
          <p:nvPr/>
        </p:nvSpPr>
        <p:spPr>
          <a:xfrm>
            <a:off x="4082157" y="3630126"/>
            <a:ext cx="6912768" cy="923324"/>
          </a:xfrm>
          <a:prstGeom prst="rect">
            <a:avLst/>
          </a:prstGeom>
          <a:noFill/>
        </p:spPr>
        <p:txBody>
          <a:bodyPr wrap="square" lIns="91434" tIns="45717" rIns="91434" bIns="45717" rtlCol="0">
            <a:spAutoFit/>
          </a:bodyPr>
          <a:lstStyle/>
          <a:p>
            <a:r>
              <a:rPr lang="en-US" altLang="en-US" dirty="0" smtClean="0">
                <a:solidFill>
                  <a:schemeClr val="accent1"/>
                </a:solidFill>
                <a:latin typeface="+mn-ea"/>
                <a:ea typeface="+mn-ea"/>
              </a:rPr>
              <a:t>2016</a:t>
            </a:r>
            <a:r>
              <a:rPr lang="zh-CN" altLang="en-US" dirty="0" smtClean="0">
                <a:solidFill>
                  <a:schemeClr val="accent1"/>
                </a:solidFill>
                <a:latin typeface="+mn-ea"/>
                <a:ea typeface="+mn-ea"/>
              </a:rPr>
              <a:t>年成功举办</a:t>
            </a:r>
            <a:r>
              <a:rPr lang="zh-CN" altLang="en-US" dirty="0" smtClean="0">
                <a:solidFill>
                  <a:srgbClr val="006BBC"/>
                </a:solidFill>
                <a:latin typeface="+mn-ea"/>
                <a:ea typeface="+mn-ea"/>
              </a:rPr>
              <a:t>省级“安莱利思杯”</a:t>
            </a:r>
            <a:r>
              <a:rPr lang="zh-CN" altLang="en-US" dirty="0" smtClean="0">
                <a:solidFill>
                  <a:schemeClr val="accent1"/>
                </a:solidFill>
                <a:latin typeface="+mn-ea"/>
                <a:ea typeface="+mn-ea"/>
              </a:rPr>
              <a:t>水处理实验大赛，</a:t>
            </a:r>
            <a:r>
              <a:rPr lang="en-US" altLang="en-US" dirty="0" smtClean="0">
                <a:solidFill>
                  <a:schemeClr val="accent1"/>
                </a:solidFill>
                <a:latin typeface="+mn-ea"/>
                <a:ea typeface="+mn-ea"/>
              </a:rPr>
              <a:t>2017</a:t>
            </a:r>
            <a:r>
              <a:rPr lang="zh-CN" altLang="en-US" dirty="0" smtClean="0">
                <a:solidFill>
                  <a:schemeClr val="accent1"/>
                </a:solidFill>
                <a:latin typeface="+mn-ea"/>
                <a:ea typeface="+mn-ea"/>
              </a:rPr>
              <a:t>年和</a:t>
            </a:r>
            <a:r>
              <a:rPr lang="en-US" altLang="en-US" dirty="0" smtClean="0">
                <a:solidFill>
                  <a:schemeClr val="accent1"/>
                </a:solidFill>
                <a:latin typeface="+mn-ea"/>
                <a:ea typeface="+mn-ea"/>
              </a:rPr>
              <a:t>2018</a:t>
            </a:r>
            <a:r>
              <a:rPr lang="zh-CN" altLang="en-US" dirty="0" smtClean="0">
                <a:solidFill>
                  <a:schemeClr val="accent1"/>
                </a:solidFill>
                <a:latin typeface="+mn-ea"/>
                <a:ea typeface="+mn-ea"/>
              </a:rPr>
              <a:t>年成功举办</a:t>
            </a:r>
            <a:r>
              <a:rPr lang="zh-CN" altLang="en-US" dirty="0" smtClean="0">
                <a:solidFill>
                  <a:srgbClr val="006BBC"/>
                </a:solidFill>
                <a:latin typeface="+mn-ea"/>
                <a:ea typeface="+mn-ea"/>
              </a:rPr>
              <a:t>校级</a:t>
            </a:r>
            <a:r>
              <a:rPr lang="en-US" altLang="en-US" dirty="0" smtClean="0">
                <a:solidFill>
                  <a:srgbClr val="006BBC"/>
                </a:solidFill>
                <a:latin typeface="+mn-ea"/>
                <a:ea typeface="+mn-ea"/>
              </a:rPr>
              <a:t>“</a:t>
            </a:r>
            <a:r>
              <a:rPr lang="zh-CN" altLang="en-US" dirty="0" smtClean="0">
                <a:solidFill>
                  <a:srgbClr val="006BBC"/>
                </a:solidFill>
                <a:latin typeface="+mn-ea"/>
                <a:ea typeface="+mn-ea"/>
              </a:rPr>
              <a:t>中丹杯</a:t>
            </a:r>
            <a:r>
              <a:rPr lang="en-US" altLang="en-US" dirty="0" smtClean="0">
                <a:solidFill>
                  <a:srgbClr val="006BBC"/>
                </a:solidFill>
                <a:latin typeface="+mn-ea"/>
                <a:ea typeface="+mn-ea"/>
              </a:rPr>
              <a:t>”</a:t>
            </a:r>
            <a:r>
              <a:rPr lang="zh-CN" altLang="en-US" dirty="0" smtClean="0">
                <a:solidFill>
                  <a:schemeClr val="accent1"/>
                </a:solidFill>
                <a:latin typeface="+mn-ea"/>
                <a:ea typeface="+mn-ea"/>
              </a:rPr>
              <a:t>化学实验技能大赛，全校共有千余名相关专业学生踊跃参加，经受赛事历练。</a:t>
            </a:r>
            <a:endParaRPr lang="zh-CN" altLang="en-US" dirty="0">
              <a:solidFill>
                <a:schemeClr val="accent1"/>
              </a:solidFill>
              <a:latin typeface="+mn-ea"/>
              <a:ea typeface="+mn-ea"/>
            </a:endParaRPr>
          </a:p>
        </p:txBody>
      </p:sp>
      <p:sp>
        <p:nvSpPr>
          <p:cNvPr id="19" name="TextBox 18"/>
          <p:cNvSpPr txBox="1"/>
          <p:nvPr/>
        </p:nvSpPr>
        <p:spPr>
          <a:xfrm>
            <a:off x="4082157" y="4929198"/>
            <a:ext cx="7111308" cy="923324"/>
          </a:xfrm>
          <a:prstGeom prst="rect">
            <a:avLst/>
          </a:prstGeom>
          <a:noFill/>
        </p:spPr>
        <p:txBody>
          <a:bodyPr wrap="square" lIns="91434" tIns="45717" rIns="91434" bIns="45717" rtlCol="0">
            <a:spAutoFit/>
          </a:bodyPr>
          <a:lstStyle/>
          <a:p>
            <a:r>
              <a:rPr lang="en-US" altLang="en-US" dirty="0" smtClean="0">
                <a:solidFill>
                  <a:schemeClr val="accent1"/>
                </a:solidFill>
                <a:latin typeface="+mn-ea"/>
                <a:ea typeface="+mn-ea"/>
              </a:rPr>
              <a:t>2018</a:t>
            </a:r>
            <a:r>
              <a:rPr lang="zh-CN" altLang="en-US" dirty="0" smtClean="0">
                <a:solidFill>
                  <a:schemeClr val="accent1"/>
                </a:solidFill>
                <a:latin typeface="+mn-ea"/>
                <a:ea typeface="+mn-ea"/>
              </a:rPr>
              <a:t>年</a:t>
            </a:r>
            <a:r>
              <a:rPr lang="zh-CN" altLang="en-US" dirty="0" smtClean="0">
                <a:solidFill>
                  <a:schemeClr val="accent1"/>
                </a:solidFill>
                <a:latin typeface="+mn-ea"/>
                <a:ea typeface="+mn-ea"/>
              </a:rPr>
              <a:t>获</a:t>
            </a:r>
            <a:r>
              <a:rPr lang="zh-CN" altLang="en-US" dirty="0" smtClean="0">
                <a:solidFill>
                  <a:srgbClr val="006BBC"/>
                </a:solidFill>
                <a:latin typeface="+mn-ea"/>
                <a:ea typeface="+mn-ea"/>
              </a:rPr>
              <a:t>国家“互联网</a:t>
            </a:r>
            <a:r>
              <a:rPr lang="en-US" altLang="zh-CN" dirty="0" smtClean="0">
                <a:solidFill>
                  <a:srgbClr val="006BBC"/>
                </a:solidFill>
                <a:latin typeface="+mn-ea"/>
                <a:ea typeface="+mn-ea"/>
              </a:rPr>
              <a:t>+</a:t>
            </a:r>
            <a:r>
              <a:rPr lang="zh-CN" altLang="en-US" dirty="0" smtClean="0">
                <a:solidFill>
                  <a:srgbClr val="006BBC"/>
                </a:solidFill>
                <a:latin typeface="+mn-ea"/>
                <a:ea typeface="+mn-ea"/>
              </a:rPr>
              <a:t>”</a:t>
            </a:r>
            <a:r>
              <a:rPr lang="zh-CN" altLang="en-US" dirty="0" smtClean="0">
                <a:solidFill>
                  <a:schemeClr val="accent1"/>
                </a:solidFill>
                <a:latin typeface="+mn-ea"/>
                <a:ea typeface="+mn-ea"/>
              </a:rPr>
              <a:t>大学生</a:t>
            </a:r>
            <a:r>
              <a:rPr lang="zh-CN" altLang="en-US" dirty="0">
                <a:solidFill>
                  <a:schemeClr val="accent1"/>
                </a:solidFill>
                <a:latin typeface="+mn-ea"/>
                <a:ea typeface="+mn-ea"/>
              </a:rPr>
              <a:t>创新创业大</a:t>
            </a:r>
            <a:r>
              <a:rPr lang="zh-CN" altLang="en-US" dirty="0" smtClean="0">
                <a:solidFill>
                  <a:schemeClr val="accent1"/>
                </a:solidFill>
                <a:latin typeface="+mn-ea"/>
                <a:ea typeface="+mn-ea"/>
              </a:rPr>
              <a:t>赛三等奖</a:t>
            </a:r>
            <a:r>
              <a:rPr lang="en-US" altLang="zh-CN" dirty="0" smtClean="0">
                <a:solidFill>
                  <a:schemeClr val="accent1"/>
                </a:solidFill>
                <a:latin typeface="+mn-ea"/>
                <a:ea typeface="+mn-ea"/>
              </a:rPr>
              <a:t>1</a:t>
            </a:r>
            <a:r>
              <a:rPr lang="zh-CN" altLang="en-US" dirty="0" smtClean="0">
                <a:solidFill>
                  <a:schemeClr val="accent1"/>
                </a:solidFill>
                <a:latin typeface="+mn-ea"/>
                <a:ea typeface="+mn-ea"/>
              </a:rPr>
              <a:t>项，</a:t>
            </a:r>
            <a:r>
              <a:rPr lang="zh-CN" altLang="en-US" dirty="0" smtClean="0">
                <a:solidFill>
                  <a:srgbClr val="006BBC"/>
                </a:solidFill>
                <a:latin typeface="+mn-ea"/>
                <a:ea typeface="+mn-ea"/>
              </a:rPr>
              <a:t>江苏省</a:t>
            </a:r>
            <a:r>
              <a:rPr lang="en-US" altLang="en-US" dirty="0" smtClean="0">
                <a:solidFill>
                  <a:srgbClr val="006BBC"/>
                </a:solidFill>
                <a:latin typeface="+mn-ea"/>
                <a:ea typeface="+mn-ea"/>
              </a:rPr>
              <a:t>“</a:t>
            </a:r>
            <a:r>
              <a:rPr lang="zh-CN" altLang="en-US" dirty="0" smtClean="0">
                <a:solidFill>
                  <a:srgbClr val="006BBC"/>
                </a:solidFill>
                <a:latin typeface="+mn-ea"/>
                <a:ea typeface="+mn-ea"/>
              </a:rPr>
              <a:t>互联网</a:t>
            </a:r>
            <a:r>
              <a:rPr lang="en-US" altLang="en-US" dirty="0" smtClean="0">
                <a:solidFill>
                  <a:srgbClr val="006BBC"/>
                </a:solidFill>
                <a:latin typeface="+mn-ea"/>
                <a:ea typeface="+mn-ea"/>
              </a:rPr>
              <a:t>+”</a:t>
            </a:r>
            <a:r>
              <a:rPr lang="zh-CN" altLang="en-US" dirty="0" smtClean="0">
                <a:solidFill>
                  <a:schemeClr val="accent1"/>
                </a:solidFill>
                <a:latin typeface="+mn-ea"/>
                <a:ea typeface="+mn-ea"/>
              </a:rPr>
              <a:t>大学生创新创业大赛决赛一等奖</a:t>
            </a:r>
            <a:r>
              <a:rPr lang="en-US" altLang="en-US" dirty="0" smtClean="0">
                <a:solidFill>
                  <a:schemeClr val="accent1"/>
                </a:solidFill>
                <a:latin typeface="+mn-ea"/>
                <a:ea typeface="+mn-ea"/>
              </a:rPr>
              <a:t>1</a:t>
            </a:r>
            <a:r>
              <a:rPr lang="zh-CN" altLang="en-US" dirty="0" smtClean="0">
                <a:solidFill>
                  <a:schemeClr val="accent1"/>
                </a:solidFill>
                <a:latin typeface="+mn-ea"/>
                <a:ea typeface="+mn-ea"/>
              </a:rPr>
              <a:t>项；第三届</a:t>
            </a:r>
            <a:r>
              <a:rPr lang="zh-CN" altLang="en-US" dirty="0" smtClean="0">
                <a:solidFill>
                  <a:srgbClr val="006BBC"/>
                </a:solidFill>
                <a:latin typeface="+mn-ea"/>
                <a:ea typeface="+mn-ea"/>
              </a:rPr>
              <a:t>南工劝业杯</a:t>
            </a:r>
            <a:r>
              <a:rPr lang="en-US" altLang="en-US" dirty="0" smtClean="0">
                <a:solidFill>
                  <a:srgbClr val="006BBC"/>
                </a:solidFill>
                <a:latin typeface="+mn-ea"/>
                <a:ea typeface="+mn-ea"/>
              </a:rPr>
              <a:t>“</a:t>
            </a:r>
            <a:r>
              <a:rPr lang="zh-CN" altLang="en-US" dirty="0" smtClean="0">
                <a:solidFill>
                  <a:srgbClr val="006BBC"/>
                </a:solidFill>
                <a:latin typeface="+mn-ea"/>
                <a:ea typeface="+mn-ea"/>
              </a:rPr>
              <a:t>互联网</a:t>
            </a:r>
            <a:r>
              <a:rPr lang="en-US" altLang="en-US" dirty="0" smtClean="0">
                <a:solidFill>
                  <a:srgbClr val="006BBC"/>
                </a:solidFill>
                <a:latin typeface="+mn-ea"/>
                <a:ea typeface="+mn-ea"/>
              </a:rPr>
              <a:t>+”</a:t>
            </a:r>
            <a:r>
              <a:rPr lang="zh-CN" altLang="en-US" dirty="0" smtClean="0">
                <a:solidFill>
                  <a:schemeClr val="accent1"/>
                </a:solidFill>
                <a:latin typeface="+mn-ea"/>
                <a:ea typeface="+mn-ea"/>
              </a:rPr>
              <a:t>大学生创新创业大赛创意组二等奖</a:t>
            </a:r>
            <a:r>
              <a:rPr lang="en-US" altLang="en-US" dirty="0" smtClean="0">
                <a:solidFill>
                  <a:schemeClr val="accent1"/>
                </a:solidFill>
                <a:latin typeface="+mn-ea"/>
                <a:ea typeface="+mn-ea"/>
              </a:rPr>
              <a:t>1</a:t>
            </a:r>
            <a:r>
              <a:rPr lang="zh-CN" altLang="en-US" dirty="0" smtClean="0">
                <a:solidFill>
                  <a:schemeClr val="accent1"/>
                </a:solidFill>
                <a:latin typeface="+mn-ea"/>
                <a:ea typeface="+mn-ea"/>
              </a:rPr>
              <a:t>项、优胜奖</a:t>
            </a:r>
            <a:r>
              <a:rPr lang="en-US" altLang="en-US" dirty="0" smtClean="0">
                <a:solidFill>
                  <a:schemeClr val="accent1"/>
                </a:solidFill>
                <a:latin typeface="+mn-ea"/>
                <a:ea typeface="+mn-ea"/>
              </a:rPr>
              <a:t>2</a:t>
            </a:r>
            <a:r>
              <a:rPr lang="zh-CN" altLang="en-US" dirty="0" smtClean="0">
                <a:solidFill>
                  <a:schemeClr val="accent1"/>
                </a:solidFill>
                <a:latin typeface="+mn-ea"/>
                <a:ea typeface="+mn-ea"/>
              </a:rPr>
              <a:t>项。</a:t>
            </a:r>
            <a:endParaRPr lang="zh-CN" altLang="en-US" dirty="0">
              <a:solidFill>
                <a:schemeClr val="accent1"/>
              </a:solidFill>
              <a:latin typeface="+mn-ea"/>
              <a:ea typeface="+mn-ea"/>
            </a:endParaRPr>
          </a:p>
        </p:txBody>
      </p:sp>
      <p:sp>
        <p:nvSpPr>
          <p:cNvPr id="20" name="TextBox 19"/>
          <p:cNvSpPr txBox="1"/>
          <p:nvPr/>
        </p:nvSpPr>
        <p:spPr>
          <a:xfrm>
            <a:off x="1129830" y="1248710"/>
            <a:ext cx="605424" cy="707887"/>
          </a:xfrm>
          <a:prstGeom prst="rect">
            <a:avLst/>
          </a:prstGeom>
          <a:noFill/>
        </p:spPr>
        <p:txBody>
          <a:bodyPr wrap="square" lIns="91434" tIns="45717" rIns="91434" bIns="45717" rtlCol="0">
            <a:spAutoFit/>
          </a:bodyPr>
          <a:lstStyle/>
          <a:p>
            <a:pPr algn="ctr"/>
            <a:r>
              <a:rPr lang="en-US" altLang="zh-CN" sz="4000" dirty="0">
                <a:solidFill>
                  <a:schemeClr val="accent1"/>
                </a:solidFill>
                <a:latin typeface="+mn-ea"/>
                <a:ea typeface="+mn-ea"/>
              </a:rPr>
              <a:t>1</a:t>
            </a:r>
          </a:p>
        </p:txBody>
      </p:sp>
      <p:sp>
        <p:nvSpPr>
          <p:cNvPr id="21" name="TextBox 20"/>
          <p:cNvSpPr txBox="1"/>
          <p:nvPr/>
        </p:nvSpPr>
        <p:spPr>
          <a:xfrm>
            <a:off x="1129830" y="2448694"/>
            <a:ext cx="605424" cy="707887"/>
          </a:xfrm>
          <a:prstGeom prst="rect">
            <a:avLst/>
          </a:prstGeom>
          <a:noFill/>
        </p:spPr>
        <p:txBody>
          <a:bodyPr wrap="square" lIns="91434" tIns="45717" rIns="91434" bIns="45717" rtlCol="0">
            <a:spAutoFit/>
          </a:bodyPr>
          <a:lstStyle/>
          <a:p>
            <a:pPr algn="ctr"/>
            <a:r>
              <a:rPr lang="en-US" altLang="zh-CN" sz="4000" dirty="0">
                <a:solidFill>
                  <a:schemeClr val="accent1"/>
                </a:solidFill>
                <a:latin typeface="+mn-ea"/>
                <a:ea typeface="+mn-ea"/>
              </a:rPr>
              <a:t>2</a:t>
            </a:r>
          </a:p>
        </p:txBody>
      </p:sp>
      <p:sp>
        <p:nvSpPr>
          <p:cNvPr id="22" name="TextBox 21"/>
          <p:cNvSpPr txBox="1"/>
          <p:nvPr/>
        </p:nvSpPr>
        <p:spPr>
          <a:xfrm>
            <a:off x="1129830" y="3728606"/>
            <a:ext cx="605424" cy="707887"/>
          </a:xfrm>
          <a:prstGeom prst="rect">
            <a:avLst/>
          </a:prstGeom>
          <a:noFill/>
        </p:spPr>
        <p:txBody>
          <a:bodyPr wrap="square" lIns="91434" tIns="45717" rIns="91434" bIns="45717" rtlCol="0">
            <a:spAutoFit/>
          </a:bodyPr>
          <a:lstStyle/>
          <a:p>
            <a:pPr algn="ctr"/>
            <a:r>
              <a:rPr lang="en-US" altLang="zh-CN" sz="4000" dirty="0">
                <a:solidFill>
                  <a:schemeClr val="accent1"/>
                </a:solidFill>
                <a:latin typeface="+mn-ea"/>
                <a:ea typeface="+mn-ea"/>
              </a:rPr>
              <a:t>3</a:t>
            </a:r>
          </a:p>
        </p:txBody>
      </p:sp>
      <p:sp>
        <p:nvSpPr>
          <p:cNvPr id="23" name="TextBox 22"/>
          <p:cNvSpPr txBox="1"/>
          <p:nvPr/>
        </p:nvSpPr>
        <p:spPr>
          <a:xfrm>
            <a:off x="1129830" y="5015493"/>
            <a:ext cx="605424" cy="707887"/>
          </a:xfrm>
          <a:prstGeom prst="rect">
            <a:avLst/>
          </a:prstGeom>
          <a:noFill/>
        </p:spPr>
        <p:txBody>
          <a:bodyPr wrap="square" lIns="91434" tIns="45717" rIns="91434" bIns="45717" rtlCol="0">
            <a:spAutoFit/>
          </a:bodyPr>
          <a:lstStyle/>
          <a:p>
            <a:pPr algn="ctr"/>
            <a:r>
              <a:rPr lang="en-US" altLang="zh-CN" sz="4000" dirty="0">
                <a:solidFill>
                  <a:schemeClr val="accent1"/>
                </a:solidFill>
                <a:latin typeface="+mn-ea"/>
                <a:ea typeface="+mn-ea"/>
              </a:rPr>
              <a:t>4</a:t>
            </a:r>
          </a:p>
        </p:txBody>
      </p:sp>
      <p:sp>
        <p:nvSpPr>
          <p:cNvPr id="24" name="TextBox 23"/>
          <p:cNvSpPr txBox="1"/>
          <p:nvPr/>
        </p:nvSpPr>
        <p:spPr>
          <a:xfrm>
            <a:off x="1330766" y="44625"/>
            <a:ext cx="5042228" cy="523220"/>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800" dirty="0" smtClean="0">
                <a:solidFill>
                  <a:schemeClr val="accent2"/>
                </a:solidFill>
                <a:latin typeface="微软雅黑"/>
                <a:ea typeface="微软雅黑"/>
              </a:rPr>
              <a:t>5.2 </a:t>
            </a:r>
            <a:r>
              <a:rPr lang="zh-CN" altLang="en-US" sz="2800" dirty="0" smtClean="0">
                <a:solidFill>
                  <a:schemeClr val="accent2"/>
                </a:solidFill>
                <a:latin typeface="微软雅黑"/>
                <a:ea typeface="微软雅黑"/>
              </a:rPr>
              <a:t>典型成果</a:t>
            </a:r>
            <a:endParaRPr lang="zh-CN" altLang="en-US" sz="2800" dirty="0">
              <a:solidFill>
                <a:schemeClr val="accent2"/>
              </a:solidFill>
              <a:latin typeface="微软雅黑"/>
              <a:ea typeface="微软雅黑"/>
            </a:endParaRPr>
          </a:p>
        </p:txBody>
      </p:sp>
    </p:spTree>
  </p:cSld>
  <p:clrMapOvr>
    <a:masterClrMapping/>
  </p:clrMapOvr>
  <mc:AlternateContent xmlns:mc="http://schemas.openxmlformats.org/markup-compatibility/2006">
    <mc:Choice xmlns="" xmlns:p14="http://schemas.microsoft.com/office/powerpoint/2010/main" Requires="p14">
      <p:transition spd="slow" p14:dur="800" advTm="8191">
        <p14:prism dir="d" isInverted="1"/>
      </p:transition>
    </mc:Choice>
    <mc:Fallback>
      <p:transition spd="slow" advTm="81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1000"/>
                                        <p:tgtEl>
                                          <p:spTgt spid="17"/>
                                        </p:tgtEl>
                                      </p:cBhvr>
                                    </p:animEffect>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1000"/>
                                        <p:tgtEl>
                                          <p:spTgt spid="18"/>
                                        </p:tgtEl>
                                      </p:cBhvr>
                                    </p:animEffect>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1000"/>
                                        <p:tgtEl>
                                          <p:spTgt spid="19"/>
                                        </p:tgtEl>
                                      </p:cBhvr>
                                    </p:animEffect>
                                  </p:childTnLst>
                                </p:cTn>
                              </p:par>
                            </p:childTnLst>
                          </p:cTn>
                        </p:par>
                        <p:par>
                          <p:cTn id="64" fill="hold">
                            <p:stCondLst>
                              <p:cond delay="8000"/>
                            </p:stCondLst>
                            <p:childTnLst>
                              <p:par>
                                <p:cTn id="65" presetID="31"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400" fill="hold"/>
                                        <p:tgtEl>
                                          <p:spTgt spid="20"/>
                                        </p:tgtEl>
                                        <p:attrNameLst>
                                          <p:attrName>ppt_w</p:attrName>
                                        </p:attrNameLst>
                                      </p:cBhvr>
                                      <p:tavLst>
                                        <p:tav tm="0">
                                          <p:val>
                                            <p:fltVal val="0"/>
                                          </p:val>
                                        </p:tav>
                                        <p:tav tm="100000">
                                          <p:val>
                                            <p:strVal val="#ppt_w"/>
                                          </p:val>
                                        </p:tav>
                                      </p:tavLst>
                                    </p:anim>
                                    <p:anim calcmode="lin" valueType="num">
                                      <p:cBhvr>
                                        <p:cTn id="68" dur="400" fill="hold"/>
                                        <p:tgtEl>
                                          <p:spTgt spid="20"/>
                                        </p:tgtEl>
                                        <p:attrNameLst>
                                          <p:attrName>ppt_h</p:attrName>
                                        </p:attrNameLst>
                                      </p:cBhvr>
                                      <p:tavLst>
                                        <p:tav tm="0">
                                          <p:val>
                                            <p:fltVal val="0"/>
                                          </p:val>
                                        </p:tav>
                                        <p:tav tm="100000">
                                          <p:val>
                                            <p:strVal val="#ppt_h"/>
                                          </p:val>
                                        </p:tav>
                                      </p:tavLst>
                                    </p:anim>
                                    <p:anim calcmode="lin" valueType="num">
                                      <p:cBhvr>
                                        <p:cTn id="69" dur="400" fill="hold"/>
                                        <p:tgtEl>
                                          <p:spTgt spid="20"/>
                                        </p:tgtEl>
                                        <p:attrNameLst>
                                          <p:attrName>style.rotation</p:attrName>
                                        </p:attrNameLst>
                                      </p:cBhvr>
                                      <p:tavLst>
                                        <p:tav tm="0">
                                          <p:val>
                                            <p:fltVal val="90"/>
                                          </p:val>
                                        </p:tav>
                                        <p:tav tm="100000">
                                          <p:val>
                                            <p:fltVal val="0"/>
                                          </p:val>
                                        </p:tav>
                                      </p:tavLst>
                                    </p:anim>
                                    <p:animEffect transition="in" filter="fade">
                                      <p:cBhvr>
                                        <p:cTn id="70" dur="400"/>
                                        <p:tgtEl>
                                          <p:spTgt spid="20"/>
                                        </p:tgtEl>
                                      </p:cBhvr>
                                    </p:animEffect>
                                  </p:childTnLst>
                                </p:cTn>
                              </p:par>
                            </p:childTnLst>
                          </p:cTn>
                        </p:par>
                        <p:par>
                          <p:cTn id="71" fill="hold">
                            <p:stCondLst>
                              <p:cond delay="8400"/>
                            </p:stCondLst>
                            <p:childTnLst>
                              <p:par>
                                <p:cTn id="72" presetID="3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400" fill="hold"/>
                                        <p:tgtEl>
                                          <p:spTgt spid="21"/>
                                        </p:tgtEl>
                                        <p:attrNameLst>
                                          <p:attrName>ppt_w</p:attrName>
                                        </p:attrNameLst>
                                      </p:cBhvr>
                                      <p:tavLst>
                                        <p:tav tm="0">
                                          <p:val>
                                            <p:fltVal val="0"/>
                                          </p:val>
                                        </p:tav>
                                        <p:tav tm="100000">
                                          <p:val>
                                            <p:strVal val="#ppt_w"/>
                                          </p:val>
                                        </p:tav>
                                      </p:tavLst>
                                    </p:anim>
                                    <p:anim calcmode="lin" valueType="num">
                                      <p:cBhvr>
                                        <p:cTn id="75" dur="400" fill="hold"/>
                                        <p:tgtEl>
                                          <p:spTgt spid="21"/>
                                        </p:tgtEl>
                                        <p:attrNameLst>
                                          <p:attrName>ppt_h</p:attrName>
                                        </p:attrNameLst>
                                      </p:cBhvr>
                                      <p:tavLst>
                                        <p:tav tm="0">
                                          <p:val>
                                            <p:fltVal val="0"/>
                                          </p:val>
                                        </p:tav>
                                        <p:tav tm="100000">
                                          <p:val>
                                            <p:strVal val="#ppt_h"/>
                                          </p:val>
                                        </p:tav>
                                      </p:tavLst>
                                    </p:anim>
                                    <p:anim calcmode="lin" valueType="num">
                                      <p:cBhvr>
                                        <p:cTn id="76" dur="400" fill="hold"/>
                                        <p:tgtEl>
                                          <p:spTgt spid="21"/>
                                        </p:tgtEl>
                                        <p:attrNameLst>
                                          <p:attrName>style.rotation</p:attrName>
                                        </p:attrNameLst>
                                      </p:cBhvr>
                                      <p:tavLst>
                                        <p:tav tm="0">
                                          <p:val>
                                            <p:fltVal val="90"/>
                                          </p:val>
                                        </p:tav>
                                        <p:tav tm="100000">
                                          <p:val>
                                            <p:fltVal val="0"/>
                                          </p:val>
                                        </p:tav>
                                      </p:tavLst>
                                    </p:anim>
                                    <p:animEffect transition="in" filter="fade">
                                      <p:cBhvr>
                                        <p:cTn id="77" dur="400"/>
                                        <p:tgtEl>
                                          <p:spTgt spid="21"/>
                                        </p:tgtEl>
                                      </p:cBhvr>
                                    </p:animEffect>
                                  </p:childTnLst>
                                </p:cTn>
                              </p:par>
                            </p:childTnLst>
                          </p:cTn>
                        </p:par>
                        <p:par>
                          <p:cTn id="78" fill="hold">
                            <p:stCondLst>
                              <p:cond delay="8800"/>
                            </p:stCondLst>
                            <p:childTnLst>
                              <p:par>
                                <p:cTn id="79" presetID="31"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400" fill="hold"/>
                                        <p:tgtEl>
                                          <p:spTgt spid="22"/>
                                        </p:tgtEl>
                                        <p:attrNameLst>
                                          <p:attrName>ppt_w</p:attrName>
                                        </p:attrNameLst>
                                      </p:cBhvr>
                                      <p:tavLst>
                                        <p:tav tm="0">
                                          <p:val>
                                            <p:fltVal val="0"/>
                                          </p:val>
                                        </p:tav>
                                        <p:tav tm="100000">
                                          <p:val>
                                            <p:strVal val="#ppt_w"/>
                                          </p:val>
                                        </p:tav>
                                      </p:tavLst>
                                    </p:anim>
                                    <p:anim calcmode="lin" valueType="num">
                                      <p:cBhvr>
                                        <p:cTn id="82" dur="400" fill="hold"/>
                                        <p:tgtEl>
                                          <p:spTgt spid="22"/>
                                        </p:tgtEl>
                                        <p:attrNameLst>
                                          <p:attrName>ppt_h</p:attrName>
                                        </p:attrNameLst>
                                      </p:cBhvr>
                                      <p:tavLst>
                                        <p:tav tm="0">
                                          <p:val>
                                            <p:fltVal val="0"/>
                                          </p:val>
                                        </p:tav>
                                        <p:tav tm="100000">
                                          <p:val>
                                            <p:strVal val="#ppt_h"/>
                                          </p:val>
                                        </p:tav>
                                      </p:tavLst>
                                    </p:anim>
                                    <p:anim calcmode="lin" valueType="num">
                                      <p:cBhvr>
                                        <p:cTn id="83" dur="400" fill="hold"/>
                                        <p:tgtEl>
                                          <p:spTgt spid="22"/>
                                        </p:tgtEl>
                                        <p:attrNameLst>
                                          <p:attrName>style.rotation</p:attrName>
                                        </p:attrNameLst>
                                      </p:cBhvr>
                                      <p:tavLst>
                                        <p:tav tm="0">
                                          <p:val>
                                            <p:fltVal val="90"/>
                                          </p:val>
                                        </p:tav>
                                        <p:tav tm="100000">
                                          <p:val>
                                            <p:fltVal val="0"/>
                                          </p:val>
                                        </p:tav>
                                      </p:tavLst>
                                    </p:anim>
                                    <p:animEffect transition="in" filter="fade">
                                      <p:cBhvr>
                                        <p:cTn id="84" dur="400"/>
                                        <p:tgtEl>
                                          <p:spTgt spid="22"/>
                                        </p:tgtEl>
                                      </p:cBhvr>
                                    </p:animEffect>
                                  </p:childTnLst>
                                </p:cTn>
                              </p:par>
                            </p:childTnLst>
                          </p:cTn>
                        </p:par>
                        <p:par>
                          <p:cTn id="85" fill="hold">
                            <p:stCondLst>
                              <p:cond delay="9200"/>
                            </p:stCondLst>
                            <p:childTnLst>
                              <p:par>
                                <p:cTn id="86" presetID="31"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400" fill="hold"/>
                                        <p:tgtEl>
                                          <p:spTgt spid="23"/>
                                        </p:tgtEl>
                                        <p:attrNameLst>
                                          <p:attrName>ppt_w</p:attrName>
                                        </p:attrNameLst>
                                      </p:cBhvr>
                                      <p:tavLst>
                                        <p:tav tm="0">
                                          <p:val>
                                            <p:fltVal val="0"/>
                                          </p:val>
                                        </p:tav>
                                        <p:tav tm="100000">
                                          <p:val>
                                            <p:strVal val="#ppt_w"/>
                                          </p:val>
                                        </p:tav>
                                      </p:tavLst>
                                    </p:anim>
                                    <p:anim calcmode="lin" valueType="num">
                                      <p:cBhvr>
                                        <p:cTn id="89" dur="400" fill="hold"/>
                                        <p:tgtEl>
                                          <p:spTgt spid="23"/>
                                        </p:tgtEl>
                                        <p:attrNameLst>
                                          <p:attrName>ppt_h</p:attrName>
                                        </p:attrNameLst>
                                      </p:cBhvr>
                                      <p:tavLst>
                                        <p:tav tm="0">
                                          <p:val>
                                            <p:fltVal val="0"/>
                                          </p:val>
                                        </p:tav>
                                        <p:tav tm="100000">
                                          <p:val>
                                            <p:strVal val="#ppt_h"/>
                                          </p:val>
                                        </p:tav>
                                      </p:tavLst>
                                    </p:anim>
                                    <p:anim calcmode="lin" valueType="num">
                                      <p:cBhvr>
                                        <p:cTn id="90" dur="400" fill="hold"/>
                                        <p:tgtEl>
                                          <p:spTgt spid="23"/>
                                        </p:tgtEl>
                                        <p:attrNameLst>
                                          <p:attrName>style.rotation</p:attrName>
                                        </p:attrNameLst>
                                      </p:cBhvr>
                                      <p:tavLst>
                                        <p:tav tm="0">
                                          <p:val>
                                            <p:fltVal val="90"/>
                                          </p:val>
                                        </p:tav>
                                        <p:tav tm="100000">
                                          <p:val>
                                            <p:fltVal val="0"/>
                                          </p:val>
                                        </p:tav>
                                      </p:tavLst>
                                    </p:anim>
                                    <p:animEffect transition="in" filter="fade">
                                      <p:cBhvr>
                                        <p:cTn id="91"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3"/>
          <p:cNvSpPr txBox="1">
            <a:spLocks noChangeArrowheads="1"/>
          </p:cNvSpPr>
          <p:nvPr/>
        </p:nvSpPr>
        <p:spPr bwMode="auto">
          <a:xfrm>
            <a:off x="622937" y="4694752"/>
            <a:ext cx="9190186"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CN" altLang="en-US" sz="6500" b="1" dirty="0">
                <a:solidFill>
                  <a:srgbClr val="294A5A"/>
                </a:solidFill>
                <a:latin typeface="微软雅黑"/>
              </a:rPr>
              <a:t>演示完毕  感谢聆听</a:t>
            </a:r>
          </a:p>
        </p:txBody>
      </p:sp>
      <p:sp>
        <p:nvSpPr>
          <p:cNvPr id="29" name="任意多边形 28"/>
          <p:cNvSpPr/>
          <p:nvPr/>
        </p:nvSpPr>
        <p:spPr>
          <a:xfrm>
            <a:off x="2243393" y="3839738"/>
            <a:ext cx="597133"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30" name="矩形 29"/>
          <p:cNvSpPr/>
          <p:nvPr/>
        </p:nvSpPr>
        <p:spPr>
          <a:xfrm>
            <a:off x="2833206" y="3843345"/>
            <a:ext cx="9363557"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auto">
              <a:spcBef>
                <a:spcPts val="0"/>
              </a:spcBef>
              <a:spcAft>
                <a:spcPts val="0"/>
              </a:spcAft>
              <a:buFontTx/>
              <a:buNone/>
              <a:defRPr/>
            </a:pP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31" name="矩形 30"/>
          <p:cNvSpPr/>
          <p:nvPr/>
        </p:nvSpPr>
        <p:spPr>
          <a:xfrm>
            <a:off x="1" y="3082351"/>
            <a:ext cx="9315914"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buFontTx/>
              <a:buNone/>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直角三角形 31"/>
          <p:cNvSpPr/>
          <p:nvPr/>
        </p:nvSpPr>
        <p:spPr>
          <a:xfrm>
            <a:off x="9315914" y="3071532"/>
            <a:ext cx="854035"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7" name="图片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189295" y="285728"/>
            <a:ext cx="3573926" cy="2670626"/>
          </a:xfrm>
          <a:prstGeom prst="rect">
            <a:avLst/>
          </a:prstGeom>
        </p:spPr>
      </p:pic>
      <p:pic>
        <p:nvPicPr>
          <p:cNvPr id="8" name="图片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11903" y="285728"/>
            <a:ext cx="3600400" cy="2670626"/>
          </a:xfrm>
          <a:prstGeom prst="rect">
            <a:avLst/>
          </a:prstGeom>
        </p:spPr>
      </p:pic>
      <p:pic>
        <p:nvPicPr>
          <p:cNvPr id="9" name="图片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052466" y="293598"/>
            <a:ext cx="3535591" cy="264355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8843">
        <p14:flash/>
      </p:transition>
    </mc:Choice>
    <mc:Fallback>
      <p:transition spd="slow" advTm="88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by="(-#ppt_w*2)" calcmode="lin" valueType="num">
                                      <p:cBhvr rctx="PPT">
                                        <p:cTn id="7" dur="500" autoRev="1" fill="hold">
                                          <p:stCondLst>
                                            <p:cond delay="0"/>
                                          </p:stCondLst>
                                        </p:cTn>
                                        <p:tgtEl>
                                          <p:spTgt spid="49"/>
                                        </p:tgtEl>
                                        <p:attrNameLst>
                                          <p:attrName>ppt_w</p:attrName>
                                        </p:attrNameLst>
                                      </p:cBhvr>
                                    </p:anim>
                                    <p:anim by="(#ppt_w*0.50)" calcmode="lin" valueType="num">
                                      <p:cBhvr>
                                        <p:cTn id="8" dur="500" decel="50000" autoRev="1" fill="hold">
                                          <p:stCondLst>
                                            <p:cond delay="0"/>
                                          </p:stCondLst>
                                        </p:cTn>
                                        <p:tgtEl>
                                          <p:spTgt spid="49"/>
                                        </p:tgtEl>
                                        <p:attrNameLst>
                                          <p:attrName>ppt_x</p:attrName>
                                        </p:attrNameLst>
                                      </p:cBhvr>
                                    </p:anim>
                                    <p:anim from="(-#ppt_h/2)" to="(#ppt_y)" calcmode="lin" valueType="num">
                                      <p:cBhvr>
                                        <p:cTn id="9" dur="1000" fill="hold">
                                          <p:stCondLst>
                                            <p:cond delay="0"/>
                                          </p:stCondLst>
                                        </p:cTn>
                                        <p:tgtEl>
                                          <p:spTgt spid="49"/>
                                        </p:tgtEl>
                                        <p:attrNameLst>
                                          <p:attrName>ppt_y</p:attrName>
                                        </p:attrNameLst>
                                      </p:cBhvr>
                                    </p:anim>
                                    <p:animRot by="21600000">
                                      <p:cBhvr>
                                        <p:cTn id="10" dur="1000"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0" y="6741368"/>
            <a:ext cx="12196763" cy="116632"/>
          </a:xfrm>
          <a:prstGeom prst="rect">
            <a:avLst/>
          </a:prstGeom>
          <a:solidFill>
            <a:schemeClr val="tx1"/>
          </a:solidFill>
          <a:ln w="9525" cap="flat" cmpd="sng" algn="ctr">
            <a:noFill/>
            <a:prstDash val="solid"/>
            <a:round/>
            <a:headEnd type="none" w="med" len="med"/>
            <a:tailEnd type="none" w="med" len="med"/>
          </a:ln>
          <a:effectLst/>
        </p:spPr>
        <p:txBody>
          <a:bodyPr vert="horz" wrap="square" lIns="91434" tIns="45717" rIns="91434" bIns="45717" numCol="1" rtlCol="0" anchor="t" anchorCtr="0" compatLnSpc="1"/>
          <a:lstStyle/>
          <a:p>
            <a:pPr defTabSz="914339"/>
            <a:endParaRPr lang="zh-CN" altLang="en-US" sz="1700"/>
          </a:p>
        </p:txBody>
      </p:sp>
      <p:sp>
        <p:nvSpPr>
          <p:cNvPr id="112" name="Rectangle 5"/>
          <p:cNvSpPr>
            <a:spLocks noChangeArrowheads="1"/>
          </p:cNvSpPr>
          <p:nvPr/>
        </p:nvSpPr>
        <p:spPr bwMode="auto">
          <a:xfrm>
            <a:off x="0" y="257319"/>
            <a:ext cx="695325" cy="83343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lstStyle/>
          <a:p>
            <a:pPr>
              <a:buFont typeface="Arial" charset="0"/>
              <a:buNone/>
            </a:pPr>
            <a:endParaRPr lang="zh-CN" altLang="en-US"/>
          </a:p>
        </p:txBody>
      </p:sp>
      <p:sp>
        <p:nvSpPr>
          <p:cNvPr id="113" name="Freeform 6"/>
          <p:cNvSpPr/>
          <p:nvPr/>
        </p:nvSpPr>
        <p:spPr bwMode="auto">
          <a:xfrm>
            <a:off x="141289" y="376380"/>
            <a:ext cx="530224" cy="668339"/>
          </a:xfrm>
          <a:custGeom>
            <a:avLst/>
            <a:gdLst>
              <a:gd name="T0" fmla="*/ 510720 w 1173"/>
              <a:gd name="T1" fmla="*/ 242556 h 1472"/>
              <a:gd name="T2" fmla="*/ 494464 w 1173"/>
              <a:gd name="T3" fmla="*/ 21309 h 1472"/>
              <a:gd name="T4" fmla="*/ 481820 w 1173"/>
              <a:gd name="T5" fmla="*/ 24482 h 1472"/>
              <a:gd name="T6" fmla="*/ 452920 w 1173"/>
              <a:gd name="T7" fmla="*/ 30830 h 1472"/>
              <a:gd name="T8" fmla="*/ 414988 w 1173"/>
              <a:gd name="T9" fmla="*/ 24482 h 1472"/>
              <a:gd name="T10" fmla="*/ 284035 w 1173"/>
              <a:gd name="T11" fmla="*/ 2267 h 1472"/>
              <a:gd name="T12" fmla="*/ 0 w 1173"/>
              <a:gd name="T13" fmla="*/ 348193 h 1472"/>
              <a:gd name="T14" fmla="*/ 290356 w 1173"/>
              <a:gd name="T15" fmla="*/ 665102 h 1472"/>
              <a:gd name="T16" fmla="*/ 529686 w 1173"/>
              <a:gd name="T17" fmla="*/ 492366 h 1472"/>
              <a:gd name="T18" fmla="*/ 491303 w 1173"/>
              <a:gd name="T19" fmla="*/ 469697 h 1472"/>
              <a:gd name="T20" fmla="*/ 312483 w 1173"/>
              <a:gd name="T21" fmla="*/ 620671 h 1472"/>
              <a:gd name="T22" fmla="*/ 130954 w 1173"/>
              <a:gd name="T23" fmla="*/ 328697 h 1472"/>
              <a:gd name="T24" fmla="*/ 290356 w 1173"/>
              <a:gd name="T25" fmla="*/ 47151 h 1472"/>
              <a:gd name="T26" fmla="*/ 472337 w 1173"/>
              <a:gd name="T27" fmla="*/ 258424 h 1472"/>
              <a:gd name="T28" fmla="*/ 510720 w 1173"/>
              <a:gd name="T29" fmla="*/ 242556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lIns="91434" tIns="45717" rIns="91434" bIns="45717"/>
          <a:lstStyle/>
          <a:p>
            <a:endParaRPr lang="zh-CN" altLang="en-US"/>
          </a:p>
        </p:txBody>
      </p:sp>
      <p:sp>
        <p:nvSpPr>
          <p:cNvPr id="114" name="Freeform 7"/>
          <p:cNvSpPr>
            <a:spLocks noEditPoints="1"/>
          </p:cNvSpPr>
          <p:nvPr/>
        </p:nvSpPr>
        <p:spPr bwMode="auto">
          <a:xfrm>
            <a:off x="755650" y="852631"/>
            <a:ext cx="990600" cy="201613"/>
          </a:xfrm>
          <a:custGeom>
            <a:avLst/>
            <a:gdLst>
              <a:gd name="T0" fmla="*/ 22141 w 2195"/>
              <a:gd name="T1" fmla="*/ 126007 h 445"/>
              <a:gd name="T2" fmla="*/ 113870 w 2195"/>
              <a:gd name="T3" fmla="*/ 125101 h 445"/>
              <a:gd name="T4" fmla="*/ 68684 w 2195"/>
              <a:gd name="T5" fmla="*/ 200795 h 445"/>
              <a:gd name="T6" fmla="*/ 70491 w 2195"/>
              <a:gd name="T7" fmla="*/ 47593 h 445"/>
              <a:gd name="T8" fmla="*/ 68684 w 2195"/>
              <a:gd name="T9" fmla="*/ 200795 h 445"/>
              <a:gd name="T10" fmla="*/ 300490 w 2195"/>
              <a:gd name="T11" fmla="*/ 196716 h 445"/>
              <a:gd name="T12" fmla="*/ 279253 w 2195"/>
              <a:gd name="T13" fmla="*/ 106064 h 445"/>
              <a:gd name="T14" fmla="*/ 201532 w 2195"/>
              <a:gd name="T15" fmla="*/ 106970 h 445"/>
              <a:gd name="T16" fmla="*/ 180746 w 2195"/>
              <a:gd name="T17" fmla="*/ 197623 h 445"/>
              <a:gd name="T18" fmla="*/ 201532 w 2195"/>
              <a:gd name="T19" fmla="*/ 50312 h 445"/>
              <a:gd name="T20" fmla="*/ 249881 w 2195"/>
              <a:gd name="T21" fmla="*/ 46233 h 445"/>
              <a:gd name="T22" fmla="*/ 405323 w 2195"/>
              <a:gd name="T23" fmla="*/ 184478 h 445"/>
              <a:gd name="T24" fmla="*/ 387248 w 2195"/>
              <a:gd name="T25" fmla="*/ 199889 h 445"/>
              <a:gd name="T26" fmla="*/ 356973 w 2195"/>
              <a:gd name="T27" fmla="*/ 68443 h 445"/>
              <a:gd name="T28" fmla="*/ 336640 w 2195"/>
              <a:gd name="T29" fmla="*/ 50312 h 445"/>
              <a:gd name="T30" fmla="*/ 356973 w 2195"/>
              <a:gd name="T31" fmla="*/ 10878 h 445"/>
              <a:gd name="T32" fmla="*/ 378211 w 2195"/>
              <a:gd name="T33" fmla="*/ 50312 h 445"/>
              <a:gd name="T34" fmla="*/ 405323 w 2195"/>
              <a:gd name="T35" fmla="*/ 68443 h 445"/>
              <a:gd name="T36" fmla="*/ 378211 w 2195"/>
              <a:gd name="T37" fmla="*/ 167707 h 445"/>
              <a:gd name="T38" fmla="*/ 405323 w 2195"/>
              <a:gd name="T39" fmla="*/ 184478 h 445"/>
              <a:gd name="T40" fmla="*/ 548564 w 2195"/>
              <a:gd name="T41" fmla="*/ 112862 h 445"/>
              <a:gd name="T42" fmla="*/ 460902 w 2195"/>
              <a:gd name="T43" fmla="*/ 112862 h 445"/>
              <a:gd name="T44" fmla="*/ 570706 w 2195"/>
              <a:gd name="T45" fmla="*/ 157282 h 445"/>
              <a:gd name="T46" fmla="*/ 436502 w 2195"/>
              <a:gd name="T47" fmla="*/ 126007 h 445"/>
              <a:gd name="T48" fmla="*/ 571609 w 2195"/>
              <a:gd name="T49" fmla="*/ 126007 h 445"/>
              <a:gd name="T50" fmla="*/ 459999 w 2195"/>
              <a:gd name="T51" fmla="*/ 130993 h 445"/>
              <a:gd name="T52" fmla="*/ 548564 w 2195"/>
              <a:gd name="T53" fmla="*/ 151390 h 445"/>
              <a:gd name="T54" fmla="*/ 734733 w 2195"/>
              <a:gd name="T55" fmla="*/ 196716 h 445"/>
              <a:gd name="T56" fmla="*/ 713947 w 2195"/>
              <a:gd name="T57" fmla="*/ 106064 h 445"/>
              <a:gd name="T58" fmla="*/ 636226 w 2195"/>
              <a:gd name="T59" fmla="*/ 106970 h 445"/>
              <a:gd name="T60" fmla="*/ 614988 w 2195"/>
              <a:gd name="T61" fmla="*/ 197623 h 445"/>
              <a:gd name="T62" fmla="*/ 636226 w 2195"/>
              <a:gd name="T63" fmla="*/ 50312 h 445"/>
              <a:gd name="T64" fmla="*/ 684576 w 2195"/>
              <a:gd name="T65" fmla="*/ 46233 h 445"/>
              <a:gd name="T66" fmla="*/ 840017 w 2195"/>
              <a:gd name="T67" fmla="*/ 184478 h 445"/>
              <a:gd name="T68" fmla="*/ 821491 w 2195"/>
              <a:gd name="T69" fmla="*/ 199889 h 445"/>
              <a:gd name="T70" fmla="*/ 791668 w 2195"/>
              <a:gd name="T71" fmla="*/ 68443 h 445"/>
              <a:gd name="T72" fmla="*/ 771334 w 2195"/>
              <a:gd name="T73" fmla="*/ 50312 h 445"/>
              <a:gd name="T74" fmla="*/ 791668 w 2195"/>
              <a:gd name="T75" fmla="*/ 10878 h 445"/>
              <a:gd name="T76" fmla="*/ 812454 w 2195"/>
              <a:gd name="T77" fmla="*/ 50312 h 445"/>
              <a:gd name="T78" fmla="*/ 840017 w 2195"/>
              <a:gd name="T79" fmla="*/ 68443 h 445"/>
              <a:gd name="T80" fmla="*/ 812454 w 2195"/>
              <a:gd name="T81" fmla="*/ 167707 h 445"/>
              <a:gd name="T82" fmla="*/ 840017 w 2195"/>
              <a:gd name="T83" fmla="*/ 184478 h 445"/>
              <a:gd name="T84" fmla="*/ 985066 w 2195"/>
              <a:gd name="T85" fmla="*/ 85667 h 445"/>
              <a:gd name="T86" fmla="*/ 875263 w 2195"/>
              <a:gd name="T87" fmla="*/ 87933 h 445"/>
              <a:gd name="T88" fmla="*/ 968799 w 2195"/>
              <a:gd name="T89" fmla="*/ 159549 h 445"/>
              <a:gd name="T90" fmla="*/ 890174 w 2195"/>
              <a:gd name="T91" fmla="*/ 151390 h 445"/>
              <a:gd name="T92" fmla="*/ 931746 w 2195"/>
              <a:gd name="T93" fmla="*/ 200795 h 445"/>
              <a:gd name="T94" fmla="*/ 937620 w 2195"/>
              <a:gd name="T95" fmla="*/ 114222 h 445"/>
              <a:gd name="T96" fmla="*/ 929487 w 2195"/>
              <a:gd name="T97" fmla="*/ 65723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xmlns="" xmlns:a14="http://schemas.microsoft.com/office/drawing/2010/main" w="9525">
                <a:solidFill>
                  <a:srgbClr val="000000"/>
                </a:solidFill>
                <a:round/>
              </a14:hiddenLine>
            </a:ext>
          </a:extLst>
        </p:spPr>
        <p:txBody>
          <a:bodyPr lIns="91434" tIns="45717" rIns="91434" bIns="45717"/>
          <a:lstStyle/>
          <a:p>
            <a:endParaRPr lang="zh-CN" altLang="en-US"/>
          </a:p>
        </p:txBody>
      </p:sp>
      <p:sp>
        <p:nvSpPr>
          <p:cNvPr id="115" name="Freeform 8"/>
          <p:cNvSpPr>
            <a:spLocks noEditPoints="1"/>
          </p:cNvSpPr>
          <p:nvPr/>
        </p:nvSpPr>
        <p:spPr bwMode="auto">
          <a:xfrm>
            <a:off x="793750" y="271605"/>
            <a:ext cx="952500" cy="447675"/>
          </a:xfrm>
          <a:custGeom>
            <a:avLst/>
            <a:gdLst>
              <a:gd name="T0" fmla="*/ 345008 w 2109"/>
              <a:gd name="T1" fmla="*/ 0 h 986"/>
              <a:gd name="T2" fmla="*/ 305269 w 2109"/>
              <a:gd name="T3" fmla="*/ 447253 h 986"/>
              <a:gd name="T4" fmla="*/ 37933 w 2109"/>
              <a:gd name="T5" fmla="*/ 409150 h 986"/>
              <a:gd name="T6" fmla="*/ 0 w 2109"/>
              <a:gd name="T7" fmla="*/ 447253 h 986"/>
              <a:gd name="T8" fmla="*/ 37933 w 2109"/>
              <a:gd name="T9" fmla="*/ 36288 h 986"/>
              <a:gd name="T10" fmla="*/ 305269 w 2109"/>
              <a:gd name="T11" fmla="*/ 126555 h 986"/>
              <a:gd name="T12" fmla="*/ 37933 w 2109"/>
              <a:gd name="T13" fmla="*/ 36288 h 986"/>
              <a:gd name="T14" fmla="*/ 37933 w 2109"/>
              <a:gd name="T15" fmla="*/ 376944 h 986"/>
              <a:gd name="T16" fmla="*/ 305269 w 2109"/>
              <a:gd name="T17" fmla="*/ 284863 h 986"/>
              <a:gd name="T18" fmla="*/ 37933 w 2109"/>
              <a:gd name="T19" fmla="*/ 160576 h 986"/>
              <a:gd name="T20" fmla="*/ 305269 w 2109"/>
              <a:gd name="T21" fmla="*/ 252657 h 986"/>
              <a:gd name="T22" fmla="*/ 37933 w 2109"/>
              <a:gd name="T23" fmla="*/ 160576 h 986"/>
              <a:gd name="T24" fmla="*/ 912645 w 2109"/>
              <a:gd name="T25" fmla="*/ 250843 h 986"/>
              <a:gd name="T26" fmla="*/ 808781 w 2109"/>
              <a:gd name="T27" fmla="*/ 314801 h 986"/>
              <a:gd name="T28" fmla="*/ 926644 w 2109"/>
              <a:gd name="T29" fmla="*/ 415047 h 986"/>
              <a:gd name="T30" fmla="*/ 731109 w 2109"/>
              <a:gd name="T31" fmla="*/ 371048 h 986"/>
              <a:gd name="T32" fmla="*/ 605118 w 2109"/>
              <a:gd name="T33" fmla="*/ 441356 h 986"/>
              <a:gd name="T34" fmla="*/ 658856 w 2109"/>
              <a:gd name="T35" fmla="*/ 403253 h 986"/>
              <a:gd name="T36" fmla="*/ 694983 w 2109"/>
              <a:gd name="T37" fmla="*/ 202761 h 986"/>
              <a:gd name="T38" fmla="*/ 477321 w 2109"/>
              <a:gd name="T39" fmla="*/ 170555 h 986"/>
              <a:gd name="T40" fmla="*/ 834973 w 2109"/>
              <a:gd name="T41" fmla="*/ 118391 h 986"/>
              <a:gd name="T42" fmla="*/ 537381 w 2109"/>
              <a:gd name="T43" fmla="*/ 86185 h 986"/>
              <a:gd name="T44" fmla="*/ 834973 w 2109"/>
              <a:gd name="T45" fmla="*/ 34020 h 986"/>
              <a:gd name="T46" fmla="*/ 529253 w 2109"/>
              <a:gd name="T47" fmla="*/ 2268 h 986"/>
              <a:gd name="T48" fmla="*/ 872454 w 2109"/>
              <a:gd name="T49" fmla="*/ 170555 h 986"/>
              <a:gd name="T50" fmla="*/ 948771 w 2109"/>
              <a:gd name="T51" fmla="*/ 202761 h 986"/>
              <a:gd name="T52" fmla="*/ 731109 w 2109"/>
              <a:gd name="T53" fmla="*/ 218637 h 986"/>
              <a:gd name="T54" fmla="*/ 886453 w 2109"/>
              <a:gd name="T55" fmla="*/ 218637 h 986"/>
              <a:gd name="T56" fmla="*/ 675113 w 2109"/>
              <a:gd name="T57" fmla="*/ 293028 h 986"/>
              <a:gd name="T58" fmla="*/ 485449 w 2109"/>
              <a:gd name="T59" fmla="*/ 403253 h 986"/>
              <a:gd name="T60" fmla="*/ 537381 w 2109"/>
              <a:gd name="T61" fmla="*/ 214554 h 986"/>
              <a:gd name="T62" fmla="*/ 631310 w 2109"/>
              <a:gd name="T63" fmla="*/ 276698 h 986"/>
              <a:gd name="T64" fmla="*/ 549122 w 2109"/>
              <a:gd name="T65" fmla="*/ 266719 h 986"/>
              <a:gd name="T66" fmla="*/ 537381 w 2109"/>
              <a:gd name="T67" fmla="*/ 214554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xmlns="" xmlns:a14="http://schemas.microsoft.com/office/drawing/2010/main" w="9525">
                <a:solidFill>
                  <a:srgbClr val="000000"/>
                </a:solidFill>
                <a:round/>
              </a14:hiddenLine>
            </a:ext>
          </a:extLst>
        </p:spPr>
        <p:txBody>
          <a:bodyPr lIns="91434" tIns="45717" rIns="91434" bIns="45717"/>
          <a:lstStyle/>
          <a:p>
            <a:endParaRPr lang="zh-CN" altLang="en-US"/>
          </a:p>
        </p:txBody>
      </p:sp>
      <p:grpSp>
        <p:nvGrpSpPr>
          <p:cNvPr id="16" name="组合 15"/>
          <p:cNvGrpSpPr/>
          <p:nvPr/>
        </p:nvGrpSpPr>
        <p:grpSpPr>
          <a:xfrm>
            <a:off x="1083511" y="1916832"/>
            <a:ext cx="1304926" cy="1527175"/>
            <a:chOff x="914400" y="2205038"/>
            <a:chExt cx="1304925" cy="1527175"/>
          </a:xfrm>
        </p:grpSpPr>
        <p:sp>
          <p:nvSpPr>
            <p:cNvPr id="6" name="Freeform 5"/>
            <p:cNvSpPr/>
            <p:nvPr/>
          </p:nvSpPr>
          <p:spPr bwMode="auto">
            <a:xfrm>
              <a:off x="914400" y="2205038"/>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Freeform 10"/>
            <p:cNvSpPr>
              <a:spLocks noEditPoints="1"/>
            </p:cNvSpPr>
            <p:nvPr/>
          </p:nvSpPr>
          <p:spPr bwMode="auto">
            <a:xfrm>
              <a:off x="1106488" y="2343151"/>
              <a:ext cx="898525" cy="866775"/>
            </a:xfrm>
            <a:custGeom>
              <a:avLst/>
              <a:gdLst>
                <a:gd name="T0" fmla="*/ 760 w 1139"/>
                <a:gd name="T1" fmla="*/ 420 h 1088"/>
                <a:gd name="T2" fmla="*/ 745 w 1139"/>
                <a:gd name="T3" fmla="*/ 452 h 1088"/>
                <a:gd name="T4" fmla="*/ 741 w 1139"/>
                <a:gd name="T5" fmla="*/ 473 h 1088"/>
                <a:gd name="T6" fmla="*/ 742 w 1139"/>
                <a:gd name="T7" fmla="*/ 513 h 1088"/>
                <a:gd name="T8" fmla="*/ 756 w 1139"/>
                <a:gd name="T9" fmla="*/ 552 h 1088"/>
                <a:gd name="T10" fmla="*/ 769 w 1139"/>
                <a:gd name="T11" fmla="*/ 571 h 1088"/>
                <a:gd name="T12" fmla="*/ 801 w 1139"/>
                <a:gd name="T13" fmla="*/ 598 h 1088"/>
                <a:gd name="T14" fmla="*/ 822 w 1139"/>
                <a:gd name="T15" fmla="*/ 608 h 1088"/>
                <a:gd name="T16" fmla="*/ 866 w 1139"/>
                <a:gd name="T17" fmla="*/ 363 h 1088"/>
                <a:gd name="T18" fmla="*/ 814 w 1139"/>
                <a:gd name="T19" fmla="*/ 374 h 1088"/>
                <a:gd name="T20" fmla="*/ 785 w 1139"/>
                <a:gd name="T21" fmla="*/ 392 h 1088"/>
                <a:gd name="T22" fmla="*/ 771 w 1139"/>
                <a:gd name="T23" fmla="*/ 406 h 1088"/>
                <a:gd name="T24" fmla="*/ 696 w 1139"/>
                <a:gd name="T25" fmla="*/ 127 h 1088"/>
                <a:gd name="T26" fmla="*/ 570 w 1139"/>
                <a:gd name="T27" fmla="*/ 253 h 1088"/>
                <a:gd name="T28" fmla="*/ 688 w 1139"/>
                <a:gd name="T29" fmla="*/ 513 h 1088"/>
                <a:gd name="T30" fmla="*/ 688 w 1139"/>
                <a:gd name="T31" fmla="*/ 461 h 1088"/>
                <a:gd name="T32" fmla="*/ 651 w 1139"/>
                <a:gd name="T33" fmla="*/ 279 h 1088"/>
                <a:gd name="T34" fmla="*/ 453 w 1139"/>
                <a:gd name="T35" fmla="*/ 490 h 1088"/>
                <a:gd name="T36" fmla="*/ 570 w 1139"/>
                <a:gd name="T37" fmla="*/ 718 h 1088"/>
                <a:gd name="T38" fmla="*/ 512 w 1139"/>
                <a:gd name="T39" fmla="*/ 725 h 1088"/>
                <a:gd name="T40" fmla="*/ 484 w 1139"/>
                <a:gd name="T41" fmla="*/ 693 h 1088"/>
                <a:gd name="T42" fmla="*/ 466 w 1139"/>
                <a:gd name="T43" fmla="*/ 678 h 1088"/>
                <a:gd name="T44" fmla="*/ 388 w 1139"/>
                <a:gd name="T45" fmla="*/ 645 h 1088"/>
                <a:gd name="T46" fmla="*/ 355 w 1139"/>
                <a:gd name="T47" fmla="*/ 642 h 1088"/>
                <a:gd name="T48" fmla="*/ 0 w 1139"/>
                <a:gd name="T49" fmla="*/ 1088 h 1088"/>
                <a:gd name="T50" fmla="*/ 151 w 1139"/>
                <a:gd name="T51" fmla="*/ 824 h 1088"/>
                <a:gd name="T52" fmla="*/ 391 w 1139"/>
                <a:gd name="T53" fmla="*/ 824 h 1088"/>
                <a:gd name="T54" fmla="*/ 546 w 1139"/>
                <a:gd name="T55" fmla="*/ 1088 h 1088"/>
                <a:gd name="T56" fmla="*/ 512 w 1139"/>
                <a:gd name="T57" fmla="*/ 725 h 1088"/>
                <a:gd name="T58" fmla="*/ 785 w 1139"/>
                <a:gd name="T59" fmla="*/ 642 h 1088"/>
                <a:gd name="T60" fmla="*/ 750 w 1139"/>
                <a:gd name="T61" fmla="*/ 646 h 1088"/>
                <a:gd name="T62" fmla="*/ 655 w 1139"/>
                <a:gd name="T63" fmla="*/ 693 h 1088"/>
                <a:gd name="T64" fmla="*/ 639 w 1139"/>
                <a:gd name="T65" fmla="*/ 709 h 1088"/>
                <a:gd name="T66" fmla="*/ 705 w 1139"/>
                <a:gd name="T67" fmla="*/ 1088 h 1088"/>
                <a:gd name="T68" fmla="*/ 744 w 1139"/>
                <a:gd name="T69" fmla="*/ 1088 h 1088"/>
                <a:gd name="T70" fmla="*/ 1024 w 1139"/>
                <a:gd name="T71" fmla="*/ 824 h 1088"/>
                <a:gd name="T72" fmla="*/ 1139 w 1139"/>
                <a:gd name="T73" fmla="*/ 833 h 1088"/>
                <a:gd name="T74" fmla="*/ 273 w 1139"/>
                <a:gd name="T75" fmla="*/ 616 h 1088"/>
                <a:gd name="T76" fmla="*/ 337 w 1139"/>
                <a:gd name="T77" fmla="*/ 599 h 1088"/>
                <a:gd name="T78" fmla="*/ 355 w 1139"/>
                <a:gd name="T79" fmla="*/ 586 h 1088"/>
                <a:gd name="T80" fmla="*/ 391 w 1139"/>
                <a:gd name="T81" fmla="*/ 535 h 1088"/>
                <a:gd name="T82" fmla="*/ 398 w 1139"/>
                <a:gd name="T83" fmla="*/ 510 h 1088"/>
                <a:gd name="T84" fmla="*/ 398 w 1139"/>
                <a:gd name="T85" fmla="*/ 468 h 1088"/>
                <a:gd name="T86" fmla="*/ 388 w 1139"/>
                <a:gd name="T87" fmla="*/ 437 h 1088"/>
                <a:gd name="T88" fmla="*/ 378 w 1139"/>
                <a:gd name="T89" fmla="*/ 419 h 1088"/>
                <a:gd name="T90" fmla="*/ 354 w 1139"/>
                <a:gd name="T91" fmla="*/ 393 h 1088"/>
                <a:gd name="T92" fmla="*/ 338 w 1139"/>
                <a:gd name="T93" fmla="*/ 381 h 1088"/>
                <a:gd name="T94" fmla="*/ 273 w 1139"/>
                <a:gd name="T95" fmla="*/ 36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9" h="1088">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7670017" y="1916832"/>
            <a:ext cx="1304926" cy="1527175"/>
            <a:chOff x="3260725" y="2205038"/>
            <a:chExt cx="1304925" cy="1527175"/>
          </a:xfrm>
        </p:grpSpPr>
        <p:sp>
          <p:nvSpPr>
            <p:cNvPr id="7" name="Freeform 6"/>
            <p:cNvSpPr/>
            <p:nvPr/>
          </p:nvSpPr>
          <p:spPr bwMode="auto">
            <a:xfrm>
              <a:off x="3260725" y="2205038"/>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Freeform 11"/>
            <p:cNvSpPr>
              <a:spLocks noEditPoints="1"/>
            </p:cNvSpPr>
            <p:nvPr/>
          </p:nvSpPr>
          <p:spPr bwMode="auto">
            <a:xfrm>
              <a:off x="3497263" y="2524126"/>
              <a:ext cx="839788" cy="663575"/>
            </a:xfrm>
            <a:custGeom>
              <a:avLst/>
              <a:gdLst>
                <a:gd name="T0" fmla="*/ 392 w 1065"/>
                <a:gd name="T1" fmla="*/ 422 h 834"/>
                <a:gd name="T2" fmla="*/ 544 w 1065"/>
                <a:gd name="T3" fmla="*/ 344 h 834"/>
                <a:gd name="T4" fmla="*/ 828 w 1065"/>
                <a:gd name="T5" fmla="*/ 296 h 834"/>
                <a:gd name="T6" fmla="*/ 907 w 1065"/>
                <a:gd name="T7" fmla="*/ 179 h 834"/>
                <a:gd name="T8" fmla="*/ 792 w 1065"/>
                <a:gd name="T9" fmla="*/ 259 h 834"/>
                <a:gd name="T10" fmla="*/ 543 w 1065"/>
                <a:gd name="T11" fmla="*/ 271 h 834"/>
                <a:gd name="T12" fmla="*/ 1065 w 1065"/>
                <a:gd name="T13" fmla="*/ 111 h 834"/>
                <a:gd name="T14" fmla="*/ 647 w 1065"/>
                <a:gd name="T15" fmla="*/ 44 h 834"/>
                <a:gd name="T16" fmla="*/ 607 w 1065"/>
                <a:gd name="T17" fmla="*/ 0 h 834"/>
                <a:gd name="T18" fmla="*/ 214 w 1065"/>
                <a:gd name="T19" fmla="*/ 44 h 834"/>
                <a:gd name="T20" fmla="*/ 243 w 1065"/>
                <a:gd name="T21" fmla="*/ 111 h 834"/>
                <a:gd name="T22" fmla="*/ 300 w 1065"/>
                <a:gd name="T23" fmla="*/ 189 h 834"/>
                <a:gd name="T24" fmla="*/ 981 w 1065"/>
                <a:gd name="T25" fmla="*/ 111 h 834"/>
                <a:gd name="T26" fmla="*/ 493 w 1065"/>
                <a:gd name="T27" fmla="*/ 548 h 834"/>
                <a:gd name="T28" fmla="*/ 981 w 1065"/>
                <a:gd name="T29" fmla="*/ 570 h 834"/>
                <a:gd name="T30" fmla="*/ 501 w 1065"/>
                <a:gd name="T31" fmla="*/ 593 h 834"/>
                <a:gd name="T32" fmla="*/ 503 w 1065"/>
                <a:gd name="T33" fmla="*/ 664 h 834"/>
                <a:gd name="T34" fmla="*/ 607 w 1065"/>
                <a:gd name="T35" fmla="*/ 828 h 834"/>
                <a:gd name="T36" fmla="*/ 647 w 1065"/>
                <a:gd name="T37" fmla="*/ 664 h 834"/>
                <a:gd name="T38" fmla="*/ 839 w 1065"/>
                <a:gd name="T39" fmla="*/ 823 h 834"/>
                <a:gd name="T40" fmla="*/ 822 w 1065"/>
                <a:gd name="T41" fmla="*/ 664 h 834"/>
                <a:gd name="T42" fmla="*/ 1065 w 1065"/>
                <a:gd name="T43" fmla="*/ 593 h 834"/>
                <a:gd name="T44" fmla="*/ 1039 w 1065"/>
                <a:gd name="T45" fmla="*/ 111 h 834"/>
                <a:gd name="T46" fmla="*/ 223 w 1065"/>
                <a:gd name="T47" fmla="*/ 431 h 834"/>
                <a:gd name="T48" fmla="*/ 327 w 1065"/>
                <a:gd name="T49" fmla="*/ 328 h 834"/>
                <a:gd name="T50" fmla="*/ 120 w 1065"/>
                <a:gd name="T51" fmla="*/ 328 h 834"/>
                <a:gd name="T52" fmla="*/ 290 w 1065"/>
                <a:gd name="T53" fmla="*/ 453 h 834"/>
                <a:gd name="T54" fmla="*/ 251 w 1065"/>
                <a:gd name="T55" fmla="*/ 453 h 834"/>
                <a:gd name="T56" fmla="*/ 262 w 1065"/>
                <a:gd name="T57" fmla="*/ 472 h 834"/>
                <a:gd name="T58" fmla="*/ 273 w 1065"/>
                <a:gd name="T59" fmla="*/ 709 h 834"/>
                <a:gd name="T60" fmla="*/ 180 w 1065"/>
                <a:gd name="T61" fmla="*/ 709 h 834"/>
                <a:gd name="T62" fmla="*/ 191 w 1065"/>
                <a:gd name="T63" fmla="*/ 472 h 834"/>
                <a:gd name="T64" fmla="*/ 201 w 1065"/>
                <a:gd name="T65" fmla="*/ 453 h 834"/>
                <a:gd name="T66" fmla="*/ 0 w 1065"/>
                <a:gd name="T67" fmla="*/ 609 h 834"/>
                <a:gd name="T68" fmla="*/ 92 w 1065"/>
                <a:gd name="T69" fmla="*/ 834 h 834"/>
                <a:gd name="T70" fmla="*/ 124 w 1065"/>
                <a:gd name="T71" fmla="*/ 601 h 834"/>
                <a:gd name="T72" fmla="*/ 320 w 1065"/>
                <a:gd name="T73" fmla="*/ 834 h 834"/>
                <a:gd name="T74" fmla="*/ 352 w 1065"/>
                <a:gd name="T75" fmla="*/ 601 h 834"/>
                <a:gd name="T76" fmla="*/ 446 w 1065"/>
                <a:gd name="T77" fmla="*/ 834 h 834"/>
                <a:gd name="T78" fmla="*/ 290 w 1065"/>
                <a:gd name="T79" fmla="*/ 45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5" h="834">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3312299" y="1936522"/>
            <a:ext cx="1306513" cy="1527175"/>
            <a:chOff x="5446713" y="2205038"/>
            <a:chExt cx="1306513" cy="1527175"/>
          </a:xfrm>
        </p:grpSpPr>
        <p:sp>
          <p:nvSpPr>
            <p:cNvPr id="8" name="Freeform 7"/>
            <p:cNvSpPr/>
            <p:nvPr/>
          </p:nvSpPr>
          <p:spPr bwMode="auto">
            <a:xfrm>
              <a:off x="5446713"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3" name="Freeform 12"/>
            <p:cNvSpPr>
              <a:spLocks noEditPoints="1"/>
            </p:cNvSpPr>
            <p:nvPr/>
          </p:nvSpPr>
          <p:spPr bwMode="auto">
            <a:xfrm>
              <a:off x="5727700" y="2484438"/>
              <a:ext cx="754063" cy="750888"/>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5592231" y="1916832"/>
            <a:ext cx="1306513" cy="1527175"/>
            <a:chOff x="7793038" y="2205038"/>
            <a:chExt cx="1306513" cy="1527175"/>
          </a:xfrm>
        </p:grpSpPr>
        <p:sp>
          <p:nvSpPr>
            <p:cNvPr id="9" name="Freeform 8"/>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9908424" y="1916832"/>
            <a:ext cx="1304926" cy="1527175"/>
            <a:chOff x="10109201" y="2205038"/>
            <a:chExt cx="1304925" cy="1527175"/>
          </a:xfrm>
        </p:grpSpPr>
        <p:sp>
          <p:nvSpPr>
            <p:cNvPr id="10" name="Freeform 9"/>
            <p:cNvSpPr/>
            <p:nvPr/>
          </p:nvSpPr>
          <p:spPr bwMode="auto">
            <a:xfrm>
              <a:off x="10109201" y="2205038"/>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14"/>
            <p:cNvSpPr>
              <a:spLocks noEditPoints="1"/>
            </p:cNvSpPr>
            <p:nvPr/>
          </p:nvSpPr>
          <p:spPr bwMode="auto">
            <a:xfrm>
              <a:off x="10391776" y="2454276"/>
              <a:ext cx="814388" cy="768350"/>
            </a:xfrm>
            <a:custGeom>
              <a:avLst/>
              <a:gdLst>
                <a:gd name="T0" fmla="*/ 35 w 1031"/>
                <a:gd name="T1" fmla="*/ 765 h 966"/>
                <a:gd name="T2" fmla="*/ 736 w 1031"/>
                <a:gd name="T3" fmla="*/ 574 h 966"/>
                <a:gd name="T4" fmla="*/ 674 w 1031"/>
                <a:gd name="T5" fmla="*/ 791 h 966"/>
                <a:gd name="T6" fmla="*/ 652 w 1031"/>
                <a:gd name="T7" fmla="*/ 603 h 966"/>
                <a:gd name="T8" fmla="*/ 654 w 1031"/>
                <a:gd name="T9" fmla="*/ 435 h 966"/>
                <a:gd name="T10" fmla="*/ 636 w 1031"/>
                <a:gd name="T11" fmla="*/ 442 h 966"/>
                <a:gd name="T12" fmla="*/ 650 w 1031"/>
                <a:gd name="T13" fmla="*/ 467 h 966"/>
                <a:gd name="T14" fmla="*/ 666 w 1031"/>
                <a:gd name="T15" fmla="*/ 461 h 966"/>
                <a:gd name="T16" fmla="*/ 570 w 1031"/>
                <a:gd name="T17" fmla="*/ 484 h 966"/>
                <a:gd name="T18" fmla="*/ 578 w 1031"/>
                <a:gd name="T19" fmla="*/ 516 h 966"/>
                <a:gd name="T20" fmla="*/ 590 w 1031"/>
                <a:gd name="T21" fmla="*/ 504 h 966"/>
                <a:gd name="T22" fmla="*/ 520 w 1031"/>
                <a:gd name="T23" fmla="*/ 545 h 966"/>
                <a:gd name="T24" fmla="*/ 511 w 1031"/>
                <a:gd name="T25" fmla="*/ 563 h 966"/>
                <a:gd name="T26" fmla="*/ 537 w 1031"/>
                <a:gd name="T27" fmla="*/ 575 h 966"/>
                <a:gd name="T28" fmla="*/ 545 w 1031"/>
                <a:gd name="T29" fmla="*/ 559 h 966"/>
                <a:gd name="T30" fmla="*/ 489 w 1031"/>
                <a:gd name="T31" fmla="*/ 639 h 966"/>
                <a:gd name="T32" fmla="*/ 516 w 1031"/>
                <a:gd name="T33" fmla="*/ 658 h 966"/>
                <a:gd name="T34" fmla="*/ 517 w 1031"/>
                <a:gd name="T35" fmla="*/ 641 h 966"/>
                <a:gd name="T36" fmla="*/ 493 w 1031"/>
                <a:gd name="T37" fmla="*/ 720 h 966"/>
                <a:gd name="T38" fmla="*/ 498 w 1031"/>
                <a:gd name="T39" fmla="*/ 739 h 966"/>
                <a:gd name="T40" fmla="*/ 524 w 1031"/>
                <a:gd name="T41" fmla="*/ 728 h 966"/>
                <a:gd name="T42" fmla="*/ 520 w 1031"/>
                <a:gd name="T43" fmla="*/ 711 h 966"/>
                <a:gd name="T44" fmla="*/ 533 w 1031"/>
                <a:gd name="T45" fmla="*/ 810 h 966"/>
                <a:gd name="T46" fmla="*/ 565 w 1031"/>
                <a:gd name="T47" fmla="*/ 806 h 966"/>
                <a:gd name="T48" fmla="*/ 555 w 1031"/>
                <a:gd name="T49" fmla="*/ 792 h 966"/>
                <a:gd name="T50" fmla="*/ 589 w 1031"/>
                <a:gd name="T51" fmla="*/ 866 h 966"/>
                <a:gd name="T52" fmla="*/ 605 w 1031"/>
                <a:gd name="T53" fmla="*/ 877 h 966"/>
                <a:gd name="T54" fmla="*/ 619 w 1031"/>
                <a:gd name="T55" fmla="*/ 853 h 966"/>
                <a:gd name="T56" fmla="*/ 605 w 1031"/>
                <a:gd name="T57" fmla="*/ 843 h 966"/>
                <a:gd name="T58" fmla="*/ 678 w 1031"/>
                <a:gd name="T59" fmla="*/ 907 h 966"/>
                <a:gd name="T60" fmla="*/ 696 w 1031"/>
                <a:gd name="T61" fmla="*/ 910 h 966"/>
                <a:gd name="T62" fmla="*/ 685 w 1031"/>
                <a:gd name="T63" fmla="*/ 879 h 966"/>
                <a:gd name="T64" fmla="*/ 757 w 1031"/>
                <a:gd name="T65" fmla="*/ 912 h 966"/>
                <a:gd name="T66" fmla="*/ 777 w 1031"/>
                <a:gd name="T67" fmla="*/ 909 h 966"/>
                <a:gd name="T68" fmla="*/ 774 w 1031"/>
                <a:gd name="T69" fmla="*/ 881 h 966"/>
                <a:gd name="T70" fmla="*/ 757 w 1031"/>
                <a:gd name="T71" fmla="*/ 884 h 966"/>
                <a:gd name="T72" fmla="*/ 850 w 1031"/>
                <a:gd name="T73" fmla="*/ 883 h 966"/>
                <a:gd name="T74" fmla="*/ 867 w 1031"/>
                <a:gd name="T75" fmla="*/ 874 h 966"/>
                <a:gd name="T76" fmla="*/ 840 w 1031"/>
                <a:gd name="T77" fmla="*/ 857 h 966"/>
                <a:gd name="T78" fmla="*/ 913 w 1031"/>
                <a:gd name="T79" fmla="*/ 834 h 966"/>
                <a:gd name="T80" fmla="*/ 925 w 1031"/>
                <a:gd name="T81" fmla="*/ 820 h 966"/>
                <a:gd name="T82" fmla="*/ 906 w 1031"/>
                <a:gd name="T83" fmla="*/ 799 h 966"/>
                <a:gd name="T84" fmla="*/ 896 w 1031"/>
                <a:gd name="T85" fmla="*/ 812 h 966"/>
                <a:gd name="T86" fmla="*/ 964 w 1031"/>
                <a:gd name="T87" fmla="*/ 751 h 966"/>
                <a:gd name="T88" fmla="*/ 970 w 1031"/>
                <a:gd name="T89" fmla="*/ 732 h 966"/>
                <a:gd name="T90" fmla="*/ 940 w 1031"/>
                <a:gd name="T91" fmla="*/ 735 h 966"/>
                <a:gd name="T92" fmla="*/ 978 w 1031"/>
                <a:gd name="T93" fmla="*/ 671 h 966"/>
                <a:gd name="T94" fmla="*/ 978 w 1031"/>
                <a:gd name="T95" fmla="*/ 653 h 966"/>
                <a:gd name="T96" fmla="*/ 950 w 1031"/>
                <a:gd name="T97" fmla="*/ 649 h 966"/>
                <a:gd name="T98" fmla="*/ 950 w 1031"/>
                <a:gd name="T99" fmla="*/ 668 h 966"/>
                <a:gd name="T100" fmla="*/ 960 w 1031"/>
                <a:gd name="T101" fmla="*/ 573 h 966"/>
                <a:gd name="T102" fmla="*/ 952 w 1031"/>
                <a:gd name="T103" fmla="*/ 556 h 966"/>
                <a:gd name="T104" fmla="*/ 932 w 1031"/>
                <a:gd name="T105" fmla="*/ 581 h 966"/>
                <a:gd name="T106" fmla="*/ 918 w 1031"/>
                <a:gd name="T107" fmla="*/ 506 h 966"/>
                <a:gd name="T108" fmla="*/ 906 w 1031"/>
                <a:gd name="T109" fmla="*/ 493 h 966"/>
                <a:gd name="T110" fmla="*/ 882 w 1031"/>
                <a:gd name="T111" fmla="*/ 509 h 966"/>
                <a:gd name="T112" fmla="*/ 894 w 1031"/>
                <a:gd name="T113" fmla="*/ 522 h 966"/>
                <a:gd name="T114" fmla="*/ 841 w 1031"/>
                <a:gd name="T115" fmla="*/ 447 h 966"/>
                <a:gd name="T116" fmla="*/ 823 w 1031"/>
                <a:gd name="T117" fmla="*/ 439 h 966"/>
                <a:gd name="T118" fmla="*/ 823 w 1031"/>
                <a:gd name="T119" fmla="*/ 470 h 966"/>
                <a:gd name="T120" fmla="*/ 733 w 1031"/>
                <a:gd name="T121" fmla="*/ 369 h 966"/>
                <a:gd name="T122" fmla="*/ 574 w 1031"/>
                <a:gd name="T123" fmla="*/ 15 h 966"/>
                <a:gd name="T124" fmla="*/ 48 w 1031"/>
                <a:gd name="T125" fmla="*/ 24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1" h="966">
                  <a:moveTo>
                    <a:pt x="83" y="717"/>
                  </a:moveTo>
                  <a:cubicBezTo>
                    <a:pt x="134" y="712"/>
                    <a:pt x="185" y="709"/>
                    <a:pt x="236" y="707"/>
                  </a:cubicBezTo>
                  <a:cubicBezTo>
                    <a:pt x="205" y="705"/>
                    <a:pt x="173" y="702"/>
                    <a:pt x="142" y="699"/>
                  </a:cubicBezTo>
                  <a:cubicBezTo>
                    <a:pt x="116" y="696"/>
                    <a:pt x="94" y="678"/>
                    <a:pt x="94" y="651"/>
                  </a:cubicBezTo>
                  <a:cubicBezTo>
                    <a:pt x="94" y="613"/>
                    <a:pt x="94" y="574"/>
                    <a:pt x="94" y="536"/>
                  </a:cubicBezTo>
                  <a:cubicBezTo>
                    <a:pt x="94" y="510"/>
                    <a:pt x="116" y="491"/>
                    <a:pt x="142" y="488"/>
                  </a:cubicBezTo>
                  <a:cubicBezTo>
                    <a:pt x="237" y="479"/>
                    <a:pt x="333" y="476"/>
                    <a:pt x="428" y="478"/>
                  </a:cubicBezTo>
                  <a:cubicBezTo>
                    <a:pt x="393" y="533"/>
                    <a:pt x="374" y="598"/>
                    <a:pt x="374" y="668"/>
                  </a:cubicBezTo>
                  <a:cubicBezTo>
                    <a:pt x="374" y="767"/>
                    <a:pt x="414" y="857"/>
                    <a:pt x="479" y="922"/>
                  </a:cubicBezTo>
                  <a:cubicBezTo>
                    <a:pt x="483" y="926"/>
                    <a:pt x="487" y="930"/>
                    <a:pt x="491" y="934"/>
                  </a:cubicBezTo>
                  <a:cubicBezTo>
                    <a:pt x="355" y="945"/>
                    <a:pt x="219" y="943"/>
                    <a:pt x="83" y="928"/>
                  </a:cubicBezTo>
                  <a:cubicBezTo>
                    <a:pt x="56" y="925"/>
                    <a:pt x="35" y="906"/>
                    <a:pt x="35" y="880"/>
                  </a:cubicBezTo>
                  <a:cubicBezTo>
                    <a:pt x="35" y="842"/>
                    <a:pt x="35" y="803"/>
                    <a:pt x="35" y="765"/>
                  </a:cubicBezTo>
                  <a:cubicBezTo>
                    <a:pt x="35" y="738"/>
                    <a:pt x="56" y="719"/>
                    <a:pt x="83" y="717"/>
                  </a:cubicBezTo>
                  <a:close/>
                  <a:moveTo>
                    <a:pt x="709" y="424"/>
                  </a:moveTo>
                  <a:lnTo>
                    <a:pt x="709" y="424"/>
                  </a:lnTo>
                  <a:cubicBezTo>
                    <a:pt x="728" y="420"/>
                    <a:pt x="748" y="420"/>
                    <a:pt x="768" y="424"/>
                  </a:cubicBezTo>
                  <a:cubicBezTo>
                    <a:pt x="767" y="434"/>
                    <a:pt x="766" y="445"/>
                    <a:pt x="765" y="455"/>
                  </a:cubicBezTo>
                  <a:cubicBezTo>
                    <a:pt x="747" y="453"/>
                    <a:pt x="729" y="452"/>
                    <a:pt x="712" y="455"/>
                  </a:cubicBezTo>
                  <a:cubicBezTo>
                    <a:pt x="711" y="445"/>
                    <a:pt x="710" y="434"/>
                    <a:pt x="709" y="424"/>
                  </a:cubicBezTo>
                  <a:close/>
                  <a:moveTo>
                    <a:pt x="818" y="615"/>
                  </a:moveTo>
                  <a:lnTo>
                    <a:pt x="818" y="615"/>
                  </a:lnTo>
                  <a:lnTo>
                    <a:pt x="749" y="615"/>
                  </a:lnTo>
                  <a:lnTo>
                    <a:pt x="749" y="604"/>
                  </a:lnTo>
                  <a:cubicBezTo>
                    <a:pt x="749" y="591"/>
                    <a:pt x="748" y="583"/>
                    <a:pt x="746" y="580"/>
                  </a:cubicBezTo>
                  <a:cubicBezTo>
                    <a:pt x="745" y="576"/>
                    <a:pt x="741" y="574"/>
                    <a:pt x="736" y="574"/>
                  </a:cubicBezTo>
                  <a:cubicBezTo>
                    <a:pt x="732" y="574"/>
                    <a:pt x="729" y="576"/>
                    <a:pt x="727" y="579"/>
                  </a:cubicBezTo>
                  <a:cubicBezTo>
                    <a:pt x="724" y="582"/>
                    <a:pt x="723" y="587"/>
                    <a:pt x="723" y="594"/>
                  </a:cubicBezTo>
                  <a:cubicBezTo>
                    <a:pt x="723" y="604"/>
                    <a:pt x="726" y="612"/>
                    <a:pt x="730" y="616"/>
                  </a:cubicBezTo>
                  <a:cubicBezTo>
                    <a:pt x="734" y="621"/>
                    <a:pt x="747" y="629"/>
                    <a:pt x="767" y="642"/>
                  </a:cubicBezTo>
                  <a:cubicBezTo>
                    <a:pt x="785" y="652"/>
                    <a:pt x="797" y="661"/>
                    <a:pt x="803" y="666"/>
                  </a:cubicBezTo>
                  <a:cubicBezTo>
                    <a:pt x="810" y="672"/>
                    <a:pt x="815" y="680"/>
                    <a:pt x="819" y="690"/>
                  </a:cubicBezTo>
                  <a:cubicBezTo>
                    <a:pt x="824" y="701"/>
                    <a:pt x="826" y="713"/>
                    <a:pt x="826" y="729"/>
                  </a:cubicBezTo>
                  <a:cubicBezTo>
                    <a:pt x="826" y="754"/>
                    <a:pt x="820" y="773"/>
                    <a:pt x="808" y="787"/>
                  </a:cubicBezTo>
                  <a:cubicBezTo>
                    <a:pt x="796" y="801"/>
                    <a:pt x="778" y="810"/>
                    <a:pt x="755" y="813"/>
                  </a:cubicBezTo>
                  <a:lnTo>
                    <a:pt x="755" y="839"/>
                  </a:lnTo>
                  <a:lnTo>
                    <a:pt x="723" y="839"/>
                  </a:lnTo>
                  <a:lnTo>
                    <a:pt x="723" y="813"/>
                  </a:lnTo>
                  <a:cubicBezTo>
                    <a:pt x="704" y="811"/>
                    <a:pt x="688" y="804"/>
                    <a:pt x="674" y="791"/>
                  </a:cubicBezTo>
                  <a:cubicBezTo>
                    <a:pt x="660" y="779"/>
                    <a:pt x="653" y="757"/>
                    <a:pt x="653" y="726"/>
                  </a:cubicBezTo>
                  <a:lnTo>
                    <a:pt x="653" y="713"/>
                  </a:lnTo>
                  <a:lnTo>
                    <a:pt x="723" y="713"/>
                  </a:lnTo>
                  <a:lnTo>
                    <a:pt x="723" y="730"/>
                  </a:lnTo>
                  <a:cubicBezTo>
                    <a:pt x="723" y="748"/>
                    <a:pt x="723" y="760"/>
                    <a:pt x="725" y="764"/>
                  </a:cubicBezTo>
                  <a:cubicBezTo>
                    <a:pt x="726" y="769"/>
                    <a:pt x="730" y="771"/>
                    <a:pt x="735" y="771"/>
                  </a:cubicBezTo>
                  <a:cubicBezTo>
                    <a:pt x="740" y="771"/>
                    <a:pt x="743" y="769"/>
                    <a:pt x="746" y="766"/>
                  </a:cubicBezTo>
                  <a:cubicBezTo>
                    <a:pt x="748" y="763"/>
                    <a:pt x="749" y="758"/>
                    <a:pt x="749" y="752"/>
                  </a:cubicBezTo>
                  <a:cubicBezTo>
                    <a:pt x="749" y="737"/>
                    <a:pt x="748" y="726"/>
                    <a:pt x="746" y="719"/>
                  </a:cubicBezTo>
                  <a:cubicBezTo>
                    <a:pt x="744" y="712"/>
                    <a:pt x="736" y="705"/>
                    <a:pt x="724" y="697"/>
                  </a:cubicBezTo>
                  <a:cubicBezTo>
                    <a:pt x="702" y="684"/>
                    <a:pt x="688" y="674"/>
                    <a:pt x="680" y="668"/>
                  </a:cubicBezTo>
                  <a:cubicBezTo>
                    <a:pt x="673" y="662"/>
                    <a:pt x="666" y="653"/>
                    <a:pt x="661" y="641"/>
                  </a:cubicBezTo>
                  <a:cubicBezTo>
                    <a:pt x="655" y="630"/>
                    <a:pt x="652" y="617"/>
                    <a:pt x="652" y="603"/>
                  </a:cubicBezTo>
                  <a:cubicBezTo>
                    <a:pt x="652" y="582"/>
                    <a:pt x="658" y="566"/>
                    <a:pt x="670" y="554"/>
                  </a:cubicBezTo>
                  <a:cubicBezTo>
                    <a:pt x="682" y="543"/>
                    <a:pt x="699" y="535"/>
                    <a:pt x="723" y="533"/>
                  </a:cubicBezTo>
                  <a:lnTo>
                    <a:pt x="723" y="510"/>
                  </a:lnTo>
                  <a:lnTo>
                    <a:pt x="755" y="510"/>
                  </a:lnTo>
                  <a:lnTo>
                    <a:pt x="755" y="533"/>
                  </a:lnTo>
                  <a:cubicBezTo>
                    <a:pt x="776" y="535"/>
                    <a:pt x="792" y="542"/>
                    <a:pt x="803" y="554"/>
                  </a:cubicBezTo>
                  <a:cubicBezTo>
                    <a:pt x="813" y="566"/>
                    <a:pt x="819" y="582"/>
                    <a:pt x="819" y="602"/>
                  </a:cubicBezTo>
                  <a:cubicBezTo>
                    <a:pt x="819" y="605"/>
                    <a:pt x="818" y="609"/>
                    <a:pt x="818" y="615"/>
                  </a:cubicBezTo>
                  <a:close/>
                  <a:moveTo>
                    <a:pt x="658" y="434"/>
                  </a:moveTo>
                  <a:lnTo>
                    <a:pt x="658" y="434"/>
                  </a:lnTo>
                  <a:lnTo>
                    <a:pt x="657" y="434"/>
                  </a:lnTo>
                  <a:lnTo>
                    <a:pt x="656" y="435"/>
                  </a:lnTo>
                  <a:lnTo>
                    <a:pt x="654" y="435"/>
                  </a:lnTo>
                  <a:lnTo>
                    <a:pt x="653" y="436"/>
                  </a:lnTo>
                  <a:lnTo>
                    <a:pt x="652" y="436"/>
                  </a:lnTo>
                  <a:lnTo>
                    <a:pt x="650" y="437"/>
                  </a:lnTo>
                  <a:lnTo>
                    <a:pt x="649" y="437"/>
                  </a:lnTo>
                  <a:lnTo>
                    <a:pt x="647" y="438"/>
                  </a:lnTo>
                  <a:lnTo>
                    <a:pt x="646" y="438"/>
                  </a:lnTo>
                  <a:lnTo>
                    <a:pt x="645" y="439"/>
                  </a:lnTo>
                  <a:lnTo>
                    <a:pt x="643" y="439"/>
                  </a:lnTo>
                  <a:lnTo>
                    <a:pt x="642" y="440"/>
                  </a:lnTo>
                  <a:lnTo>
                    <a:pt x="640" y="440"/>
                  </a:lnTo>
                  <a:lnTo>
                    <a:pt x="639" y="441"/>
                  </a:lnTo>
                  <a:lnTo>
                    <a:pt x="638" y="441"/>
                  </a:lnTo>
                  <a:lnTo>
                    <a:pt x="636" y="442"/>
                  </a:lnTo>
                  <a:lnTo>
                    <a:pt x="635" y="443"/>
                  </a:lnTo>
                  <a:lnTo>
                    <a:pt x="633" y="443"/>
                  </a:lnTo>
                  <a:lnTo>
                    <a:pt x="632" y="444"/>
                  </a:lnTo>
                  <a:lnTo>
                    <a:pt x="631" y="445"/>
                  </a:lnTo>
                  <a:lnTo>
                    <a:pt x="631" y="445"/>
                  </a:lnTo>
                  <a:lnTo>
                    <a:pt x="643" y="470"/>
                  </a:lnTo>
                  <a:lnTo>
                    <a:pt x="643" y="470"/>
                  </a:lnTo>
                  <a:lnTo>
                    <a:pt x="644" y="470"/>
                  </a:lnTo>
                  <a:lnTo>
                    <a:pt x="645" y="469"/>
                  </a:lnTo>
                  <a:lnTo>
                    <a:pt x="646" y="468"/>
                  </a:lnTo>
                  <a:lnTo>
                    <a:pt x="647" y="468"/>
                  </a:lnTo>
                  <a:lnTo>
                    <a:pt x="649" y="467"/>
                  </a:lnTo>
                  <a:lnTo>
                    <a:pt x="650" y="467"/>
                  </a:lnTo>
                  <a:lnTo>
                    <a:pt x="651" y="466"/>
                  </a:lnTo>
                  <a:lnTo>
                    <a:pt x="652" y="466"/>
                  </a:lnTo>
                  <a:lnTo>
                    <a:pt x="654" y="465"/>
                  </a:lnTo>
                  <a:lnTo>
                    <a:pt x="655" y="465"/>
                  </a:lnTo>
                  <a:lnTo>
                    <a:pt x="656" y="464"/>
                  </a:lnTo>
                  <a:lnTo>
                    <a:pt x="657" y="464"/>
                  </a:lnTo>
                  <a:lnTo>
                    <a:pt x="658" y="464"/>
                  </a:lnTo>
                  <a:lnTo>
                    <a:pt x="660" y="463"/>
                  </a:lnTo>
                  <a:lnTo>
                    <a:pt x="661" y="463"/>
                  </a:lnTo>
                  <a:lnTo>
                    <a:pt x="662" y="462"/>
                  </a:lnTo>
                  <a:lnTo>
                    <a:pt x="663" y="462"/>
                  </a:lnTo>
                  <a:lnTo>
                    <a:pt x="665" y="461"/>
                  </a:lnTo>
                  <a:lnTo>
                    <a:pt x="666" y="461"/>
                  </a:lnTo>
                  <a:lnTo>
                    <a:pt x="667" y="461"/>
                  </a:lnTo>
                  <a:lnTo>
                    <a:pt x="658" y="434"/>
                  </a:lnTo>
                  <a:close/>
                  <a:moveTo>
                    <a:pt x="580" y="476"/>
                  </a:moveTo>
                  <a:lnTo>
                    <a:pt x="580" y="476"/>
                  </a:lnTo>
                  <a:lnTo>
                    <a:pt x="579" y="476"/>
                  </a:lnTo>
                  <a:lnTo>
                    <a:pt x="578" y="477"/>
                  </a:lnTo>
                  <a:lnTo>
                    <a:pt x="577" y="478"/>
                  </a:lnTo>
                  <a:lnTo>
                    <a:pt x="576" y="479"/>
                  </a:lnTo>
                  <a:lnTo>
                    <a:pt x="575" y="480"/>
                  </a:lnTo>
                  <a:lnTo>
                    <a:pt x="574" y="481"/>
                  </a:lnTo>
                  <a:lnTo>
                    <a:pt x="573" y="482"/>
                  </a:lnTo>
                  <a:lnTo>
                    <a:pt x="571" y="483"/>
                  </a:lnTo>
                  <a:lnTo>
                    <a:pt x="570" y="484"/>
                  </a:lnTo>
                  <a:lnTo>
                    <a:pt x="569" y="485"/>
                  </a:lnTo>
                  <a:lnTo>
                    <a:pt x="568" y="486"/>
                  </a:lnTo>
                  <a:lnTo>
                    <a:pt x="567" y="487"/>
                  </a:lnTo>
                  <a:lnTo>
                    <a:pt x="566" y="488"/>
                  </a:lnTo>
                  <a:lnTo>
                    <a:pt x="565" y="489"/>
                  </a:lnTo>
                  <a:lnTo>
                    <a:pt x="564" y="490"/>
                  </a:lnTo>
                  <a:lnTo>
                    <a:pt x="563" y="491"/>
                  </a:lnTo>
                  <a:lnTo>
                    <a:pt x="562" y="492"/>
                  </a:lnTo>
                  <a:lnTo>
                    <a:pt x="561" y="493"/>
                  </a:lnTo>
                  <a:lnTo>
                    <a:pt x="560" y="494"/>
                  </a:lnTo>
                  <a:lnTo>
                    <a:pt x="559" y="495"/>
                  </a:lnTo>
                  <a:lnTo>
                    <a:pt x="558" y="496"/>
                  </a:lnTo>
                  <a:lnTo>
                    <a:pt x="578" y="516"/>
                  </a:lnTo>
                  <a:lnTo>
                    <a:pt x="579" y="515"/>
                  </a:lnTo>
                  <a:lnTo>
                    <a:pt x="580" y="514"/>
                  </a:lnTo>
                  <a:lnTo>
                    <a:pt x="581" y="513"/>
                  </a:lnTo>
                  <a:lnTo>
                    <a:pt x="581" y="512"/>
                  </a:lnTo>
                  <a:lnTo>
                    <a:pt x="582" y="511"/>
                  </a:lnTo>
                  <a:lnTo>
                    <a:pt x="583" y="510"/>
                  </a:lnTo>
                  <a:lnTo>
                    <a:pt x="584" y="509"/>
                  </a:lnTo>
                  <a:lnTo>
                    <a:pt x="585" y="509"/>
                  </a:lnTo>
                  <a:lnTo>
                    <a:pt x="586" y="508"/>
                  </a:lnTo>
                  <a:lnTo>
                    <a:pt x="587" y="507"/>
                  </a:lnTo>
                  <a:lnTo>
                    <a:pt x="588" y="506"/>
                  </a:lnTo>
                  <a:lnTo>
                    <a:pt x="589" y="505"/>
                  </a:lnTo>
                  <a:lnTo>
                    <a:pt x="590" y="504"/>
                  </a:lnTo>
                  <a:lnTo>
                    <a:pt x="591" y="503"/>
                  </a:lnTo>
                  <a:lnTo>
                    <a:pt x="592" y="502"/>
                  </a:lnTo>
                  <a:lnTo>
                    <a:pt x="593" y="502"/>
                  </a:lnTo>
                  <a:lnTo>
                    <a:pt x="594" y="501"/>
                  </a:lnTo>
                  <a:lnTo>
                    <a:pt x="595" y="500"/>
                  </a:lnTo>
                  <a:lnTo>
                    <a:pt x="596" y="499"/>
                  </a:lnTo>
                  <a:lnTo>
                    <a:pt x="597" y="498"/>
                  </a:lnTo>
                  <a:lnTo>
                    <a:pt x="598" y="498"/>
                  </a:lnTo>
                  <a:lnTo>
                    <a:pt x="580" y="476"/>
                  </a:lnTo>
                  <a:close/>
                  <a:moveTo>
                    <a:pt x="521" y="543"/>
                  </a:moveTo>
                  <a:lnTo>
                    <a:pt x="521" y="543"/>
                  </a:lnTo>
                  <a:lnTo>
                    <a:pt x="521" y="544"/>
                  </a:lnTo>
                  <a:lnTo>
                    <a:pt x="520" y="545"/>
                  </a:lnTo>
                  <a:lnTo>
                    <a:pt x="519" y="547"/>
                  </a:lnTo>
                  <a:lnTo>
                    <a:pt x="519" y="548"/>
                  </a:lnTo>
                  <a:lnTo>
                    <a:pt x="518" y="549"/>
                  </a:lnTo>
                  <a:lnTo>
                    <a:pt x="517" y="551"/>
                  </a:lnTo>
                  <a:lnTo>
                    <a:pt x="517" y="552"/>
                  </a:lnTo>
                  <a:lnTo>
                    <a:pt x="516" y="553"/>
                  </a:lnTo>
                  <a:lnTo>
                    <a:pt x="515" y="555"/>
                  </a:lnTo>
                  <a:lnTo>
                    <a:pt x="515" y="556"/>
                  </a:lnTo>
                  <a:lnTo>
                    <a:pt x="514" y="557"/>
                  </a:lnTo>
                  <a:lnTo>
                    <a:pt x="513" y="559"/>
                  </a:lnTo>
                  <a:lnTo>
                    <a:pt x="513" y="560"/>
                  </a:lnTo>
                  <a:lnTo>
                    <a:pt x="512" y="561"/>
                  </a:lnTo>
                  <a:lnTo>
                    <a:pt x="511" y="563"/>
                  </a:lnTo>
                  <a:lnTo>
                    <a:pt x="511" y="564"/>
                  </a:lnTo>
                  <a:lnTo>
                    <a:pt x="510" y="565"/>
                  </a:lnTo>
                  <a:lnTo>
                    <a:pt x="509" y="567"/>
                  </a:lnTo>
                  <a:lnTo>
                    <a:pt x="509" y="568"/>
                  </a:lnTo>
                  <a:lnTo>
                    <a:pt x="508" y="569"/>
                  </a:lnTo>
                  <a:lnTo>
                    <a:pt x="508" y="570"/>
                  </a:lnTo>
                  <a:lnTo>
                    <a:pt x="534" y="581"/>
                  </a:lnTo>
                  <a:lnTo>
                    <a:pt x="534" y="581"/>
                  </a:lnTo>
                  <a:lnTo>
                    <a:pt x="535" y="579"/>
                  </a:lnTo>
                  <a:lnTo>
                    <a:pt x="535" y="578"/>
                  </a:lnTo>
                  <a:lnTo>
                    <a:pt x="536" y="577"/>
                  </a:lnTo>
                  <a:lnTo>
                    <a:pt x="536" y="576"/>
                  </a:lnTo>
                  <a:lnTo>
                    <a:pt x="537" y="575"/>
                  </a:lnTo>
                  <a:lnTo>
                    <a:pt x="537" y="573"/>
                  </a:lnTo>
                  <a:lnTo>
                    <a:pt x="538" y="572"/>
                  </a:lnTo>
                  <a:lnTo>
                    <a:pt x="538" y="571"/>
                  </a:lnTo>
                  <a:lnTo>
                    <a:pt x="539" y="570"/>
                  </a:lnTo>
                  <a:lnTo>
                    <a:pt x="540" y="569"/>
                  </a:lnTo>
                  <a:lnTo>
                    <a:pt x="540" y="568"/>
                  </a:lnTo>
                  <a:lnTo>
                    <a:pt x="541" y="566"/>
                  </a:lnTo>
                  <a:lnTo>
                    <a:pt x="542" y="565"/>
                  </a:lnTo>
                  <a:lnTo>
                    <a:pt x="542" y="564"/>
                  </a:lnTo>
                  <a:lnTo>
                    <a:pt x="543" y="563"/>
                  </a:lnTo>
                  <a:lnTo>
                    <a:pt x="543" y="562"/>
                  </a:lnTo>
                  <a:lnTo>
                    <a:pt x="544" y="561"/>
                  </a:lnTo>
                  <a:lnTo>
                    <a:pt x="545" y="559"/>
                  </a:lnTo>
                  <a:lnTo>
                    <a:pt x="545" y="558"/>
                  </a:lnTo>
                  <a:lnTo>
                    <a:pt x="546" y="558"/>
                  </a:lnTo>
                  <a:lnTo>
                    <a:pt x="521" y="543"/>
                  </a:lnTo>
                  <a:close/>
                  <a:moveTo>
                    <a:pt x="491" y="627"/>
                  </a:moveTo>
                  <a:lnTo>
                    <a:pt x="491" y="627"/>
                  </a:lnTo>
                  <a:lnTo>
                    <a:pt x="491" y="629"/>
                  </a:lnTo>
                  <a:lnTo>
                    <a:pt x="491" y="630"/>
                  </a:lnTo>
                  <a:lnTo>
                    <a:pt x="490" y="632"/>
                  </a:lnTo>
                  <a:lnTo>
                    <a:pt x="490" y="633"/>
                  </a:lnTo>
                  <a:lnTo>
                    <a:pt x="490" y="635"/>
                  </a:lnTo>
                  <a:lnTo>
                    <a:pt x="490" y="636"/>
                  </a:lnTo>
                  <a:lnTo>
                    <a:pt x="489" y="638"/>
                  </a:lnTo>
                  <a:lnTo>
                    <a:pt x="489" y="639"/>
                  </a:lnTo>
                  <a:lnTo>
                    <a:pt x="489" y="641"/>
                  </a:lnTo>
                  <a:lnTo>
                    <a:pt x="489" y="643"/>
                  </a:lnTo>
                  <a:lnTo>
                    <a:pt x="489" y="644"/>
                  </a:lnTo>
                  <a:lnTo>
                    <a:pt x="489" y="646"/>
                  </a:lnTo>
                  <a:lnTo>
                    <a:pt x="489" y="647"/>
                  </a:lnTo>
                  <a:lnTo>
                    <a:pt x="488" y="649"/>
                  </a:lnTo>
                  <a:lnTo>
                    <a:pt x="488" y="650"/>
                  </a:lnTo>
                  <a:lnTo>
                    <a:pt x="488" y="652"/>
                  </a:lnTo>
                  <a:lnTo>
                    <a:pt x="488" y="653"/>
                  </a:lnTo>
                  <a:lnTo>
                    <a:pt x="488" y="655"/>
                  </a:lnTo>
                  <a:lnTo>
                    <a:pt x="488" y="657"/>
                  </a:lnTo>
                  <a:lnTo>
                    <a:pt x="488" y="657"/>
                  </a:lnTo>
                  <a:lnTo>
                    <a:pt x="516" y="658"/>
                  </a:lnTo>
                  <a:lnTo>
                    <a:pt x="516" y="658"/>
                  </a:lnTo>
                  <a:lnTo>
                    <a:pt x="516" y="656"/>
                  </a:lnTo>
                  <a:lnTo>
                    <a:pt x="516" y="655"/>
                  </a:lnTo>
                  <a:lnTo>
                    <a:pt x="516" y="654"/>
                  </a:lnTo>
                  <a:lnTo>
                    <a:pt x="516" y="652"/>
                  </a:lnTo>
                  <a:lnTo>
                    <a:pt x="517" y="651"/>
                  </a:lnTo>
                  <a:lnTo>
                    <a:pt x="517" y="649"/>
                  </a:lnTo>
                  <a:lnTo>
                    <a:pt x="517" y="648"/>
                  </a:lnTo>
                  <a:lnTo>
                    <a:pt x="517" y="647"/>
                  </a:lnTo>
                  <a:lnTo>
                    <a:pt x="517" y="645"/>
                  </a:lnTo>
                  <a:lnTo>
                    <a:pt x="517" y="644"/>
                  </a:lnTo>
                  <a:lnTo>
                    <a:pt x="517" y="643"/>
                  </a:lnTo>
                  <a:lnTo>
                    <a:pt x="517" y="641"/>
                  </a:lnTo>
                  <a:lnTo>
                    <a:pt x="518" y="640"/>
                  </a:lnTo>
                  <a:lnTo>
                    <a:pt x="518" y="639"/>
                  </a:lnTo>
                  <a:lnTo>
                    <a:pt x="518" y="637"/>
                  </a:lnTo>
                  <a:lnTo>
                    <a:pt x="518" y="636"/>
                  </a:lnTo>
                  <a:lnTo>
                    <a:pt x="518" y="634"/>
                  </a:lnTo>
                  <a:lnTo>
                    <a:pt x="519" y="633"/>
                  </a:lnTo>
                  <a:lnTo>
                    <a:pt x="519" y="632"/>
                  </a:lnTo>
                  <a:lnTo>
                    <a:pt x="491" y="627"/>
                  </a:lnTo>
                  <a:close/>
                  <a:moveTo>
                    <a:pt x="493" y="717"/>
                  </a:moveTo>
                  <a:lnTo>
                    <a:pt x="493" y="717"/>
                  </a:lnTo>
                  <a:lnTo>
                    <a:pt x="493" y="717"/>
                  </a:lnTo>
                  <a:lnTo>
                    <a:pt x="493" y="718"/>
                  </a:lnTo>
                  <a:lnTo>
                    <a:pt x="493" y="720"/>
                  </a:lnTo>
                  <a:lnTo>
                    <a:pt x="494" y="721"/>
                  </a:lnTo>
                  <a:lnTo>
                    <a:pt x="494" y="723"/>
                  </a:lnTo>
                  <a:lnTo>
                    <a:pt x="494" y="724"/>
                  </a:lnTo>
                  <a:lnTo>
                    <a:pt x="495" y="726"/>
                  </a:lnTo>
                  <a:lnTo>
                    <a:pt x="495" y="727"/>
                  </a:lnTo>
                  <a:lnTo>
                    <a:pt x="495" y="729"/>
                  </a:lnTo>
                  <a:lnTo>
                    <a:pt x="496" y="730"/>
                  </a:lnTo>
                  <a:lnTo>
                    <a:pt x="496" y="732"/>
                  </a:lnTo>
                  <a:lnTo>
                    <a:pt x="497" y="733"/>
                  </a:lnTo>
                  <a:lnTo>
                    <a:pt x="497" y="735"/>
                  </a:lnTo>
                  <a:lnTo>
                    <a:pt x="497" y="736"/>
                  </a:lnTo>
                  <a:lnTo>
                    <a:pt x="498" y="738"/>
                  </a:lnTo>
                  <a:lnTo>
                    <a:pt x="498" y="739"/>
                  </a:lnTo>
                  <a:lnTo>
                    <a:pt x="499" y="741"/>
                  </a:lnTo>
                  <a:lnTo>
                    <a:pt x="499" y="742"/>
                  </a:lnTo>
                  <a:lnTo>
                    <a:pt x="500" y="743"/>
                  </a:lnTo>
                  <a:lnTo>
                    <a:pt x="500" y="745"/>
                  </a:lnTo>
                  <a:lnTo>
                    <a:pt x="500" y="746"/>
                  </a:lnTo>
                  <a:lnTo>
                    <a:pt x="527" y="736"/>
                  </a:lnTo>
                  <a:lnTo>
                    <a:pt x="527" y="736"/>
                  </a:lnTo>
                  <a:lnTo>
                    <a:pt x="526" y="735"/>
                  </a:lnTo>
                  <a:lnTo>
                    <a:pt x="526" y="733"/>
                  </a:lnTo>
                  <a:lnTo>
                    <a:pt x="526" y="732"/>
                  </a:lnTo>
                  <a:lnTo>
                    <a:pt x="525" y="731"/>
                  </a:lnTo>
                  <a:lnTo>
                    <a:pt x="525" y="730"/>
                  </a:lnTo>
                  <a:lnTo>
                    <a:pt x="524" y="728"/>
                  </a:lnTo>
                  <a:lnTo>
                    <a:pt x="524" y="727"/>
                  </a:lnTo>
                  <a:lnTo>
                    <a:pt x="524" y="726"/>
                  </a:lnTo>
                  <a:lnTo>
                    <a:pt x="523" y="724"/>
                  </a:lnTo>
                  <a:lnTo>
                    <a:pt x="523" y="723"/>
                  </a:lnTo>
                  <a:lnTo>
                    <a:pt x="523" y="722"/>
                  </a:lnTo>
                  <a:lnTo>
                    <a:pt x="522" y="721"/>
                  </a:lnTo>
                  <a:lnTo>
                    <a:pt x="522" y="719"/>
                  </a:lnTo>
                  <a:lnTo>
                    <a:pt x="522" y="718"/>
                  </a:lnTo>
                  <a:lnTo>
                    <a:pt x="521" y="717"/>
                  </a:lnTo>
                  <a:lnTo>
                    <a:pt x="521" y="715"/>
                  </a:lnTo>
                  <a:lnTo>
                    <a:pt x="521" y="714"/>
                  </a:lnTo>
                  <a:lnTo>
                    <a:pt x="521" y="713"/>
                  </a:lnTo>
                  <a:lnTo>
                    <a:pt x="520" y="711"/>
                  </a:lnTo>
                  <a:lnTo>
                    <a:pt x="520" y="711"/>
                  </a:lnTo>
                  <a:lnTo>
                    <a:pt x="493" y="717"/>
                  </a:lnTo>
                  <a:close/>
                  <a:moveTo>
                    <a:pt x="526" y="799"/>
                  </a:moveTo>
                  <a:lnTo>
                    <a:pt x="526" y="799"/>
                  </a:lnTo>
                  <a:lnTo>
                    <a:pt x="526" y="800"/>
                  </a:lnTo>
                  <a:lnTo>
                    <a:pt x="527" y="801"/>
                  </a:lnTo>
                  <a:lnTo>
                    <a:pt x="528" y="802"/>
                  </a:lnTo>
                  <a:lnTo>
                    <a:pt x="529" y="804"/>
                  </a:lnTo>
                  <a:lnTo>
                    <a:pt x="530" y="805"/>
                  </a:lnTo>
                  <a:lnTo>
                    <a:pt x="530" y="806"/>
                  </a:lnTo>
                  <a:lnTo>
                    <a:pt x="531" y="807"/>
                  </a:lnTo>
                  <a:lnTo>
                    <a:pt x="532" y="808"/>
                  </a:lnTo>
                  <a:lnTo>
                    <a:pt x="533" y="810"/>
                  </a:lnTo>
                  <a:lnTo>
                    <a:pt x="534" y="811"/>
                  </a:lnTo>
                  <a:lnTo>
                    <a:pt x="535" y="812"/>
                  </a:lnTo>
                  <a:lnTo>
                    <a:pt x="536" y="813"/>
                  </a:lnTo>
                  <a:lnTo>
                    <a:pt x="536" y="814"/>
                  </a:lnTo>
                  <a:lnTo>
                    <a:pt x="537" y="816"/>
                  </a:lnTo>
                  <a:lnTo>
                    <a:pt x="538" y="817"/>
                  </a:lnTo>
                  <a:lnTo>
                    <a:pt x="539" y="818"/>
                  </a:lnTo>
                  <a:lnTo>
                    <a:pt x="540" y="819"/>
                  </a:lnTo>
                  <a:lnTo>
                    <a:pt x="541" y="820"/>
                  </a:lnTo>
                  <a:lnTo>
                    <a:pt x="542" y="821"/>
                  </a:lnTo>
                  <a:lnTo>
                    <a:pt x="543" y="823"/>
                  </a:lnTo>
                  <a:lnTo>
                    <a:pt x="544" y="824"/>
                  </a:lnTo>
                  <a:lnTo>
                    <a:pt x="565" y="806"/>
                  </a:lnTo>
                  <a:lnTo>
                    <a:pt x="565" y="805"/>
                  </a:lnTo>
                  <a:lnTo>
                    <a:pt x="564" y="804"/>
                  </a:lnTo>
                  <a:lnTo>
                    <a:pt x="563" y="803"/>
                  </a:lnTo>
                  <a:lnTo>
                    <a:pt x="562" y="802"/>
                  </a:lnTo>
                  <a:lnTo>
                    <a:pt x="561" y="801"/>
                  </a:lnTo>
                  <a:lnTo>
                    <a:pt x="561" y="800"/>
                  </a:lnTo>
                  <a:lnTo>
                    <a:pt x="560" y="799"/>
                  </a:lnTo>
                  <a:lnTo>
                    <a:pt x="559" y="797"/>
                  </a:lnTo>
                  <a:lnTo>
                    <a:pt x="558" y="796"/>
                  </a:lnTo>
                  <a:lnTo>
                    <a:pt x="558" y="795"/>
                  </a:lnTo>
                  <a:lnTo>
                    <a:pt x="557" y="794"/>
                  </a:lnTo>
                  <a:lnTo>
                    <a:pt x="556" y="793"/>
                  </a:lnTo>
                  <a:lnTo>
                    <a:pt x="555" y="792"/>
                  </a:lnTo>
                  <a:lnTo>
                    <a:pt x="554" y="791"/>
                  </a:lnTo>
                  <a:lnTo>
                    <a:pt x="554" y="790"/>
                  </a:lnTo>
                  <a:lnTo>
                    <a:pt x="553" y="789"/>
                  </a:lnTo>
                  <a:lnTo>
                    <a:pt x="552" y="788"/>
                  </a:lnTo>
                  <a:lnTo>
                    <a:pt x="552" y="787"/>
                  </a:lnTo>
                  <a:lnTo>
                    <a:pt x="551" y="786"/>
                  </a:lnTo>
                  <a:lnTo>
                    <a:pt x="550" y="785"/>
                  </a:lnTo>
                  <a:lnTo>
                    <a:pt x="550" y="784"/>
                  </a:lnTo>
                  <a:lnTo>
                    <a:pt x="526" y="799"/>
                  </a:lnTo>
                  <a:close/>
                  <a:moveTo>
                    <a:pt x="587" y="865"/>
                  </a:moveTo>
                  <a:lnTo>
                    <a:pt x="587" y="865"/>
                  </a:lnTo>
                  <a:lnTo>
                    <a:pt x="587" y="865"/>
                  </a:lnTo>
                  <a:lnTo>
                    <a:pt x="589" y="866"/>
                  </a:lnTo>
                  <a:lnTo>
                    <a:pt x="590" y="867"/>
                  </a:lnTo>
                  <a:lnTo>
                    <a:pt x="591" y="868"/>
                  </a:lnTo>
                  <a:lnTo>
                    <a:pt x="592" y="869"/>
                  </a:lnTo>
                  <a:lnTo>
                    <a:pt x="593" y="869"/>
                  </a:lnTo>
                  <a:lnTo>
                    <a:pt x="595" y="870"/>
                  </a:lnTo>
                  <a:lnTo>
                    <a:pt x="596" y="871"/>
                  </a:lnTo>
                  <a:lnTo>
                    <a:pt x="597" y="872"/>
                  </a:lnTo>
                  <a:lnTo>
                    <a:pt x="598" y="873"/>
                  </a:lnTo>
                  <a:lnTo>
                    <a:pt x="600" y="874"/>
                  </a:lnTo>
                  <a:lnTo>
                    <a:pt x="601" y="874"/>
                  </a:lnTo>
                  <a:lnTo>
                    <a:pt x="602" y="875"/>
                  </a:lnTo>
                  <a:lnTo>
                    <a:pt x="603" y="876"/>
                  </a:lnTo>
                  <a:lnTo>
                    <a:pt x="605" y="877"/>
                  </a:lnTo>
                  <a:lnTo>
                    <a:pt x="606" y="877"/>
                  </a:lnTo>
                  <a:lnTo>
                    <a:pt x="607" y="878"/>
                  </a:lnTo>
                  <a:lnTo>
                    <a:pt x="608" y="879"/>
                  </a:lnTo>
                  <a:lnTo>
                    <a:pt x="610" y="880"/>
                  </a:lnTo>
                  <a:lnTo>
                    <a:pt x="611" y="880"/>
                  </a:lnTo>
                  <a:lnTo>
                    <a:pt x="612" y="881"/>
                  </a:lnTo>
                  <a:lnTo>
                    <a:pt x="626" y="856"/>
                  </a:lnTo>
                  <a:lnTo>
                    <a:pt x="625" y="856"/>
                  </a:lnTo>
                  <a:lnTo>
                    <a:pt x="624" y="855"/>
                  </a:lnTo>
                  <a:lnTo>
                    <a:pt x="623" y="855"/>
                  </a:lnTo>
                  <a:lnTo>
                    <a:pt x="622" y="854"/>
                  </a:lnTo>
                  <a:lnTo>
                    <a:pt x="621" y="853"/>
                  </a:lnTo>
                  <a:lnTo>
                    <a:pt x="619" y="853"/>
                  </a:lnTo>
                  <a:lnTo>
                    <a:pt x="618" y="852"/>
                  </a:lnTo>
                  <a:lnTo>
                    <a:pt x="617" y="851"/>
                  </a:lnTo>
                  <a:lnTo>
                    <a:pt x="616" y="851"/>
                  </a:lnTo>
                  <a:lnTo>
                    <a:pt x="615" y="850"/>
                  </a:lnTo>
                  <a:lnTo>
                    <a:pt x="614" y="849"/>
                  </a:lnTo>
                  <a:lnTo>
                    <a:pt x="613" y="848"/>
                  </a:lnTo>
                  <a:lnTo>
                    <a:pt x="612" y="848"/>
                  </a:lnTo>
                  <a:lnTo>
                    <a:pt x="611" y="847"/>
                  </a:lnTo>
                  <a:lnTo>
                    <a:pt x="610" y="846"/>
                  </a:lnTo>
                  <a:lnTo>
                    <a:pt x="608" y="845"/>
                  </a:lnTo>
                  <a:lnTo>
                    <a:pt x="607" y="845"/>
                  </a:lnTo>
                  <a:lnTo>
                    <a:pt x="606" y="844"/>
                  </a:lnTo>
                  <a:lnTo>
                    <a:pt x="605" y="843"/>
                  </a:lnTo>
                  <a:lnTo>
                    <a:pt x="604" y="842"/>
                  </a:lnTo>
                  <a:lnTo>
                    <a:pt x="604" y="842"/>
                  </a:lnTo>
                  <a:lnTo>
                    <a:pt x="587" y="865"/>
                  </a:lnTo>
                  <a:close/>
                  <a:moveTo>
                    <a:pt x="667" y="904"/>
                  </a:moveTo>
                  <a:lnTo>
                    <a:pt x="667" y="904"/>
                  </a:lnTo>
                  <a:lnTo>
                    <a:pt x="667" y="904"/>
                  </a:lnTo>
                  <a:lnTo>
                    <a:pt x="669" y="904"/>
                  </a:lnTo>
                  <a:lnTo>
                    <a:pt x="670" y="905"/>
                  </a:lnTo>
                  <a:lnTo>
                    <a:pt x="672" y="905"/>
                  </a:lnTo>
                  <a:lnTo>
                    <a:pt x="673" y="906"/>
                  </a:lnTo>
                  <a:lnTo>
                    <a:pt x="675" y="906"/>
                  </a:lnTo>
                  <a:lnTo>
                    <a:pt x="676" y="906"/>
                  </a:lnTo>
                  <a:lnTo>
                    <a:pt x="678" y="907"/>
                  </a:lnTo>
                  <a:lnTo>
                    <a:pt x="679" y="907"/>
                  </a:lnTo>
                  <a:lnTo>
                    <a:pt x="681" y="907"/>
                  </a:lnTo>
                  <a:lnTo>
                    <a:pt x="682" y="908"/>
                  </a:lnTo>
                  <a:lnTo>
                    <a:pt x="684" y="908"/>
                  </a:lnTo>
                  <a:lnTo>
                    <a:pt x="685" y="908"/>
                  </a:lnTo>
                  <a:lnTo>
                    <a:pt x="687" y="909"/>
                  </a:lnTo>
                  <a:lnTo>
                    <a:pt x="688" y="909"/>
                  </a:lnTo>
                  <a:lnTo>
                    <a:pt x="690" y="909"/>
                  </a:lnTo>
                  <a:lnTo>
                    <a:pt x="691" y="909"/>
                  </a:lnTo>
                  <a:lnTo>
                    <a:pt x="693" y="910"/>
                  </a:lnTo>
                  <a:lnTo>
                    <a:pt x="694" y="910"/>
                  </a:lnTo>
                  <a:lnTo>
                    <a:pt x="696" y="910"/>
                  </a:lnTo>
                  <a:lnTo>
                    <a:pt x="696" y="910"/>
                  </a:lnTo>
                  <a:lnTo>
                    <a:pt x="700" y="882"/>
                  </a:lnTo>
                  <a:lnTo>
                    <a:pt x="700" y="882"/>
                  </a:lnTo>
                  <a:lnTo>
                    <a:pt x="699" y="882"/>
                  </a:lnTo>
                  <a:lnTo>
                    <a:pt x="697" y="882"/>
                  </a:lnTo>
                  <a:lnTo>
                    <a:pt x="696" y="882"/>
                  </a:lnTo>
                  <a:lnTo>
                    <a:pt x="695" y="881"/>
                  </a:lnTo>
                  <a:lnTo>
                    <a:pt x="693" y="881"/>
                  </a:lnTo>
                  <a:lnTo>
                    <a:pt x="692" y="881"/>
                  </a:lnTo>
                  <a:lnTo>
                    <a:pt x="691" y="881"/>
                  </a:lnTo>
                  <a:lnTo>
                    <a:pt x="689" y="880"/>
                  </a:lnTo>
                  <a:lnTo>
                    <a:pt x="688" y="880"/>
                  </a:lnTo>
                  <a:lnTo>
                    <a:pt x="687" y="880"/>
                  </a:lnTo>
                  <a:lnTo>
                    <a:pt x="685" y="879"/>
                  </a:lnTo>
                  <a:lnTo>
                    <a:pt x="684" y="879"/>
                  </a:lnTo>
                  <a:lnTo>
                    <a:pt x="683" y="879"/>
                  </a:lnTo>
                  <a:lnTo>
                    <a:pt x="681" y="879"/>
                  </a:lnTo>
                  <a:lnTo>
                    <a:pt x="680" y="878"/>
                  </a:lnTo>
                  <a:lnTo>
                    <a:pt x="679" y="878"/>
                  </a:lnTo>
                  <a:lnTo>
                    <a:pt x="678" y="878"/>
                  </a:lnTo>
                  <a:lnTo>
                    <a:pt x="676" y="877"/>
                  </a:lnTo>
                  <a:lnTo>
                    <a:pt x="675" y="877"/>
                  </a:lnTo>
                  <a:lnTo>
                    <a:pt x="675" y="877"/>
                  </a:lnTo>
                  <a:lnTo>
                    <a:pt x="667" y="904"/>
                  </a:lnTo>
                  <a:close/>
                  <a:moveTo>
                    <a:pt x="756" y="912"/>
                  </a:moveTo>
                  <a:lnTo>
                    <a:pt x="756" y="912"/>
                  </a:lnTo>
                  <a:lnTo>
                    <a:pt x="757" y="912"/>
                  </a:lnTo>
                  <a:lnTo>
                    <a:pt x="758" y="912"/>
                  </a:lnTo>
                  <a:lnTo>
                    <a:pt x="760" y="912"/>
                  </a:lnTo>
                  <a:lnTo>
                    <a:pt x="761" y="911"/>
                  </a:lnTo>
                  <a:lnTo>
                    <a:pt x="763" y="911"/>
                  </a:lnTo>
                  <a:lnTo>
                    <a:pt x="764" y="911"/>
                  </a:lnTo>
                  <a:lnTo>
                    <a:pt x="766" y="911"/>
                  </a:lnTo>
                  <a:lnTo>
                    <a:pt x="767" y="911"/>
                  </a:lnTo>
                  <a:lnTo>
                    <a:pt x="769" y="910"/>
                  </a:lnTo>
                  <a:lnTo>
                    <a:pt x="770" y="910"/>
                  </a:lnTo>
                  <a:lnTo>
                    <a:pt x="772" y="910"/>
                  </a:lnTo>
                  <a:lnTo>
                    <a:pt x="773" y="910"/>
                  </a:lnTo>
                  <a:lnTo>
                    <a:pt x="775" y="909"/>
                  </a:lnTo>
                  <a:lnTo>
                    <a:pt x="777" y="909"/>
                  </a:lnTo>
                  <a:lnTo>
                    <a:pt x="778" y="909"/>
                  </a:lnTo>
                  <a:lnTo>
                    <a:pt x="780" y="909"/>
                  </a:lnTo>
                  <a:lnTo>
                    <a:pt x="781" y="908"/>
                  </a:lnTo>
                  <a:lnTo>
                    <a:pt x="783" y="908"/>
                  </a:lnTo>
                  <a:lnTo>
                    <a:pt x="784" y="908"/>
                  </a:lnTo>
                  <a:lnTo>
                    <a:pt x="786" y="907"/>
                  </a:lnTo>
                  <a:lnTo>
                    <a:pt x="786" y="907"/>
                  </a:lnTo>
                  <a:lnTo>
                    <a:pt x="780" y="880"/>
                  </a:lnTo>
                  <a:lnTo>
                    <a:pt x="780" y="880"/>
                  </a:lnTo>
                  <a:lnTo>
                    <a:pt x="778" y="880"/>
                  </a:lnTo>
                  <a:lnTo>
                    <a:pt x="777" y="880"/>
                  </a:lnTo>
                  <a:lnTo>
                    <a:pt x="776" y="881"/>
                  </a:lnTo>
                  <a:lnTo>
                    <a:pt x="774" y="881"/>
                  </a:lnTo>
                  <a:lnTo>
                    <a:pt x="773" y="881"/>
                  </a:lnTo>
                  <a:lnTo>
                    <a:pt x="772" y="881"/>
                  </a:lnTo>
                  <a:lnTo>
                    <a:pt x="770" y="882"/>
                  </a:lnTo>
                  <a:lnTo>
                    <a:pt x="769" y="882"/>
                  </a:lnTo>
                  <a:lnTo>
                    <a:pt x="768" y="882"/>
                  </a:lnTo>
                  <a:lnTo>
                    <a:pt x="766" y="882"/>
                  </a:lnTo>
                  <a:lnTo>
                    <a:pt x="765" y="883"/>
                  </a:lnTo>
                  <a:lnTo>
                    <a:pt x="763" y="883"/>
                  </a:lnTo>
                  <a:lnTo>
                    <a:pt x="762" y="883"/>
                  </a:lnTo>
                  <a:lnTo>
                    <a:pt x="761" y="883"/>
                  </a:lnTo>
                  <a:lnTo>
                    <a:pt x="759" y="883"/>
                  </a:lnTo>
                  <a:lnTo>
                    <a:pt x="758" y="883"/>
                  </a:lnTo>
                  <a:lnTo>
                    <a:pt x="757" y="884"/>
                  </a:lnTo>
                  <a:lnTo>
                    <a:pt x="755" y="884"/>
                  </a:lnTo>
                  <a:lnTo>
                    <a:pt x="754" y="884"/>
                  </a:lnTo>
                  <a:lnTo>
                    <a:pt x="753" y="884"/>
                  </a:lnTo>
                  <a:lnTo>
                    <a:pt x="756" y="912"/>
                  </a:lnTo>
                  <a:close/>
                  <a:moveTo>
                    <a:pt x="842" y="888"/>
                  </a:moveTo>
                  <a:lnTo>
                    <a:pt x="842" y="888"/>
                  </a:lnTo>
                  <a:lnTo>
                    <a:pt x="842" y="887"/>
                  </a:lnTo>
                  <a:lnTo>
                    <a:pt x="844" y="887"/>
                  </a:lnTo>
                  <a:lnTo>
                    <a:pt x="845" y="886"/>
                  </a:lnTo>
                  <a:lnTo>
                    <a:pt x="846" y="885"/>
                  </a:lnTo>
                  <a:lnTo>
                    <a:pt x="847" y="885"/>
                  </a:lnTo>
                  <a:lnTo>
                    <a:pt x="849" y="884"/>
                  </a:lnTo>
                  <a:lnTo>
                    <a:pt x="850" y="883"/>
                  </a:lnTo>
                  <a:lnTo>
                    <a:pt x="851" y="883"/>
                  </a:lnTo>
                  <a:lnTo>
                    <a:pt x="853" y="882"/>
                  </a:lnTo>
                  <a:lnTo>
                    <a:pt x="854" y="881"/>
                  </a:lnTo>
                  <a:lnTo>
                    <a:pt x="855" y="880"/>
                  </a:lnTo>
                  <a:lnTo>
                    <a:pt x="857" y="880"/>
                  </a:lnTo>
                  <a:lnTo>
                    <a:pt x="858" y="879"/>
                  </a:lnTo>
                  <a:lnTo>
                    <a:pt x="859" y="878"/>
                  </a:lnTo>
                  <a:lnTo>
                    <a:pt x="860" y="877"/>
                  </a:lnTo>
                  <a:lnTo>
                    <a:pt x="862" y="877"/>
                  </a:lnTo>
                  <a:lnTo>
                    <a:pt x="863" y="876"/>
                  </a:lnTo>
                  <a:lnTo>
                    <a:pt x="864" y="875"/>
                  </a:lnTo>
                  <a:lnTo>
                    <a:pt x="865" y="874"/>
                  </a:lnTo>
                  <a:lnTo>
                    <a:pt x="867" y="874"/>
                  </a:lnTo>
                  <a:lnTo>
                    <a:pt x="868" y="873"/>
                  </a:lnTo>
                  <a:lnTo>
                    <a:pt x="852" y="849"/>
                  </a:lnTo>
                  <a:lnTo>
                    <a:pt x="851" y="850"/>
                  </a:lnTo>
                  <a:lnTo>
                    <a:pt x="850" y="851"/>
                  </a:lnTo>
                  <a:lnTo>
                    <a:pt x="849" y="851"/>
                  </a:lnTo>
                  <a:lnTo>
                    <a:pt x="848" y="852"/>
                  </a:lnTo>
                  <a:lnTo>
                    <a:pt x="847" y="853"/>
                  </a:lnTo>
                  <a:lnTo>
                    <a:pt x="846" y="853"/>
                  </a:lnTo>
                  <a:lnTo>
                    <a:pt x="845" y="854"/>
                  </a:lnTo>
                  <a:lnTo>
                    <a:pt x="844" y="855"/>
                  </a:lnTo>
                  <a:lnTo>
                    <a:pt x="842" y="855"/>
                  </a:lnTo>
                  <a:lnTo>
                    <a:pt x="841" y="856"/>
                  </a:lnTo>
                  <a:lnTo>
                    <a:pt x="840" y="857"/>
                  </a:lnTo>
                  <a:lnTo>
                    <a:pt x="839" y="857"/>
                  </a:lnTo>
                  <a:lnTo>
                    <a:pt x="838" y="858"/>
                  </a:lnTo>
                  <a:lnTo>
                    <a:pt x="837" y="859"/>
                  </a:lnTo>
                  <a:lnTo>
                    <a:pt x="835" y="859"/>
                  </a:lnTo>
                  <a:lnTo>
                    <a:pt x="834" y="860"/>
                  </a:lnTo>
                  <a:lnTo>
                    <a:pt x="833" y="860"/>
                  </a:lnTo>
                  <a:lnTo>
                    <a:pt x="832" y="861"/>
                  </a:lnTo>
                  <a:lnTo>
                    <a:pt x="831" y="862"/>
                  </a:lnTo>
                  <a:lnTo>
                    <a:pt x="830" y="862"/>
                  </a:lnTo>
                  <a:lnTo>
                    <a:pt x="829" y="862"/>
                  </a:lnTo>
                  <a:lnTo>
                    <a:pt x="842" y="888"/>
                  </a:lnTo>
                  <a:close/>
                  <a:moveTo>
                    <a:pt x="913" y="834"/>
                  </a:moveTo>
                  <a:lnTo>
                    <a:pt x="913" y="834"/>
                  </a:lnTo>
                  <a:lnTo>
                    <a:pt x="914" y="834"/>
                  </a:lnTo>
                  <a:lnTo>
                    <a:pt x="915" y="833"/>
                  </a:lnTo>
                  <a:lnTo>
                    <a:pt x="916" y="831"/>
                  </a:lnTo>
                  <a:lnTo>
                    <a:pt x="917" y="830"/>
                  </a:lnTo>
                  <a:lnTo>
                    <a:pt x="918" y="829"/>
                  </a:lnTo>
                  <a:lnTo>
                    <a:pt x="919" y="828"/>
                  </a:lnTo>
                  <a:lnTo>
                    <a:pt x="920" y="827"/>
                  </a:lnTo>
                  <a:lnTo>
                    <a:pt x="921" y="826"/>
                  </a:lnTo>
                  <a:lnTo>
                    <a:pt x="922" y="825"/>
                  </a:lnTo>
                  <a:lnTo>
                    <a:pt x="923" y="824"/>
                  </a:lnTo>
                  <a:lnTo>
                    <a:pt x="923" y="823"/>
                  </a:lnTo>
                  <a:lnTo>
                    <a:pt x="924" y="821"/>
                  </a:lnTo>
                  <a:lnTo>
                    <a:pt x="925" y="820"/>
                  </a:lnTo>
                  <a:lnTo>
                    <a:pt x="926" y="819"/>
                  </a:lnTo>
                  <a:lnTo>
                    <a:pt x="927" y="818"/>
                  </a:lnTo>
                  <a:lnTo>
                    <a:pt x="928" y="817"/>
                  </a:lnTo>
                  <a:lnTo>
                    <a:pt x="929" y="816"/>
                  </a:lnTo>
                  <a:lnTo>
                    <a:pt x="930" y="814"/>
                  </a:lnTo>
                  <a:lnTo>
                    <a:pt x="931" y="813"/>
                  </a:lnTo>
                  <a:lnTo>
                    <a:pt x="932" y="812"/>
                  </a:lnTo>
                  <a:lnTo>
                    <a:pt x="932" y="811"/>
                  </a:lnTo>
                  <a:lnTo>
                    <a:pt x="909" y="794"/>
                  </a:lnTo>
                  <a:lnTo>
                    <a:pt x="909" y="795"/>
                  </a:lnTo>
                  <a:lnTo>
                    <a:pt x="908" y="796"/>
                  </a:lnTo>
                  <a:lnTo>
                    <a:pt x="907" y="797"/>
                  </a:lnTo>
                  <a:lnTo>
                    <a:pt x="906" y="799"/>
                  </a:lnTo>
                  <a:lnTo>
                    <a:pt x="906" y="800"/>
                  </a:lnTo>
                  <a:lnTo>
                    <a:pt x="905" y="801"/>
                  </a:lnTo>
                  <a:lnTo>
                    <a:pt x="904" y="802"/>
                  </a:lnTo>
                  <a:lnTo>
                    <a:pt x="903" y="803"/>
                  </a:lnTo>
                  <a:lnTo>
                    <a:pt x="902" y="804"/>
                  </a:lnTo>
                  <a:lnTo>
                    <a:pt x="902" y="805"/>
                  </a:lnTo>
                  <a:lnTo>
                    <a:pt x="901" y="806"/>
                  </a:lnTo>
                  <a:lnTo>
                    <a:pt x="900" y="807"/>
                  </a:lnTo>
                  <a:lnTo>
                    <a:pt x="899" y="808"/>
                  </a:lnTo>
                  <a:lnTo>
                    <a:pt x="898" y="809"/>
                  </a:lnTo>
                  <a:lnTo>
                    <a:pt x="897" y="810"/>
                  </a:lnTo>
                  <a:lnTo>
                    <a:pt x="897" y="811"/>
                  </a:lnTo>
                  <a:lnTo>
                    <a:pt x="896" y="812"/>
                  </a:lnTo>
                  <a:lnTo>
                    <a:pt x="895" y="813"/>
                  </a:lnTo>
                  <a:lnTo>
                    <a:pt x="894" y="814"/>
                  </a:lnTo>
                  <a:lnTo>
                    <a:pt x="893" y="815"/>
                  </a:lnTo>
                  <a:lnTo>
                    <a:pt x="893" y="815"/>
                  </a:lnTo>
                  <a:lnTo>
                    <a:pt x="913" y="834"/>
                  </a:lnTo>
                  <a:close/>
                  <a:moveTo>
                    <a:pt x="961" y="759"/>
                  </a:moveTo>
                  <a:lnTo>
                    <a:pt x="961" y="759"/>
                  </a:lnTo>
                  <a:lnTo>
                    <a:pt x="962" y="758"/>
                  </a:lnTo>
                  <a:lnTo>
                    <a:pt x="962" y="756"/>
                  </a:lnTo>
                  <a:lnTo>
                    <a:pt x="963" y="755"/>
                  </a:lnTo>
                  <a:lnTo>
                    <a:pt x="963" y="753"/>
                  </a:lnTo>
                  <a:lnTo>
                    <a:pt x="964" y="752"/>
                  </a:lnTo>
                  <a:lnTo>
                    <a:pt x="964" y="751"/>
                  </a:lnTo>
                  <a:lnTo>
                    <a:pt x="965" y="749"/>
                  </a:lnTo>
                  <a:lnTo>
                    <a:pt x="965" y="748"/>
                  </a:lnTo>
                  <a:lnTo>
                    <a:pt x="966" y="746"/>
                  </a:lnTo>
                  <a:lnTo>
                    <a:pt x="966" y="745"/>
                  </a:lnTo>
                  <a:lnTo>
                    <a:pt x="967" y="743"/>
                  </a:lnTo>
                  <a:lnTo>
                    <a:pt x="967" y="742"/>
                  </a:lnTo>
                  <a:lnTo>
                    <a:pt x="967" y="741"/>
                  </a:lnTo>
                  <a:lnTo>
                    <a:pt x="968" y="739"/>
                  </a:lnTo>
                  <a:lnTo>
                    <a:pt x="968" y="738"/>
                  </a:lnTo>
                  <a:lnTo>
                    <a:pt x="969" y="736"/>
                  </a:lnTo>
                  <a:lnTo>
                    <a:pt x="969" y="735"/>
                  </a:lnTo>
                  <a:lnTo>
                    <a:pt x="970" y="733"/>
                  </a:lnTo>
                  <a:lnTo>
                    <a:pt x="970" y="732"/>
                  </a:lnTo>
                  <a:lnTo>
                    <a:pt x="970" y="730"/>
                  </a:lnTo>
                  <a:lnTo>
                    <a:pt x="970" y="730"/>
                  </a:lnTo>
                  <a:lnTo>
                    <a:pt x="943" y="723"/>
                  </a:lnTo>
                  <a:lnTo>
                    <a:pt x="943" y="723"/>
                  </a:lnTo>
                  <a:lnTo>
                    <a:pt x="943" y="724"/>
                  </a:lnTo>
                  <a:lnTo>
                    <a:pt x="942" y="726"/>
                  </a:lnTo>
                  <a:lnTo>
                    <a:pt x="942" y="727"/>
                  </a:lnTo>
                  <a:lnTo>
                    <a:pt x="942" y="728"/>
                  </a:lnTo>
                  <a:lnTo>
                    <a:pt x="941" y="730"/>
                  </a:lnTo>
                  <a:lnTo>
                    <a:pt x="941" y="731"/>
                  </a:lnTo>
                  <a:lnTo>
                    <a:pt x="941" y="732"/>
                  </a:lnTo>
                  <a:lnTo>
                    <a:pt x="940" y="733"/>
                  </a:lnTo>
                  <a:lnTo>
                    <a:pt x="940" y="735"/>
                  </a:lnTo>
                  <a:lnTo>
                    <a:pt x="939" y="736"/>
                  </a:lnTo>
                  <a:lnTo>
                    <a:pt x="939" y="737"/>
                  </a:lnTo>
                  <a:lnTo>
                    <a:pt x="938" y="739"/>
                  </a:lnTo>
                  <a:lnTo>
                    <a:pt x="938" y="740"/>
                  </a:lnTo>
                  <a:lnTo>
                    <a:pt x="938" y="741"/>
                  </a:lnTo>
                  <a:lnTo>
                    <a:pt x="937" y="742"/>
                  </a:lnTo>
                  <a:lnTo>
                    <a:pt x="937" y="744"/>
                  </a:lnTo>
                  <a:lnTo>
                    <a:pt x="936" y="745"/>
                  </a:lnTo>
                  <a:lnTo>
                    <a:pt x="936" y="746"/>
                  </a:lnTo>
                  <a:lnTo>
                    <a:pt x="935" y="747"/>
                  </a:lnTo>
                  <a:lnTo>
                    <a:pt x="935" y="748"/>
                  </a:lnTo>
                  <a:lnTo>
                    <a:pt x="961" y="759"/>
                  </a:lnTo>
                  <a:close/>
                  <a:moveTo>
                    <a:pt x="978" y="671"/>
                  </a:moveTo>
                  <a:lnTo>
                    <a:pt x="978" y="671"/>
                  </a:lnTo>
                  <a:lnTo>
                    <a:pt x="978" y="671"/>
                  </a:lnTo>
                  <a:lnTo>
                    <a:pt x="979" y="669"/>
                  </a:lnTo>
                  <a:lnTo>
                    <a:pt x="979" y="668"/>
                  </a:lnTo>
                  <a:lnTo>
                    <a:pt x="979" y="666"/>
                  </a:lnTo>
                  <a:lnTo>
                    <a:pt x="978" y="664"/>
                  </a:lnTo>
                  <a:lnTo>
                    <a:pt x="978" y="663"/>
                  </a:lnTo>
                  <a:lnTo>
                    <a:pt x="978" y="661"/>
                  </a:lnTo>
                  <a:lnTo>
                    <a:pt x="978" y="660"/>
                  </a:lnTo>
                  <a:lnTo>
                    <a:pt x="978" y="658"/>
                  </a:lnTo>
                  <a:lnTo>
                    <a:pt x="978" y="657"/>
                  </a:lnTo>
                  <a:lnTo>
                    <a:pt x="978" y="655"/>
                  </a:lnTo>
                  <a:lnTo>
                    <a:pt x="978" y="653"/>
                  </a:lnTo>
                  <a:lnTo>
                    <a:pt x="978" y="652"/>
                  </a:lnTo>
                  <a:lnTo>
                    <a:pt x="978" y="650"/>
                  </a:lnTo>
                  <a:lnTo>
                    <a:pt x="978" y="649"/>
                  </a:lnTo>
                  <a:lnTo>
                    <a:pt x="978" y="647"/>
                  </a:lnTo>
                  <a:lnTo>
                    <a:pt x="978" y="646"/>
                  </a:lnTo>
                  <a:lnTo>
                    <a:pt x="977" y="644"/>
                  </a:lnTo>
                  <a:lnTo>
                    <a:pt x="977" y="643"/>
                  </a:lnTo>
                  <a:lnTo>
                    <a:pt x="977" y="641"/>
                  </a:lnTo>
                  <a:lnTo>
                    <a:pt x="949" y="644"/>
                  </a:lnTo>
                  <a:lnTo>
                    <a:pt x="949" y="645"/>
                  </a:lnTo>
                  <a:lnTo>
                    <a:pt x="949" y="647"/>
                  </a:lnTo>
                  <a:lnTo>
                    <a:pt x="950" y="648"/>
                  </a:lnTo>
                  <a:lnTo>
                    <a:pt x="950" y="649"/>
                  </a:lnTo>
                  <a:lnTo>
                    <a:pt x="950" y="651"/>
                  </a:lnTo>
                  <a:lnTo>
                    <a:pt x="950" y="652"/>
                  </a:lnTo>
                  <a:lnTo>
                    <a:pt x="950" y="654"/>
                  </a:lnTo>
                  <a:lnTo>
                    <a:pt x="950" y="655"/>
                  </a:lnTo>
                  <a:lnTo>
                    <a:pt x="950" y="656"/>
                  </a:lnTo>
                  <a:lnTo>
                    <a:pt x="950" y="658"/>
                  </a:lnTo>
                  <a:lnTo>
                    <a:pt x="950" y="659"/>
                  </a:lnTo>
                  <a:lnTo>
                    <a:pt x="950" y="661"/>
                  </a:lnTo>
                  <a:lnTo>
                    <a:pt x="950" y="662"/>
                  </a:lnTo>
                  <a:lnTo>
                    <a:pt x="950" y="663"/>
                  </a:lnTo>
                  <a:lnTo>
                    <a:pt x="950" y="665"/>
                  </a:lnTo>
                  <a:lnTo>
                    <a:pt x="950" y="666"/>
                  </a:lnTo>
                  <a:lnTo>
                    <a:pt x="950" y="668"/>
                  </a:lnTo>
                  <a:lnTo>
                    <a:pt x="950" y="669"/>
                  </a:lnTo>
                  <a:lnTo>
                    <a:pt x="950" y="670"/>
                  </a:lnTo>
                  <a:lnTo>
                    <a:pt x="950" y="671"/>
                  </a:lnTo>
                  <a:lnTo>
                    <a:pt x="978" y="671"/>
                  </a:lnTo>
                  <a:close/>
                  <a:moveTo>
                    <a:pt x="964" y="583"/>
                  </a:moveTo>
                  <a:lnTo>
                    <a:pt x="964" y="583"/>
                  </a:lnTo>
                  <a:lnTo>
                    <a:pt x="963" y="582"/>
                  </a:lnTo>
                  <a:lnTo>
                    <a:pt x="963" y="580"/>
                  </a:lnTo>
                  <a:lnTo>
                    <a:pt x="962" y="579"/>
                  </a:lnTo>
                  <a:lnTo>
                    <a:pt x="962" y="578"/>
                  </a:lnTo>
                  <a:lnTo>
                    <a:pt x="961" y="576"/>
                  </a:lnTo>
                  <a:lnTo>
                    <a:pt x="960" y="575"/>
                  </a:lnTo>
                  <a:lnTo>
                    <a:pt x="960" y="573"/>
                  </a:lnTo>
                  <a:lnTo>
                    <a:pt x="959" y="572"/>
                  </a:lnTo>
                  <a:lnTo>
                    <a:pt x="959" y="571"/>
                  </a:lnTo>
                  <a:lnTo>
                    <a:pt x="958" y="569"/>
                  </a:lnTo>
                  <a:lnTo>
                    <a:pt x="957" y="568"/>
                  </a:lnTo>
                  <a:lnTo>
                    <a:pt x="957" y="567"/>
                  </a:lnTo>
                  <a:lnTo>
                    <a:pt x="956" y="565"/>
                  </a:lnTo>
                  <a:lnTo>
                    <a:pt x="956" y="564"/>
                  </a:lnTo>
                  <a:lnTo>
                    <a:pt x="955" y="563"/>
                  </a:lnTo>
                  <a:lnTo>
                    <a:pt x="954" y="561"/>
                  </a:lnTo>
                  <a:lnTo>
                    <a:pt x="954" y="560"/>
                  </a:lnTo>
                  <a:lnTo>
                    <a:pt x="953" y="559"/>
                  </a:lnTo>
                  <a:lnTo>
                    <a:pt x="952" y="557"/>
                  </a:lnTo>
                  <a:lnTo>
                    <a:pt x="952" y="556"/>
                  </a:lnTo>
                  <a:lnTo>
                    <a:pt x="952" y="556"/>
                  </a:lnTo>
                  <a:lnTo>
                    <a:pt x="927" y="569"/>
                  </a:lnTo>
                  <a:lnTo>
                    <a:pt x="927" y="569"/>
                  </a:lnTo>
                  <a:lnTo>
                    <a:pt x="927" y="570"/>
                  </a:lnTo>
                  <a:lnTo>
                    <a:pt x="928" y="571"/>
                  </a:lnTo>
                  <a:lnTo>
                    <a:pt x="928" y="572"/>
                  </a:lnTo>
                  <a:lnTo>
                    <a:pt x="929" y="573"/>
                  </a:lnTo>
                  <a:lnTo>
                    <a:pt x="930" y="575"/>
                  </a:lnTo>
                  <a:lnTo>
                    <a:pt x="930" y="576"/>
                  </a:lnTo>
                  <a:lnTo>
                    <a:pt x="931" y="577"/>
                  </a:lnTo>
                  <a:lnTo>
                    <a:pt x="931" y="578"/>
                  </a:lnTo>
                  <a:lnTo>
                    <a:pt x="932" y="579"/>
                  </a:lnTo>
                  <a:lnTo>
                    <a:pt x="932" y="581"/>
                  </a:lnTo>
                  <a:lnTo>
                    <a:pt x="933" y="582"/>
                  </a:lnTo>
                  <a:lnTo>
                    <a:pt x="933" y="583"/>
                  </a:lnTo>
                  <a:lnTo>
                    <a:pt x="934" y="584"/>
                  </a:lnTo>
                  <a:lnTo>
                    <a:pt x="934" y="585"/>
                  </a:lnTo>
                  <a:lnTo>
                    <a:pt x="935" y="587"/>
                  </a:lnTo>
                  <a:lnTo>
                    <a:pt x="935" y="588"/>
                  </a:lnTo>
                  <a:lnTo>
                    <a:pt x="936" y="589"/>
                  </a:lnTo>
                  <a:lnTo>
                    <a:pt x="936" y="590"/>
                  </a:lnTo>
                  <a:lnTo>
                    <a:pt x="937" y="592"/>
                  </a:lnTo>
                  <a:lnTo>
                    <a:pt x="937" y="593"/>
                  </a:lnTo>
                  <a:lnTo>
                    <a:pt x="964" y="583"/>
                  </a:lnTo>
                  <a:close/>
                  <a:moveTo>
                    <a:pt x="918" y="506"/>
                  </a:moveTo>
                  <a:lnTo>
                    <a:pt x="918" y="506"/>
                  </a:lnTo>
                  <a:lnTo>
                    <a:pt x="918" y="506"/>
                  </a:lnTo>
                  <a:lnTo>
                    <a:pt x="917" y="505"/>
                  </a:lnTo>
                  <a:lnTo>
                    <a:pt x="916" y="504"/>
                  </a:lnTo>
                  <a:lnTo>
                    <a:pt x="915" y="503"/>
                  </a:lnTo>
                  <a:lnTo>
                    <a:pt x="914" y="501"/>
                  </a:lnTo>
                  <a:lnTo>
                    <a:pt x="913" y="500"/>
                  </a:lnTo>
                  <a:lnTo>
                    <a:pt x="912" y="499"/>
                  </a:lnTo>
                  <a:lnTo>
                    <a:pt x="911" y="498"/>
                  </a:lnTo>
                  <a:lnTo>
                    <a:pt x="910" y="497"/>
                  </a:lnTo>
                  <a:lnTo>
                    <a:pt x="909" y="496"/>
                  </a:lnTo>
                  <a:lnTo>
                    <a:pt x="908" y="495"/>
                  </a:lnTo>
                  <a:lnTo>
                    <a:pt x="907" y="494"/>
                  </a:lnTo>
                  <a:lnTo>
                    <a:pt x="906" y="493"/>
                  </a:lnTo>
                  <a:lnTo>
                    <a:pt x="905" y="492"/>
                  </a:lnTo>
                  <a:lnTo>
                    <a:pt x="904" y="491"/>
                  </a:lnTo>
                  <a:lnTo>
                    <a:pt x="902" y="490"/>
                  </a:lnTo>
                  <a:lnTo>
                    <a:pt x="901" y="489"/>
                  </a:lnTo>
                  <a:lnTo>
                    <a:pt x="900" y="488"/>
                  </a:lnTo>
                  <a:lnTo>
                    <a:pt x="899" y="487"/>
                  </a:lnTo>
                  <a:lnTo>
                    <a:pt x="898" y="486"/>
                  </a:lnTo>
                  <a:lnTo>
                    <a:pt x="897" y="485"/>
                  </a:lnTo>
                  <a:lnTo>
                    <a:pt x="878" y="506"/>
                  </a:lnTo>
                  <a:lnTo>
                    <a:pt x="879" y="507"/>
                  </a:lnTo>
                  <a:lnTo>
                    <a:pt x="880" y="508"/>
                  </a:lnTo>
                  <a:lnTo>
                    <a:pt x="881" y="509"/>
                  </a:lnTo>
                  <a:lnTo>
                    <a:pt x="882" y="509"/>
                  </a:lnTo>
                  <a:lnTo>
                    <a:pt x="883" y="510"/>
                  </a:lnTo>
                  <a:lnTo>
                    <a:pt x="884" y="511"/>
                  </a:lnTo>
                  <a:lnTo>
                    <a:pt x="885" y="512"/>
                  </a:lnTo>
                  <a:lnTo>
                    <a:pt x="886" y="513"/>
                  </a:lnTo>
                  <a:lnTo>
                    <a:pt x="887" y="514"/>
                  </a:lnTo>
                  <a:lnTo>
                    <a:pt x="888" y="515"/>
                  </a:lnTo>
                  <a:lnTo>
                    <a:pt x="889" y="516"/>
                  </a:lnTo>
                  <a:lnTo>
                    <a:pt x="889" y="517"/>
                  </a:lnTo>
                  <a:lnTo>
                    <a:pt x="890" y="518"/>
                  </a:lnTo>
                  <a:lnTo>
                    <a:pt x="891" y="519"/>
                  </a:lnTo>
                  <a:lnTo>
                    <a:pt x="892" y="520"/>
                  </a:lnTo>
                  <a:lnTo>
                    <a:pt x="893" y="521"/>
                  </a:lnTo>
                  <a:lnTo>
                    <a:pt x="894" y="522"/>
                  </a:lnTo>
                  <a:lnTo>
                    <a:pt x="895" y="523"/>
                  </a:lnTo>
                  <a:lnTo>
                    <a:pt x="896" y="523"/>
                  </a:lnTo>
                  <a:lnTo>
                    <a:pt x="897" y="524"/>
                  </a:lnTo>
                  <a:lnTo>
                    <a:pt x="897" y="525"/>
                  </a:lnTo>
                  <a:lnTo>
                    <a:pt x="918" y="506"/>
                  </a:lnTo>
                  <a:close/>
                  <a:moveTo>
                    <a:pt x="848" y="451"/>
                  </a:moveTo>
                  <a:lnTo>
                    <a:pt x="848" y="451"/>
                  </a:lnTo>
                  <a:lnTo>
                    <a:pt x="847" y="450"/>
                  </a:lnTo>
                  <a:lnTo>
                    <a:pt x="846" y="450"/>
                  </a:lnTo>
                  <a:lnTo>
                    <a:pt x="845" y="449"/>
                  </a:lnTo>
                  <a:lnTo>
                    <a:pt x="844" y="448"/>
                  </a:lnTo>
                  <a:lnTo>
                    <a:pt x="842" y="448"/>
                  </a:lnTo>
                  <a:lnTo>
                    <a:pt x="841" y="447"/>
                  </a:lnTo>
                  <a:lnTo>
                    <a:pt x="840" y="446"/>
                  </a:lnTo>
                  <a:lnTo>
                    <a:pt x="838" y="446"/>
                  </a:lnTo>
                  <a:lnTo>
                    <a:pt x="837" y="445"/>
                  </a:lnTo>
                  <a:lnTo>
                    <a:pt x="835" y="445"/>
                  </a:lnTo>
                  <a:lnTo>
                    <a:pt x="834" y="444"/>
                  </a:lnTo>
                  <a:lnTo>
                    <a:pt x="833" y="443"/>
                  </a:lnTo>
                  <a:lnTo>
                    <a:pt x="831" y="443"/>
                  </a:lnTo>
                  <a:lnTo>
                    <a:pt x="830" y="442"/>
                  </a:lnTo>
                  <a:lnTo>
                    <a:pt x="829" y="441"/>
                  </a:lnTo>
                  <a:lnTo>
                    <a:pt x="827" y="441"/>
                  </a:lnTo>
                  <a:lnTo>
                    <a:pt x="826" y="440"/>
                  </a:lnTo>
                  <a:lnTo>
                    <a:pt x="825" y="440"/>
                  </a:lnTo>
                  <a:lnTo>
                    <a:pt x="823" y="439"/>
                  </a:lnTo>
                  <a:lnTo>
                    <a:pt x="822" y="439"/>
                  </a:lnTo>
                  <a:lnTo>
                    <a:pt x="821" y="438"/>
                  </a:lnTo>
                  <a:lnTo>
                    <a:pt x="811" y="465"/>
                  </a:lnTo>
                  <a:lnTo>
                    <a:pt x="812" y="465"/>
                  </a:lnTo>
                  <a:lnTo>
                    <a:pt x="813" y="465"/>
                  </a:lnTo>
                  <a:lnTo>
                    <a:pt x="814" y="466"/>
                  </a:lnTo>
                  <a:lnTo>
                    <a:pt x="815" y="466"/>
                  </a:lnTo>
                  <a:lnTo>
                    <a:pt x="816" y="467"/>
                  </a:lnTo>
                  <a:lnTo>
                    <a:pt x="818" y="467"/>
                  </a:lnTo>
                  <a:lnTo>
                    <a:pt x="819" y="468"/>
                  </a:lnTo>
                  <a:lnTo>
                    <a:pt x="820" y="468"/>
                  </a:lnTo>
                  <a:lnTo>
                    <a:pt x="821" y="469"/>
                  </a:lnTo>
                  <a:lnTo>
                    <a:pt x="823" y="470"/>
                  </a:lnTo>
                  <a:lnTo>
                    <a:pt x="824" y="470"/>
                  </a:lnTo>
                  <a:lnTo>
                    <a:pt x="825" y="471"/>
                  </a:lnTo>
                  <a:lnTo>
                    <a:pt x="826" y="471"/>
                  </a:lnTo>
                  <a:lnTo>
                    <a:pt x="827" y="472"/>
                  </a:lnTo>
                  <a:lnTo>
                    <a:pt x="828" y="472"/>
                  </a:lnTo>
                  <a:lnTo>
                    <a:pt x="830" y="473"/>
                  </a:lnTo>
                  <a:lnTo>
                    <a:pt x="831" y="474"/>
                  </a:lnTo>
                  <a:lnTo>
                    <a:pt x="832" y="474"/>
                  </a:lnTo>
                  <a:lnTo>
                    <a:pt x="833" y="475"/>
                  </a:lnTo>
                  <a:lnTo>
                    <a:pt x="834" y="475"/>
                  </a:lnTo>
                  <a:lnTo>
                    <a:pt x="835" y="476"/>
                  </a:lnTo>
                  <a:lnTo>
                    <a:pt x="848" y="451"/>
                  </a:lnTo>
                  <a:close/>
                  <a:moveTo>
                    <a:pt x="733" y="369"/>
                  </a:moveTo>
                  <a:lnTo>
                    <a:pt x="733" y="369"/>
                  </a:lnTo>
                  <a:cubicBezTo>
                    <a:pt x="568" y="369"/>
                    <a:pt x="435" y="503"/>
                    <a:pt x="435" y="668"/>
                  </a:cubicBezTo>
                  <a:cubicBezTo>
                    <a:pt x="435" y="832"/>
                    <a:pt x="568" y="966"/>
                    <a:pt x="733" y="966"/>
                  </a:cubicBezTo>
                  <a:cubicBezTo>
                    <a:pt x="898" y="966"/>
                    <a:pt x="1031" y="832"/>
                    <a:pt x="1031" y="668"/>
                  </a:cubicBezTo>
                  <a:cubicBezTo>
                    <a:pt x="1031" y="503"/>
                    <a:pt x="898" y="369"/>
                    <a:pt x="733" y="369"/>
                  </a:cubicBezTo>
                  <a:close/>
                  <a:moveTo>
                    <a:pt x="48" y="245"/>
                  </a:moveTo>
                  <a:lnTo>
                    <a:pt x="48" y="245"/>
                  </a:lnTo>
                  <a:cubicBezTo>
                    <a:pt x="106" y="240"/>
                    <a:pt x="164" y="236"/>
                    <a:pt x="222" y="235"/>
                  </a:cubicBezTo>
                  <a:cubicBezTo>
                    <a:pt x="183" y="233"/>
                    <a:pt x="144" y="230"/>
                    <a:pt x="105" y="225"/>
                  </a:cubicBezTo>
                  <a:cubicBezTo>
                    <a:pt x="78" y="223"/>
                    <a:pt x="57" y="204"/>
                    <a:pt x="57" y="178"/>
                  </a:cubicBezTo>
                  <a:cubicBezTo>
                    <a:pt x="57" y="139"/>
                    <a:pt x="57" y="101"/>
                    <a:pt x="57" y="62"/>
                  </a:cubicBezTo>
                  <a:cubicBezTo>
                    <a:pt x="57" y="36"/>
                    <a:pt x="78" y="17"/>
                    <a:pt x="105" y="15"/>
                  </a:cubicBezTo>
                  <a:cubicBezTo>
                    <a:pt x="261" y="0"/>
                    <a:pt x="418" y="0"/>
                    <a:pt x="574" y="15"/>
                  </a:cubicBezTo>
                  <a:cubicBezTo>
                    <a:pt x="600" y="17"/>
                    <a:pt x="622" y="36"/>
                    <a:pt x="622" y="62"/>
                  </a:cubicBezTo>
                  <a:cubicBezTo>
                    <a:pt x="622" y="101"/>
                    <a:pt x="622" y="139"/>
                    <a:pt x="622" y="178"/>
                  </a:cubicBezTo>
                  <a:cubicBezTo>
                    <a:pt x="622" y="204"/>
                    <a:pt x="600" y="223"/>
                    <a:pt x="574" y="225"/>
                  </a:cubicBezTo>
                  <a:cubicBezTo>
                    <a:pt x="518" y="232"/>
                    <a:pt x="461" y="236"/>
                    <a:pt x="404" y="237"/>
                  </a:cubicBezTo>
                  <a:cubicBezTo>
                    <a:pt x="442" y="239"/>
                    <a:pt x="480" y="242"/>
                    <a:pt x="518" y="245"/>
                  </a:cubicBezTo>
                  <a:cubicBezTo>
                    <a:pt x="544" y="248"/>
                    <a:pt x="566" y="267"/>
                    <a:pt x="566" y="293"/>
                  </a:cubicBezTo>
                  <a:lnTo>
                    <a:pt x="566" y="349"/>
                  </a:lnTo>
                  <a:cubicBezTo>
                    <a:pt x="534" y="366"/>
                    <a:pt x="504" y="388"/>
                    <a:pt x="479" y="413"/>
                  </a:cubicBezTo>
                  <a:cubicBezTo>
                    <a:pt x="463" y="429"/>
                    <a:pt x="449" y="446"/>
                    <a:pt x="437" y="464"/>
                  </a:cubicBezTo>
                  <a:cubicBezTo>
                    <a:pt x="307" y="473"/>
                    <a:pt x="178" y="470"/>
                    <a:pt x="48" y="456"/>
                  </a:cubicBezTo>
                  <a:cubicBezTo>
                    <a:pt x="22" y="453"/>
                    <a:pt x="0" y="435"/>
                    <a:pt x="0" y="409"/>
                  </a:cubicBezTo>
                  <a:cubicBezTo>
                    <a:pt x="0" y="370"/>
                    <a:pt x="0" y="332"/>
                    <a:pt x="0" y="293"/>
                  </a:cubicBezTo>
                  <a:cubicBezTo>
                    <a:pt x="0" y="267"/>
                    <a:pt x="22" y="248"/>
                    <a:pt x="48" y="2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TextBox 54"/>
          <p:cNvSpPr txBox="1"/>
          <p:nvPr/>
        </p:nvSpPr>
        <p:spPr>
          <a:xfrm>
            <a:off x="406400" y="3643314"/>
            <a:ext cx="2659148" cy="523220"/>
          </a:xfrm>
          <a:prstGeom prst="rect">
            <a:avLst/>
          </a:prstGeom>
          <a:noFill/>
        </p:spPr>
        <p:txBody>
          <a:bodyPr wrap="square" lIns="91434" tIns="45717" rIns="91434" bIns="45717" rtlCol="0">
            <a:spAutoFit/>
          </a:bodyPr>
          <a:lstStyle/>
          <a:p>
            <a:pPr algn="ctr"/>
            <a:r>
              <a:rPr lang="zh-CN" altLang="en-US" sz="2800" b="1" dirty="0" smtClean="0">
                <a:solidFill>
                  <a:srgbClr val="0070C0"/>
                </a:solidFill>
                <a:latin typeface="微软雅黑"/>
                <a:ea typeface="微软雅黑"/>
              </a:rPr>
              <a:t>团队</a:t>
            </a:r>
            <a:r>
              <a:rPr lang="zh-CN" altLang="en-US" sz="2800" b="1" dirty="0">
                <a:solidFill>
                  <a:srgbClr val="0070C0"/>
                </a:solidFill>
                <a:latin typeface="微软雅黑"/>
                <a:ea typeface="微软雅黑"/>
              </a:rPr>
              <a:t>介绍</a:t>
            </a:r>
          </a:p>
        </p:txBody>
      </p:sp>
      <p:sp>
        <p:nvSpPr>
          <p:cNvPr id="61" name="TextBox 60"/>
          <p:cNvSpPr txBox="1"/>
          <p:nvPr/>
        </p:nvSpPr>
        <p:spPr>
          <a:xfrm>
            <a:off x="2955109" y="3645024"/>
            <a:ext cx="2137375" cy="523214"/>
          </a:xfrm>
          <a:prstGeom prst="rect">
            <a:avLst/>
          </a:prstGeom>
          <a:noFill/>
        </p:spPr>
        <p:txBody>
          <a:bodyPr wrap="square" lIns="91434" tIns="45717" rIns="91434" bIns="45717" rtlCol="0">
            <a:spAutoFit/>
          </a:bodyPr>
          <a:lstStyle>
            <a:defPPr>
              <a:defRPr lang="zh-CN"/>
            </a:defPPr>
            <a:lvl1pPr algn="ctr">
              <a:defRPr sz="2800" b="1">
                <a:solidFill>
                  <a:schemeClr val="accent1"/>
                </a:solidFill>
                <a:latin typeface="微软雅黑"/>
                <a:ea typeface="微软雅黑"/>
              </a:defRPr>
            </a:lvl1pPr>
          </a:lstStyle>
          <a:p>
            <a:r>
              <a:rPr lang="zh-CN" altLang="en-US" dirty="0" smtClean="0">
                <a:solidFill>
                  <a:srgbClr val="0070C0"/>
                </a:solidFill>
              </a:rPr>
              <a:t>教与学矛盾</a:t>
            </a:r>
            <a:endParaRPr lang="zh-CN" altLang="en-US" dirty="0">
              <a:solidFill>
                <a:srgbClr val="0070C0"/>
              </a:solidFill>
            </a:endParaRPr>
          </a:p>
        </p:txBody>
      </p:sp>
      <p:sp>
        <p:nvSpPr>
          <p:cNvPr id="62" name="TextBox 61"/>
          <p:cNvSpPr txBox="1"/>
          <p:nvPr/>
        </p:nvSpPr>
        <p:spPr>
          <a:xfrm>
            <a:off x="5226240" y="3645024"/>
            <a:ext cx="2158025" cy="523214"/>
          </a:xfrm>
          <a:prstGeom prst="rect">
            <a:avLst/>
          </a:prstGeom>
          <a:noFill/>
        </p:spPr>
        <p:txBody>
          <a:bodyPr wrap="square" lIns="91434" tIns="45717" rIns="91434" bIns="45717" rtlCol="0">
            <a:spAutoFit/>
          </a:bodyPr>
          <a:lstStyle>
            <a:defPPr>
              <a:defRPr lang="zh-CN"/>
            </a:defPPr>
            <a:lvl1pPr algn="ctr">
              <a:defRPr sz="2800" b="1">
                <a:solidFill>
                  <a:schemeClr val="accent1"/>
                </a:solidFill>
                <a:latin typeface="微软雅黑"/>
                <a:ea typeface="微软雅黑"/>
              </a:defRPr>
            </a:lvl1pPr>
          </a:lstStyle>
          <a:p>
            <a:r>
              <a:rPr lang="zh-CN" altLang="en-US" dirty="0" smtClean="0">
                <a:solidFill>
                  <a:srgbClr val="0070C0"/>
                </a:solidFill>
              </a:rPr>
              <a:t>立体化方案</a:t>
            </a:r>
            <a:endParaRPr lang="zh-CN" altLang="en-US" dirty="0">
              <a:solidFill>
                <a:srgbClr val="0070C0"/>
              </a:solidFill>
            </a:endParaRPr>
          </a:p>
        </p:txBody>
      </p:sp>
      <p:sp>
        <p:nvSpPr>
          <p:cNvPr id="63" name="TextBox 62"/>
          <p:cNvSpPr txBox="1"/>
          <p:nvPr/>
        </p:nvSpPr>
        <p:spPr>
          <a:xfrm>
            <a:off x="7276126" y="3645025"/>
            <a:ext cx="2158025" cy="523214"/>
          </a:xfrm>
          <a:prstGeom prst="rect">
            <a:avLst/>
          </a:prstGeom>
          <a:noFill/>
        </p:spPr>
        <p:txBody>
          <a:bodyPr wrap="square" lIns="91434" tIns="45717" rIns="91434" bIns="45717" rtlCol="0">
            <a:spAutoFit/>
          </a:bodyPr>
          <a:lstStyle>
            <a:defPPr>
              <a:defRPr lang="zh-CN"/>
            </a:defPPr>
            <a:lvl1pPr algn="ctr">
              <a:defRPr sz="2800" b="1">
                <a:solidFill>
                  <a:schemeClr val="accent1"/>
                </a:solidFill>
                <a:latin typeface="微软雅黑"/>
                <a:ea typeface="微软雅黑"/>
              </a:defRPr>
            </a:lvl1pPr>
          </a:lstStyle>
          <a:p>
            <a:r>
              <a:rPr lang="zh-CN" altLang="en-US" dirty="0" smtClean="0">
                <a:solidFill>
                  <a:srgbClr val="0070C0"/>
                </a:solidFill>
              </a:rPr>
              <a:t>创新人才</a:t>
            </a:r>
            <a:endParaRPr lang="zh-CN" altLang="en-US" dirty="0">
              <a:solidFill>
                <a:srgbClr val="0070C0"/>
              </a:solidFill>
            </a:endParaRPr>
          </a:p>
        </p:txBody>
      </p:sp>
      <p:sp>
        <p:nvSpPr>
          <p:cNvPr id="64" name="TextBox 63"/>
          <p:cNvSpPr txBox="1"/>
          <p:nvPr/>
        </p:nvSpPr>
        <p:spPr>
          <a:xfrm>
            <a:off x="9459768" y="3645024"/>
            <a:ext cx="2158025" cy="523214"/>
          </a:xfrm>
          <a:prstGeom prst="rect">
            <a:avLst/>
          </a:prstGeom>
          <a:noFill/>
        </p:spPr>
        <p:txBody>
          <a:bodyPr wrap="square" lIns="91434" tIns="45717" rIns="91434" bIns="45717" rtlCol="0">
            <a:spAutoFit/>
          </a:bodyPr>
          <a:lstStyle>
            <a:defPPr>
              <a:defRPr lang="zh-CN"/>
            </a:defPPr>
            <a:lvl1pPr algn="ctr">
              <a:defRPr sz="2800" b="1">
                <a:solidFill>
                  <a:schemeClr val="accent1"/>
                </a:solidFill>
                <a:latin typeface="微软雅黑"/>
                <a:ea typeface="微软雅黑"/>
              </a:defRPr>
            </a:lvl1pPr>
          </a:lstStyle>
          <a:p>
            <a:r>
              <a:rPr lang="zh-CN" altLang="en-US" dirty="0" smtClean="0">
                <a:solidFill>
                  <a:srgbClr val="0070C0"/>
                </a:solidFill>
              </a:rPr>
              <a:t>成果评价</a:t>
            </a:r>
            <a:endParaRPr lang="zh-CN" altLang="en-US" dirty="0">
              <a:solidFill>
                <a:srgbClr val="0070C0"/>
              </a:solidFill>
            </a:endParaRPr>
          </a:p>
        </p:txBody>
      </p:sp>
      <p:sp>
        <p:nvSpPr>
          <p:cNvPr id="83" name="TextBox 82"/>
          <p:cNvSpPr txBox="1"/>
          <p:nvPr/>
        </p:nvSpPr>
        <p:spPr>
          <a:xfrm>
            <a:off x="954845" y="4365104"/>
            <a:ext cx="2262146" cy="923324"/>
          </a:xfrm>
          <a:prstGeom prst="rect">
            <a:avLst/>
          </a:prstGeom>
          <a:noFill/>
        </p:spPr>
        <p:txBody>
          <a:bodyPr wrap="none" lIns="91434" tIns="45717" rIns="91434" bIns="45717" rtlCol="0">
            <a:spAutoFit/>
          </a:bodyPr>
          <a:lstStyle/>
          <a:p>
            <a:r>
              <a:rPr lang="zh-CN" altLang="en-US" b="1" dirty="0" smtClean="0">
                <a:solidFill>
                  <a:schemeClr val="accent1"/>
                </a:solidFill>
                <a:latin typeface="+mn-ea"/>
                <a:ea typeface="+mn-ea"/>
              </a:rPr>
              <a:t>南京工业大学</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化学与分子工程学院</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基础化学教学团队</a:t>
            </a:r>
            <a:endParaRPr lang="zh-CN" altLang="en-US" b="1" dirty="0">
              <a:solidFill>
                <a:schemeClr val="accent1"/>
              </a:solidFill>
              <a:latin typeface="+mn-ea"/>
              <a:ea typeface="+mn-ea"/>
            </a:endParaRPr>
          </a:p>
        </p:txBody>
      </p:sp>
      <p:sp>
        <p:nvSpPr>
          <p:cNvPr id="33" name="TextBox 32"/>
          <p:cNvSpPr txBox="1"/>
          <p:nvPr/>
        </p:nvSpPr>
        <p:spPr>
          <a:xfrm>
            <a:off x="3402243" y="4365104"/>
            <a:ext cx="1338816" cy="923324"/>
          </a:xfrm>
          <a:prstGeom prst="rect">
            <a:avLst/>
          </a:prstGeom>
          <a:noFill/>
        </p:spPr>
        <p:txBody>
          <a:bodyPr wrap="none" lIns="91434" tIns="45717" rIns="91434" bIns="45717" rtlCol="0">
            <a:spAutoFit/>
          </a:bodyPr>
          <a:lstStyle/>
          <a:p>
            <a:r>
              <a:rPr lang="zh-CN" altLang="en-US" b="1" dirty="0" smtClean="0">
                <a:solidFill>
                  <a:schemeClr val="accent1"/>
                </a:solidFill>
                <a:latin typeface="+mn-ea"/>
                <a:ea typeface="+mn-ea"/>
              </a:rPr>
              <a:t>愿望与现实</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目标与基础</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授课与学习</a:t>
            </a:r>
            <a:endParaRPr lang="zh-CN" altLang="en-US" b="1" dirty="0">
              <a:solidFill>
                <a:schemeClr val="accent1"/>
              </a:solidFill>
              <a:latin typeface="+mn-ea"/>
              <a:ea typeface="+mn-ea"/>
            </a:endParaRPr>
          </a:p>
        </p:txBody>
      </p:sp>
      <p:sp>
        <p:nvSpPr>
          <p:cNvPr id="34" name="TextBox 33"/>
          <p:cNvSpPr txBox="1"/>
          <p:nvPr/>
        </p:nvSpPr>
        <p:spPr>
          <a:xfrm>
            <a:off x="5455439" y="4365104"/>
            <a:ext cx="1569648" cy="923324"/>
          </a:xfrm>
          <a:prstGeom prst="rect">
            <a:avLst/>
          </a:prstGeom>
          <a:noFill/>
        </p:spPr>
        <p:txBody>
          <a:bodyPr wrap="none" lIns="91434" tIns="45717" rIns="91434" bIns="45717" rtlCol="0">
            <a:spAutoFit/>
          </a:bodyPr>
          <a:lstStyle/>
          <a:p>
            <a:r>
              <a:rPr lang="zh-CN" altLang="en-US" b="1" dirty="0" smtClean="0">
                <a:solidFill>
                  <a:schemeClr val="accent1"/>
                </a:solidFill>
                <a:latin typeface="+mn-ea"/>
                <a:ea typeface="+mn-ea"/>
              </a:rPr>
              <a:t>立体</a:t>
            </a:r>
            <a:r>
              <a:rPr lang="zh-CN" altLang="en-US" b="1" dirty="0" smtClean="0">
                <a:solidFill>
                  <a:schemeClr val="accent1"/>
                </a:solidFill>
                <a:latin typeface="+mn-ea"/>
                <a:ea typeface="+mn-ea"/>
              </a:rPr>
              <a:t>课程</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立体</a:t>
            </a:r>
            <a:r>
              <a:rPr lang="zh-CN" altLang="en-US" b="1" dirty="0" smtClean="0">
                <a:solidFill>
                  <a:schemeClr val="accent1"/>
                </a:solidFill>
                <a:latin typeface="+mn-ea"/>
                <a:ea typeface="+mn-ea"/>
              </a:rPr>
              <a:t>课程群</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立体资源平台</a:t>
            </a:r>
            <a:endParaRPr lang="zh-CN" altLang="en-US" b="1" dirty="0">
              <a:solidFill>
                <a:schemeClr val="accent1"/>
              </a:solidFill>
              <a:latin typeface="+mn-ea"/>
              <a:ea typeface="+mn-ea"/>
            </a:endParaRPr>
          </a:p>
        </p:txBody>
      </p:sp>
      <p:sp>
        <p:nvSpPr>
          <p:cNvPr id="35" name="TextBox 34"/>
          <p:cNvSpPr txBox="1"/>
          <p:nvPr/>
        </p:nvSpPr>
        <p:spPr>
          <a:xfrm>
            <a:off x="7670017" y="4365104"/>
            <a:ext cx="1338816" cy="923324"/>
          </a:xfrm>
          <a:prstGeom prst="rect">
            <a:avLst/>
          </a:prstGeom>
          <a:noFill/>
        </p:spPr>
        <p:txBody>
          <a:bodyPr wrap="none" lIns="91434" tIns="45717" rIns="91434" bIns="45717" rtlCol="0">
            <a:spAutoFit/>
          </a:bodyPr>
          <a:lstStyle/>
          <a:p>
            <a:r>
              <a:rPr lang="zh-CN" altLang="en-US" b="1" dirty="0" smtClean="0">
                <a:solidFill>
                  <a:schemeClr val="accent1"/>
                </a:solidFill>
                <a:latin typeface="+mn-ea"/>
                <a:ea typeface="+mn-ea"/>
              </a:rPr>
              <a:t>理论到实验</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实验到实践</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实践到创新</a:t>
            </a:r>
            <a:endParaRPr lang="zh-CN" altLang="en-US" b="1" dirty="0">
              <a:solidFill>
                <a:schemeClr val="accent1"/>
              </a:solidFill>
              <a:latin typeface="+mn-ea"/>
              <a:ea typeface="+mn-ea"/>
            </a:endParaRPr>
          </a:p>
        </p:txBody>
      </p:sp>
      <p:sp>
        <p:nvSpPr>
          <p:cNvPr id="36" name="TextBox 35"/>
          <p:cNvSpPr txBox="1"/>
          <p:nvPr/>
        </p:nvSpPr>
        <p:spPr>
          <a:xfrm>
            <a:off x="9991057" y="4365104"/>
            <a:ext cx="1107984" cy="646325"/>
          </a:xfrm>
          <a:prstGeom prst="rect">
            <a:avLst/>
          </a:prstGeom>
          <a:noFill/>
        </p:spPr>
        <p:txBody>
          <a:bodyPr wrap="none" lIns="91434" tIns="45717" rIns="91434" bIns="45717" rtlCol="0">
            <a:spAutoFit/>
          </a:bodyPr>
          <a:lstStyle/>
          <a:p>
            <a:r>
              <a:rPr lang="zh-CN" altLang="en-US" b="1" dirty="0" smtClean="0">
                <a:solidFill>
                  <a:schemeClr val="accent1"/>
                </a:solidFill>
                <a:latin typeface="+mn-ea"/>
                <a:ea typeface="+mn-ea"/>
              </a:rPr>
              <a:t>各方评价</a:t>
            </a:r>
            <a:endParaRPr lang="en-US" altLang="zh-CN" b="1" dirty="0" smtClean="0">
              <a:solidFill>
                <a:schemeClr val="accent1"/>
              </a:solidFill>
              <a:latin typeface="+mn-ea"/>
              <a:ea typeface="+mn-ea"/>
            </a:endParaRPr>
          </a:p>
          <a:p>
            <a:r>
              <a:rPr lang="zh-CN" altLang="en-US" b="1" dirty="0" smtClean="0">
                <a:solidFill>
                  <a:schemeClr val="accent1"/>
                </a:solidFill>
                <a:latin typeface="+mn-ea"/>
                <a:ea typeface="+mn-ea"/>
              </a:rPr>
              <a:t>成果案例</a:t>
            </a:r>
            <a:endParaRPr lang="zh-CN" altLang="en-US" b="1" dirty="0">
              <a:solidFill>
                <a:schemeClr val="accent1"/>
              </a:solidFill>
              <a:latin typeface="+mn-ea"/>
              <a:ea typeface="+mn-ea"/>
            </a:endParaRPr>
          </a:p>
        </p:txBody>
      </p:sp>
    </p:spTree>
  </p:cSld>
  <p:clrMapOvr>
    <a:masterClrMapping/>
  </p:clrMapOvr>
  <p:transition spd="slow" advTm="1493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5"/>
                                        </p:tgtEl>
                                        <p:attrNameLst>
                                          <p:attrName>style.visibility</p:attrName>
                                        </p:attrNameLst>
                                      </p:cBhvr>
                                      <p:to>
                                        <p:strVal val="visible"/>
                                      </p:to>
                                    </p:set>
                                    <p:anim by="(-#ppt_w*2)" calcmode="lin" valueType="num">
                                      <p:cBhvr rctx="PPT">
                                        <p:cTn id="7" dur="250" autoRev="1" fill="hold">
                                          <p:stCondLst>
                                            <p:cond delay="0"/>
                                          </p:stCondLst>
                                        </p:cTn>
                                        <p:tgtEl>
                                          <p:spTgt spid="55"/>
                                        </p:tgtEl>
                                        <p:attrNameLst>
                                          <p:attrName>ppt_w</p:attrName>
                                        </p:attrNameLst>
                                      </p:cBhvr>
                                    </p:anim>
                                    <p:anim by="(#ppt_w*0.50)" calcmode="lin" valueType="num">
                                      <p:cBhvr>
                                        <p:cTn id="8" dur="250" decel="50000" autoRev="1" fill="hold">
                                          <p:stCondLst>
                                            <p:cond delay="0"/>
                                          </p:stCondLst>
                                        </p:cTn>
                                        <p:tgtEl>
                                          <p:spTgt spid="55"/>
                                        </p:tgtEl>
                                        <p:attrNameLst>
                                          <p:attrName>ppt_x</p:attrName>
                                        </p:attrNameLst>
                                      </p:cBhvr>
                                    </p:anim>
                                    <p:anim from="(-#ppt_h/2)" to="(#ppt_y)" calcmode="lin" valueType="num">
                                      <p:cBhvr>
                                        <p:cTn id="9" dur="500" fill="hold">
                                          <p:stCondLst>
                                            <p:cond delay="0"/>
                                          </p:stCondLst>
                                        </p:cTn>
                                        <p:tgtEl>
                                          <p:spTgt spid="55"/>
                                        </p:tgtEl>
                                        <p:attrNameLst>
                                          <p:attrName>ppt_y</p:attrName>
                                        </p:attrNameLst>
                                      </p:cBhvr>
                                    </p:anim>
                                    <p:animRot by="21600000">
                                      <p:cBhvr>
                                        <p:cTn id="10" dur="500" fill="hold">
                                          <p:stCondLst>
                                            <p:cond delay="0"/>
                                          </p:stCondLst>
                                        </p:cTn>
                                        <p:tgtEl>
                                          <p:spTgt spid="55"/>
                                        </p:tgtEl>
                                        <p:attrNameLst>
                                          <p:attrName>r</p:attrName>
                                        </p:attrNameLst>
                                      </p:cBhvr>
                                    </p:animRot>
                                  </p:childTnLst>
                                </p:cTn>
                              </p:par>
                            </p:childTnLst>
                          </p:cTn>
                        </p:par>
                        <p:par>
                          <p:cTn id="11" fill="hold">
                            <p:stCondLst>
                              <p:cond delay="6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1"/>
                                        </p:tgtEl>
                                        <p:attrNameLst>
                                          <p:attrName>style.visibility</p:attrName>
                                        </p:attrNameLst>
                                      </p:cBhvr>
                                      <p:to>
                                        <p:strVal val="visible"/>
                                      </p:to>
                                    </p:set>
                                    <p:anim by="(-#ppt_w*2)" calcmode="lin" valueType="num">
                                      <p:cBhvr rctx="PPT">
                                        <p:cTn id="14" dur="250" autoRev="1" fill="hold">
                                          <p:stCondLst>
                                            <p:cond delay="0"/>
                                          </p:stCondLst>
                                        </p:cTn>
                                        <p:tgtEl>
                                          <p:spTgt spid="61"/>
                                        </p:tgtEl>
                                        <p:attrNameLst>
                                          <p:attrName>ppt_w</p:attrName>
                                        </p:attrNameLst>
                                      </p:cBhvr>
                                    </p:anim>
                                    <p:anim by="(#ppt_w*0.50)" calcmode="lin" valueType="num">
                                      <p:cBhvr>
                                        <p:cTn id="15" dur="250" decel="50000" autoRev="1" fill="hold">
                                          <p:stCondLst>
                                            <p:cond delay="0"/>
                                          </p:stCondLst>
                                        </p:cTn>
                                        <p:tgtEl>
                                          <p:spTgt spid="61"/>
                                        </p:tgtEl>
                                        <p:attrNameLst>
                                          <p:attrName>ppt_x</p:attrName>
                                        </p:attrNameLst>
                                      </p:cBhvr>
                                    </p:anim>
                                    <p:anim from="(-#ppt_h/2)" to="(#ppt_y)" calcmode="lin" valueType="num">
                                      <p:cBhvr>
                                        <p:cTn id="16" dur="500" fill="hold">
                                          <p:stCondLst>
                                            <p:cond delay="0"/>
                                          </p:stCondLst>
                                        </p:cTn>
                                        <p:tgtEl>
                                          <p:spTgt spid="61"/>
                                        </p:tgtEl>
                                        <p:attrNameLst>
                                          <p:attrName>ppt_y</p:attrName>
                                        </p:attrNameLst>
                                      </p:cBhvr>
                                    </p:anim>
                                    <p:animRot by="21600000">
                                      <p:cBhvr>
                                        <p:cTn id="17" dur="500" fill="hold">
                                          <p:stCondLst>
                                            <p:cond delay="0"/>
                                          </p:stCondLst>
                                        </p:cTn>
                                        <p:tgtEl>
                                          <p:spTgt spid="61"/>
                                        </p:tgtEl>
                                        <p:attrNameLst>
                                          <p:attrName>r</p:attrName>
                                        </p:attrNameLst>
                                      </p:cBhvr>
                                    </p:animRot>
                                  </p:childTnLst>
                                </p:cTn>
                              </p:par>
                            </p:childTnLst>
                          </p:cTn>
                        </p:par>
                        <p:par>
                          <p:cTn id="18" fill="hold">
                            <p:stCondLst>
                              <p:cond delay="13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2"/>
                                        </p:tgtEl>
                                        <p:attrNameLst>
                                          <p:attrName>style.visibility</p:attrName>
                                        </p:attrNameLst>
                                      </p:cBhvr>
                                      <p:to>
                                        <p:strVal val="visible"/>
                                      </p:to>
                                    </p:set>
                                    <p:anim by="(-#ppt_w*2)" calcmode="lin" valueType="num">
                                      <p:cBhvr rctx="PPT">
                                        <p:cTn id="21" dur="250" autoRev="1" fill="hold">
                                          <p:stCondLst>
                                            <p:cond delay="0"/>
                                          </p:stCondLst>
                                        </p:cTn>
                                        <p:tgtEl>
                                          <p:spTgt spid="62"/>
                                        </p:tgtEl>
                                        <p:attrNameLst>
                                          <p:attrName>ppt_w</p:attrName>
                                        </p:attrNameLst>
                                      </p:cBhvr>
                                    </p:anim>
                                    <p:anim by="(#ppt_w*0.50)" calcmode="lin" valueType="num">
                                      <p:cBhvr>
                                        <p:cTn id="22" dur="250" decel="50000" autoRev="1" fill="hold">
                                          <p:stCondLst>
                                            <p:cond delay="0"/>
                                          </p:stCondLst>
                                        </p:cTn>
                                        <p:tgtEl>
                                          <p:spTgt spid="62"/>
                                        </p:tgtEl>
                                        <p:attrNameLst>
                                          <p:attrName>ppt_x</p:attrName>
                                        </p:attrNameLst>
                                      </p:cBhvr>
                                    </p:anim>
                                    <p:anim from="(-#ppt_h/2)" to="(#ppt_y)" calcmode="lin" valueType="num">
                                      <p:cBhvr>
                                        <p:cTn id="23" dur="500" fill="hold">
                                          <p:stCondLst>
                                            <p:cond delay="0"/>
                                          </p:stCondLst>
                                        </p:cTn>
                                        <p:tgtEl>
                                          <p:spTgt spid="62"/>
                                        </p:tgtEl>
                                        <p:attrNameLst>
                                          <p:attrName>ppt_y</p:attrName>
                                        </p:attrNameLst>
                                      </p:cBhvr>
                                    </p:anim>
                                    <p:animRot by="21600000">
                                      <p:cBhvr>
                                        <p:cTn id="24" dur="500" fill="hold">
                                          <p:stCondLst>
                                            <p:cond delay="0"/>
                                          </p:stCondLst>
                                        </p:cTn>
                                        <p:tgtEl>
                                          <p:spTgt spid="62"/>
                                        </p:tgtEl>
                                        <p:attrNameLst>
                                          <p:attrName>r</p:attrName>
                                        </p:attrNameLst>
                                      </p:cBhvr>
                                    </p:animRot>
                                  </p:childTnLst>
                                </p:cTn>
                              </p:par>
                            </p:childTnLst>
                          </p:cTn>
                        </p:par>
                        <p:par>
                          <p:cTn id="25" fill="hold">
                            <p:stCondLst>
                              <p:cond delay="205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 by="(-#ppt_w*2)" calcmode="lin" valueType="num">
                                      <p:cBhvr rctx="PPT">
                                        <p:cTn id="28" dur="250" autoRev="1" fill="hold">
                                          <p:stCondLst>
                                            <p:cond delay="0"/>
                                          </p:stCondLst>
                                        </p:cTn>
                                        <p:tgtEl>
                                          <p:spTgt spid="63"/>
                                        </p:tgtEl>
                                        <p:attrNameLst>
                                          <p:attrName>ppt_w</p:attrName>
                                        </p:attrNameLst>
                                      </p:cBhvr>
                                    </p:anim>
                                    <p:anim by="(#ppt_w*0.50)" calcmode="lin" valueType="num">
                                      <p:cBhvr>
                                        <p:cTn id="29" dur="250" decel="50000" autoRev="1" fill="hold">
                                          <p:stCondLst>
                                            <p:cond delay="0"/>
                                          </p:stCondLst>
                                        </p:cTn>
                                        <p:tgtEl>
                                          <p:spTgt spid="63"/>
                                        </p:tgtEl>
                                        <p:attrNameLst>
                                          <p:attrName>ppt_x</p:attrName>
                                        </p:attrNameLst>
                                      </p:cBhvr>
                                    </p:anim>
                                    <p:anim from="(-#ppt_h/2)" to="(#ppt_y)" calcmode="lin" valueType="num">
                                      <p:cBhvr>
                                        <p:cTn id="30" dur="500" fill="hold">
                                          <p:stCondLst>
                                            <p:cond delay="0"/>
                                          </p:stCondLst>
                                        </p:cTn>
                                        <p:tgtEl>
                                          <p:spTgt spid="63"/>
                                        </p:tgtEl>
                                        <p:attrNameLst>
                                          <p:attrName>ppt_y</p:attrName>
                                        </p:attrNameLst>
                                      </p:cBhvr>
                                    </p:anim>
                                    <p:animRot by="21600000">
                                      <p:cBhvr>
                                        <p:cTn id="31" dur="500" fill="hold">
                                          <p:stCondLst>
                                            <p:cond delay="0"/>
                                          </p:stCondLst>
                                        </p:cTn>
                                        <p:tgtEl>
                                          <p:spTgt spid="63"/>
                                        </p:tgtEl>
                                        <p:attrNameLst>
                                          <p:attrName>r</p:attrName>
                                        </p:attrNameLst>
                                      </p:cBhvr>
                                    </p:animRot>
                                  </p:childTnLst>
                                </p:cTn>
                              </p:par>
                            </p:childTnLst>
                          </p:cTn>
                        </p:par>
                        <p:par>
                          <p:cTn id="32" fill="hold">
                            <p:stCondLst>
                              <p:cond delay="27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64"/>
                                        </p:tgtEl>
                                        <p:attrNameLst>
                                          <p:attrName>style.visibility</p:attrName>
                                        </p:attrNameLst>
                                      </p:cBhvr>
                                      <p:to>
                                        <p:strVal val="visible"/>
                                      </p:to>
                                    </p:set>
                                    <p:anim by="(-#ppt_w*2)" calcmode="lin" valueType="num">
                                      <p:cBhvr rctx="PPT">
                                        <p:cTn id="35" dur="250" autoRev="1" fill="hold">
                                          <p:stCondLst>
                                            <p:cond delay="0"/>
                                          </p:stCondLst>
                                        </p:cTn>
                                        <p:tgtEl>
                                          <p:spTgt spid="64"/>
                                        </p:tgtEl>
                                        <p:attrNameLst>
                                          <p:attrName>ppt_w</p:attrName>
                                        </p:attrNameLst>
                                      </p:cBhvr>
                                    </p:anim>
                                    <p:anim by="(#ppt_w*0.50)" calcmode="lin" valueType="num">
                                      <p:cBhvr>
                                        <p:cTn id="36" dur="250" decel="50000" autoRev="1" fill="hold">
                                          <p:stCondLst>
                                            <p:cond delay="0"/>
                                          </p:stCondLst>
                                        </p:cTn>
                                        <p:tgtEl>
                                          <p:spTgt spid="64"/>
                                        </p:tgtEl>
                                        <p:attrNameLst>
                                          <p:attrName>ppt_x</p:attrName>
                                        </p:attrNameLst>
                                      </p:cBhvr>
                                    </p:anim>
                                    <p:anim from="(-#ppt_h/2)" to="(#ppt_y)" calcmode="lin" valueType="num">
                                      <p:cBhvr>
                                        <p:cTn id="37" dur="500" fill="hold">
                                          <p:stCondLst>
                                            <p:cond delay="0"/>
                                          </p:stCondLst>
                                        </p:cTn>
                                        <p:tgtEl>
                                          <p:spTgt spid="64"/>
                                        </p:tgtEl>
                                        <p:attrNameLst>
                                          <p:attrName>ppt_y</p:attrName>
                                        </p:attrNameLst>
                                      </p:cBhvr>
                                    </p:anim>
                                    <p:animRot by="21600000">
                                      <p:cBhvr>
                                        <p:cTn id="38" dur="500" fill="hold">
                                          <p:stCondLst>
                                            <p:cond delay="0"/>
                                          </p:stCondLst>
                                        </p:cTn>
                                        <p:tgtEl>
                                          <p:spTgt spid="64"/>
                                        </p:tgtEl>
                                        <p:attrNameLst>
                                          <p:attrName>r</p:attrName>
                                        </p:attrNameLst>
                                      </p:cBhvr>
                                    </p:animRot>
                                  </p:childTnLst>
                                </p:cTn>
                              </p:par>
                            </p:childTnLst>
                          </p:cTn>
                        </p:par>
                        <p:par>
                          <p:cTn id="39" fill="hold">
                            <p:stCondLst>
                              <p:cond delay="3350"/>
                            </p:stCondLst>
                            <p:childTnLst>
                              <p:par>
                                <p:cTn id="40" presetID="42" presetClass="entr" presetSubtype="0"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anim calcmode="lin" valueType="num">
                                      <p:cBhvr>
                                        <p:cTn id="43" dur="500" fill="hold"/>
                                        <p:tgtEl>
                                          <p:spTgt spid="83"/>
                                        </p:tgtEl>
                                        <p:attrNameLst>
                                          <p:attrName>ppt_x</p:attrName>
                                        </p:attrNameLst>
                                      </p:cBhvr>
                                      <p:tavLst>
                                        <p:tav tm="0">
                                          <p:val>
                                            <p:strVal val="#ppt_x"/>
                                          </p:val>
                                        </p:tav>
                                        <p:tav tm="100000">
                                          <p:val>
                                            <p:strVal val="#ppt_x"/>
                                          </p:val>
                                        </p:tav>
                                      </p:tavLst>
                                    </p:anim>
                                    <p:anim calcmode="lin" valueType="num">
                                      <p:cBhvr>
                                        <p:cTn id="44" dur="500" fill="hold"/>
                                        <p:tgtEl>
                                          <p:spTgt spid="83"/>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anim calcmode="lin" valueType="num">
                                      <p:cBhvr>
                                        <p:cTn id="49" dur="500" fill="hold"/>
                                        <p:tgtEl>
                                          <p:spTgt spid="33"/>
                                        </p:tgtEl>
                                        <p:attrNameLst>
                                          <p:attrName>ppt_x</p:attrName>
                                        </p:attrNameLst>
                                      </p:cBhvr>
                                      <p:tavLst>
                                        <p:tav tm="0">
                                          <p:val>
                                            <p:strVal val="#ppt_x"/>
                                          </p:val>
                                        </p:tav>
                                        <p:tav tm="100000">
                                          <p:val>
                                            <p:strVal val="#ppt_x"/>
                                          </p:val>
                                        </p:tav>
                                      </p:tavLst>
                                    </p:anim>
                                    <p:anim calcmode="lin" valueType="num">
                                      <p:cBhvr>
                                        <p:cTn id="50" dur="5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anim calcmode="lin" valueType="num">
                                      <p:cBhvr>
                                        <p:cTn id="55" dur="500" fill="hold"/>
                                        <p:tgtEl>
                                          <p:spTgt spid="34"/>
                                        </p:tgtEl>
                                        <p:attrNameLst>
                                          <p:attrName>ppt_x</p:attrName>
                                        </p:attrNameLst>
                                      </p:cBhvr>
                                      <p:tavLst>
                                        <p:tav tm="0">
                                          <p:val>
                                            <p:strVal val="#ppt_x"/>
                                          </p:val>
                                        </p:tav>
                                        <p:tav tm="100000">
                                          <p:val>
                                            <p:strVal val="#ppt_x"/>
                                          </p:val>
                                        </p:tav>
                                      </p:tavLst>
                                    </p:anim>
                                    <p:anim calcmode="lin" valueType="num">
                                      <p:cBhvr>
                                        <p:cTn id="56" dur="500" fill="hold"/>
                                        <p:tgtEl>
                                          <p:spTgt spid="34"/>
                                        </p:tgtEl>
                                        <p:attrNameLst>
                                          <p:attrName>ppt_y</p:attrName>
                                        </p:attrNameLst>
                                      </p:cBhvr>
                                      <p:tavLst>
                                        <p:tav tm="0">
                                          <p:val>
                                            <p:strVal val="#ppt_y+.1"/>
                                          </p:val>
                                        </p:tav>
                                        <p:tav tm="100000">
                                          <p:val>
                                            <p:strVal val="#ppt_y"/>
                                          </p:val>
                                        </p:tav>
                                      </p:tavLst>
                                    </p:anim>
                                  </p:childTnLst>
                                </p:cTn>
                              </p:par>
                            </p:childTnLst>
                          </p:cTn>
                        </p:par>
                        <p:par>
                          <p:cTn id="57" fill="hold">
                            <p:stCondLst>
                              <p:cond delay="485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35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anim calcmode="lin" valueType="num">
                                      <p:cBhvr>
                                        <p:cTn id="67" dur="500" fill="hold"/>
                                        <p:tgtEl>
                                          <p:spTgt spid="36"/>
                                        </p:tgtEl>
                                        <p:attrNameLst>
                                          <p:attrName>ppt_x</p:attrName>
                                        </p:attrNameLst>
                                      </p:cBhvr>
                                      <p:tavLst>
                                        <p:tav tm="0">
                                          <p:val>
                                            <p:strVal val="#ppt_x"/>
                                          </p:val>
                                        </p:tav>
                                        <p:tav tm="100000">
                                          <p:val>
                                            <p:strVal val="#ppt_x"/>
                                          </p:val>
                                        </p:tav>
                                      </p:tavLst>
                                    </p:anim>
                                    <p:anim calcmode="lin" valueType="num">
                                      <p:cBhvr>
                                        <p:cTn id="68"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p:bldP spid="62" grpId="0"/>
      <p:bldP spid="63" grpId="0"/>
      <p:bldP spid="64" grpId="0"/>
      <p:bldP spid="83" grpId="0"/>
      <p:bldP spid="33" grpId="0"/>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2"/>
          <p:cNvSpPr>
            <a:spLocks noChangeArrowheads="1"/>
          </p:cNvSpPr>
          <p:nvPr/>
        </p:nvSpPr>
        <p:spPr bwMode="auto">
          <a:xfrm>
            <a:off x="1204523" y="754118"/>
            <a:ext cx="2109380" cy="2119952"/>
          </a:xfrm>
          <a:prstGeom prst="ellipse">
            <a:avLst/>
          </a:prstGeom>
          <a:solidFill>
            <a:schemeClr val="accent1">
              <a:lumMod val="20000"/>
              <a:lumOff val="80000"/>
            </a:schemeClr>
          </a:solidFill>
          <a:ln>
            <a:noFill/>
          </a:ln>
        </p:spPr>
        <p:txBody>
          <a:bodyPr vert="horz" wrap="square" lIns="91434" tIns="45717" rIns="91434" bIns="45717" numCol="1" anchor="t" anchorCtr="0" compatLnSpc="1"/>
          <a:lstStyle/>
          <a:p>
            <a:endParaRPr lang="zh-CN" altLang="en-US"/>
          </a:p>
        </p:txBody>
      </p:sp>
      <p:sp>
        <p:nvSpPr>
          <p:cNvPr id="55" name="TextBox 54"/>
          <p:cNvSpPr txBox="1"/>
          <p:nvPr/>
        </p:nvSpPr>
        <p:spPr>
          <a:xfrm>
            <a:off x="1330766" y="44625"/>
            <a:ext cx="5042228" cy="523220"/>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800" dirty="0" smtClean="0">
                <a:solidFill>
                  <a:schemeClr val="accent2"/>
                </a:solidFill>
                <a:latin typeface="微软雅黑"/>
                <a:ea typeface="微软雅黑"/>
              </a:rPr>
              <a:t>基础化学教学创新团队</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1</a:t>
            </a:r>
            <a:endParaRPr lang="zh-CN" altLang="en-US" dirty="0">
              <a:solidFill>
                <a:schemeClr val="accent2"/>
              </a:solidFill>
            </a:endParaRPr>
          </a:p>
        </p:txBody>
      </p:sp>
      <p:sp>
        <p:nvSpPr>
          <p:cNvPr id="6" name="矩形 7"/>
          <p:cNvSpPr>
            <a:spLocks noChangeArrowheads="1"/>
          </p:cNvSpPr>
          <p:nvPr/>
        </p:nvSpPr>
        <p:spPr bwMode="auto">
          <a:xfrm>
            <a:off x="885604" y="3292854"/>
            <a:ext cx="2966276" cy="400103"/>
          </a:xfrm>
          <a:prstGeom prst="rect">
            <a:avLst/>
          </a:prstGeom>
          <a:solidFill>
            <a:schemeClr val="bg2"/>
          </a:solidFill>
          <a:ln>
            <a:noFill/>
          </a:ln>
        </p:spPr>
        <p:txBody>
          <a:bodyPr wrap="square" lIns="91434" tIns="45717" rIns="91434" bIns="45717">
            <a:spAutoFit/>
          </a:bodyPr>
          <a:lstStyle/>
          <a:p>
            <a:pPr algn="ctr"/>
            <a:r>
              <a:rPr lang="zh-CN" altLang="en-US" sz="2000" dirty="0" smtClean="0">
                <a:solidFill>
                  <a:schemeClr val="accent2"/>
                </a:solidFill>
                <a:latin typeface="微软雅黑" pitchFamily="34" charset="-122"/>
                <a:ea typeface="微软雅黑" pitchFamily="34" charset="-122"/>
              </a:rPr>
              <a:t>无机与分析化学</a:t>
            </a:r>
            <a:endParaRPr lang="zh-CN" altLang="en-US" sz="2000" dirty="0">
              <a:solidFill>
                <a:schemeClr val="accent2"/>
              </a:solidFill>
              <a:latin typeface="微软雅黑" pitchFamily="34" charset="-122"/>
              <a:ea typeface="微软雅黑" pitchFamily="34" charset="-122"/>
            </a:endParaRPr>
          </a:p>
        </p:txBody>
      </p:sp>
      <p:sp>
        <p:nvSpPr>
          <p:cNvPr id="7" name="矩形 9"/>
          <p:cNvSpPr>
            <a:spLocks noChangeArrowheads="1"/>
          </p:cNvSpPr>
          <p:nvPr/>
        </p:nvSpPr>
        <p:spPr bwMode="auto">
          <a:xfrm>
            <a:off x="1526349" y="2834277"/>
            <a:ext cx="1541076" cy="369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7" rIns="91434" bIns="45717">
            <a:spAutoFit/>
          </a:bodyPr>
          <a:lstStyle/>
          <a:p>
            <a:pPr algn="ctr"/>
            <a:r>
              <a:rPr lang="zh-CN" altLang="en-US" b="1" dirty="0" smtClean="0">
                <a:solidFill>
                  <a:schemeClr val="accent1"/>
                </a:solidFill>
                <a:latin typeface="微软雅黑" pitchFamily="34" charset="-122"/>
                <a:ea typeface="微软雅黑" pitchFamily="34" charset="-122"/>
              </a:rPr>
              <a:t>吴文源</a:t>
            </a:r>
            <a:endParaRPr lang="zh-CN" altLang="en-US" b="1" dirty="0">
              <a:solidFill>
                <a:schemeClr val="accent1"/>
              </a:solidFill>
              <a:latin typeface="微软雅黑" pitchFamily="34" charset="-122"/>
              <a:ea typeface="微软雅黑" pitchFamily="34" charset="-122"/>
            </a:endParaRPr>
          </a:p>
        </p:txBody>
      </p:sp>
      <p:sp>
        <p:nvSpPr>
          <p:cNvPr id="8" name="TextBox 7"/>
          <p:cNvSpPr txBox="1"/>
          <p:nvPr/>
        </p:nvSpPr>
        <p:spPr>
          <a:xfrm>
            <a:off x="766916" y="3872082"/>
            <a:ext cx="3171225" cy="2031319"/>
          </a:xfrm>
          <a:prstGeom prst="rect">
            <a:avLst/>
          </a:prstGeom>
          <a:noFill/>
        </p:spPr>
        <p:txBody>
          <a:bodyPr wrap="square" lIns="91434" tIns="45717" rIns="91434" bIns="45717">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smtClean="0"/>
              <a:t>● 副教授 </a:t>
            </a:r>
            <a:r>
              <a:rPr lang="en-US" altLang="zh-CN" dirty="0" smtClean="0"/>
              <a:t>/ </a:t>
            </a:r>
            <a:r>
              <a:rPr lang="zh-CN" altLang="en-US" dirty="0" smtClean="0"/>
              <a:t>化学系副主任</a:t>
            </a:r>
            <a:endParaRPr lang="en-US" altLang="zh-CN" dirty="0" smtClean="0"/>
          </a:p>
          <a:p>
            <a:pPr algn="just"/>
            <a:r>
              <a:rPr lang="zh-CN" altLang="en-US" dirty="0" smtClean="0"/>
              <a:t>● 南京大学无机化学博士</a:t>
            </a:r>
            <a:endParaRPr lang="en-US" altLang="zh-CN" dirty="0" smtClean="0"/>
          </a:p>
          <a:p>
            <a:pPr algn="just"/>
            <a:r>
              <a:rPr lang="zh-CN" altLang="en-US" dirty="0" smtClean="0"/>
              <a:t>● 剑桥大学访问学者</a:t>
            </a:r>
            <a:endParaRPr lang="en-US" altLang="zh-CN" dirty="0" smtClean="0"/>
          </a:p>
          <a:p>
            <a:pPr algn="just"/>
            <a:r>
              <a:rPr lang="zh-CN" altLang="en-US" dirty="0" smtClean="0"/>
              <a:t>● 无机与分析化学课程负责人</a:t>
            </a:r>
            <a:endParaRPr lang="en-US" altLang="zh-CN" dirty="0" smtClean="0"/>
          </a:p>
          <a:p>
            <a:pPr algn="just"/>
            <a:r>
              <a:rPr lang="zh-CN" altLang="en-US" dirty="0" smtClean="0"/>
              <a:t>● </a:t>
            </a:r>
            <a:r>
              <a:rPr lang="zh-CN" altLang="en-US" dirty="0" smtClean="0">
                <a:solidFill>
                  <a:schemeClr val="accent1">
                    <a:lumMod val="50000"/>
                  </a:schemeClr>
                </a:solidFill>
              </a:rPr>
              <a:t>多次获得南京工业大学教学质量奖、</a:t>
            </a:r>
            <a:r>
              <a:rPr lang="zh-CN" altLang="en-US" dirty="0" smtClean="0"/>
              <a:t>教书育人竞赛先进个人等教学荣誉。</a:t>
            </a:r>
            <a:endParaRPr lang="zh-CN" altLang="en-US" dirty="0">
              <a:solidFill>
                <a:schemeClr val="accent1">
                  <a:lumMod val="50000"/>
                </a:schemeClr>
              </a:solidFill>
            </a:endParaRPr>
          </a:p>
        </p:txBody>
      </p:sp>
      <p:sp>
        <p:nvSpPr>
          <p:cNvPr id="14" name="Oval 12"/>
          <p:cNvSpPr>
            <a:spLocks noChangeArrowheads="1"/>
          </p:cNvSpPr>
          <p:nvPr/>
        </p:nvSpPr>
        <p:spPr bwMode="auto">
          <a:xfrm>
            <a:off x="4889766" y="711593"/>
            <a:ext cx="2109380" cy="2119952"/>
          </a:xfrm>
          <a:prstGeom prst="ellipse">
            <a:avLst/>
          </a:prstGeom>
          <a:solidFill>
            <a:schemeClr val="accent1">
              <a:lumMod val="20000"/>
              <a:lumOff val="80000"/>
            </a:schemeClr>
          </a:solidFill>
          <a:ln>
            <a:noFill/>
          </a:ln>
        </p:spPr>
        <p:txBody>
          <a:bodyPr vert="horz" wrap="square" lIns="91434" tIns="45717" rIns="91434" bIns="45717" numCol="1" anchor="t" anchorCtr="0" compatLnSpc="1"/>
          <a:lstStyle/>
          <a:p>
            <a:endParaRPr lang="zh-CN" altLang="en-US"/>
          </a:p>
        </p:txBody>
      </p:sp>
      <p:sp>
        <p:nvSpPr>
          <p:cNvPr id="16" name="矩形 7"/>
          <p:cNvSpPr>
            <a:spLocks noChangeArrowheads="1"/>
          </p:cNvSpPr>
          <p:nvPr/>
        </p:nvSpPr>
        <p:spPr bwMode="auto">
          <a:xfrm>
            <a:off x="4461318" y="3292854"/>
            <a:ext cx="2966276" cy="400103"/>
          </a:xfrm>
          <a:prstGeom prst="rect">
            <a:avLst/>
          </a:prstGeom>
          <a:solidFill>
            <a:schemeClr val="bg1"/>
          </a:solidFill>
          <a:ln>
            <a:noFill/>
          </a:ln>
        </p:spPr>
        <p:txBody>
          <a:bodyPr wrap="square" lIns="91434" tIns="45717" rIns="91434" bIns="45717">
            <a:spAutoFit/>
          </a:bodyPr>
          <a:lstStyle/>
          <a:p>
            <a:pPr algn="ctr"/>
            <a:r>
              <a:rPr lang="zh-CN" altLang="en-US" sz="2000" dirty="0" smtClean="0">
                <a:solidFill>
                  <a:schemeClr val="accent2"/>
                </a:solidFill>
                <a:latin typeface="微软雅黑" pitchFamily="34" charset="-122"/>
                <a:ea typeface="微软雅黑" pitchFamily="34" charset="-122"/>
              </a:rPr>
              <a:t>有机化学</a:t>
            </a:r>
            <a:endParaRPr lang="zh-CN" altLang="en-US" sz="2000" dirty="0">
              <a:solidFill>
                <a:schemeClr val="accent2"/>
              </a:solidFill>
              <a:latin typeface="微软雅黑" pitchFamily="34" charset="-122"/>
              <a:ea typeface="微软雅黑" pitchFamily="34" charset="-122"/>
            </a:endParaRPr>
          </a:p>
        </p:txBody>
      </p:sp>
      <p:sp>
        <p:nvSpPr>
          <p:cNvPr id="17" name="矩形 9"/>
          <p:cNvSpPr>
            <a:spLocks noChangeArrowheads="1"/>
          </p:cNvSpPr>
          <p:nvPr/>
        </p:nvSpPr>
        <p:spPr bwMode="auto">
          <a:xfrm>
            <a:off x="5173917" y="2834277"/>
            <a:ext cx="1541076" cy="369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7" rIns="91434" bIns="45717">
            <a:spAutoFit/>
          </a:bodyPr>
          <a:lstStyle/>
          <a:p>
            <a:pPr algn="ctr"/>
            <a:r>
              <a:rPr lang="zh-CN" altLang="en-US" b="1" dirty="0" smtClean="0">
                <a:solidFill>
                  <a:schemeClr val="accent1"/>
                </a:solidFill>
                <a:latin typeface="微软雅黑" pitchFamily="34" charset="-122"/>
                <a:ea typeface="微软雅黑" pitchFamily="34" charset="-122"/>
              </a:rPr>
              <a:t>刘睿</a:t>
            </a:r>
            <a:endParaRPr lang="zh-CN" altLang="en-US" b="1" dirty="0">
              <a:solidFill>
                <a:schemeClr val="accent1"/>
              </a:solidFill>
              <a:latin typeface="微软雅黑" pitchFamily="34" charset="-122"/>
              <a:ea typeface="微软雅黑" pitchFamily="34" charset="-122"/>
            </a:endParaRPr>
          </a:p>
        </p:txBody>
      </p:sp>
      <p:sp>
        <p:nvSpPr>
          <p:cNvPr id="19" name="Oval 12"/>
          <p:cNvSpPr>
            <a:spLocks noChangeArrowheads="1"/>
          </p:cNvSpPr>
          <p:nvPr/>
        </p:nvSpPr>
        <p:spPr bwMode="auto">
          <a:xfrm>
            <a:off x="8632471" y="785794"/>
            <a:ext cx="2109380" cy="2119952"/>
          </a:xfrm>
          <a:prstGeom prst="ellipse">
            <a:avLst/>
          </a:prstGeom>
          <a:solidFill>
            <a:schemeClr val="accent1">
              <a:lumMod val="20000"/>
              <a:lumOff val="80000"/>
            </a:schemeClr>
          </a:solidFill>
          <a:ln>
            <a:noFill/>
          </a:ln>
        </p:spPr>
        <p:txBody>
          <a:bodyPr vert="horz" wrap="square" lIns="91434" tIns="45717" rIns="91434" bIns="45717" numCol="1" anchor="t" anchorCtr="0" compatLnSpc="1"/>
          <a:lstStyle/>
          <a:p>
            <a:endParaRPr lang="zh-CN" altLang="en-US"/>
          </a:p>
        </p:txBody>
      </p:sp>
      <p:sp>
        <p:nvSpPr>
          <p:cNvPr id="21" name="矩形 7"/>
          <p:cNvSpPr>
            <a:spLocks noChangeArrowheads="1"/>
          </p:cNvSpPr>
          <p:nvPr/>
        </p:nvSpPr>
        <p:spPr bwMode="auto">
          <a:xfrm>
            <a:off x="8275641" y="3292854"/>
            <a:ext cx="2966276" cy="400103"/>
          </a:xfrm>
          <a:prstGeom prst="rect">
            <a:avLst/>
          </a:prstGeom>
          <a:solidFill>
            <a:schemeClr val="tx1"/>
          </a:solidFill>
          <a:ln>
            <a:noFill/>
          </a:ln>
        </p:spPr>
        <p:txBody>
          <a:bodyPr wrap="square" lIns="91434" tIns="45717" rIns="91434" bIns="45717">
            <a:spAutoFit/>
          </a:bodyPr>
          <a:lstStyle/>
          <a:p>
            <a:pPr algn="ctr"/>
            <a:r>
              <a:rPr lang="zh-CN" altLang="en-US" sz="2000" dirty="0" smtClean="0">
                <a:solidFill>
                  <a:schemeClr val="accent2"/>
                </a:solidFill>
                <a:latin typeface="微软雅黑" pitchFamily="34" charset="-122"/>
                <a:ea typeface="微软雅黑" pitchFamily="34" charset="-122"/>
              </a:rPr>
              <a:t>物理化学</a:t>
            </a:r>
            <a:endParaRPr lang="zh-CN" altLang="en-US" sz="2000" dirty="0">
              <a:solidFill>
                <a:schemeClr val="accent2"/>
              </a:solidFill>
              <a:latin typeface="微软雅黑" pitchFamily="34" charset="-122"/>
              <a:ea typeface="微软雅黑" pitchFamily="34" charset="-122"/>
            </a:endParaRPr>
          </a:p>
        </p:txBody>
      </p:sp>
      <p:sp>
        <p:nvSpPr>
          <p:cNvPr id="22" name="矩形 9"/>
          <p:cNvSpPr>
            <a:spLocks noChangeArrowheads="1"/>
          </p:cNvSpPr>
          <p:nvPr/>
        </p:nvSpPr>
        <p:spPr bwMode="auto">
          <a:xfrm>
            <a:off x="8915023" y="2834277"/>
            <a:ext cx="1541076" cy="369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7" rIns="91434" bIns="45717">
            <a:spAutoFit/>
          </a:bodyPr>
          <a:lstStyle/>
          <a:p>
            <a:pPr algn="ctr"/>
            <a:r>
              <a:rPr lang="zh-CN" altLang="en-US" b="1" dirty="0" smtClean="0">
                <a:solidFill>
                  <a:schemeClr val="accent1"/>
                </a:solidFill>
                <a:latin typeface="微软雅黑" pitchFamily="34" charset="-122"/>
                <a:ea typeface="微软雅黑" pitchFamily="34" charset="-122"/>
              </a:rPr>
              <a:t>裴文博</a:t>
            </a:r>
            <a:endParaRPr lang="zh-CN" altLang="en-US" b="1" dirty="0">
              <a:solidFill>
                <a:schemeClr val="accent1"/>
              </a:solidFill>
              <a:latin typeface="微软雅黑" pitchFamily="34" charset="-122"/>
              <a:ea typeface="微软雅黑" pitchFamily="34" charset="-122"/>
            </a:endParaRPr>
          </a:p>
        </p:txBody>
      </p:sp>
      <p:pic>
        <p:nvPicPr>
          <p:cNvPr id="25" name="图片 24" descr="20180719132916341634.png"/>
          <p:cNvPicPr>
            <a:picLocks noChangeAspect="1"/>
          </p:cNvPicPr>
          <p:nvPr/>
        </p:nvPicPr>
        <p:blipFill>
          <a:blip r:embed="rId3"/>
          <a:stretch>
            <a:fillRect/>
          </a:stretch>
        </p:blipFill>
        <p:spPr>
          <a:xfrm>
            <a:off x="5124096" y="642918"/>
            <a:ext cx="1590897" cy="2162477"/>
          </a:xfrm>
          <a:prstGeom prst="rect">
            <a:avLst/>
          </a:prstGeom>
        </p:spPr>
      </p:pic>
      <p:pic>
        <p:nvPicPr>
          <p:cNvPr id="27" name="图片 26" descr="1.PNG"/>
          <p:cNvPicPr>
            <a:picLocks noChangeAspect="1"/>
          </p:cNvPicPr>
          <p:nvPr/>
        </p:nvPicPr>
        <p:blipFill>
          <a:blip r:embed="rId4"/>
          <a:stretch>
            <a:fillRect/>
          </a:stretch>
        </p:blipFill>
        <p:spPr>
          <a:xfrm>
            <a:off x="1201771" y="774145"/>
            <a:ext cx="2238375" cy="2057400"/>
          </a:xfrm>
          <a:prstGeom prst="rect">
            <a:avLst/>
          </a:prstGeom>
        </p:spPr>
      </p:pic>
      <p:pic>
        <p:nvPicPr>
          <p:cNvPr id="20" name="图片 19" descr="3.PNG"/>
          <p:cNvPicPr>
            <a:picLocks noChangeAspect="1"/>
          </p:cNvPicPr>
          <p:nvPr/>
        </p:nvPicPr>
        <p:blipFill>
          <a:blip r:embed="rId5"/>
          <a:stretch>
            <a:fillRect/>
          </a:stretch>
        </p:blipFill>
        <p:spPr>
          <a:xfrm>
            <a:off x="8680616" y="862008"/>
            <a:ext cx="2038350" cy="1924050"/>
          </a:xfrm>
          <a:prstGeom prst="rect">
            <a:avLst/>
          </a:prstGeom>
        </p:spPr>
      </p:pic>
      <p:sp>
        <p:nvSpPr>
          <p:cNvPr id="24" name="TextBox 23"/>
          <p:cNvSpPr txBox="1"/>
          <p:nvPr/>
        </p:nvSpPr>
        <p:spPr>
          <a:xfrm>
            <a:off x="4032665" y="3872082"/>
            <a:ext cx="4153948" cy="2031319"/>
          </a:xfrm>
          <a:prstGeom prst="rect">
            <a:avLst/>
          </a:prstGeom>
          <a:noFill/>
        </p:spPr>
        <p:txBody>
          <a:bodyPr wrap="square" lIns="91434" tIns="45717" rIns="91434" bIns="45717">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smtClean="0"/>
              <a:t>● 副教授 </a:t>
            </a:r>
            <a:r>
              <a:rPr lang="en-US" altLang="zh-CN" dirty="0" smtClean="0"/>
              <a:t>/ </a:t>
            </a:r>
            <a:r>
              <a:rPr lang="zh-CN" altLang="en-US" dirty="0" smtClean="0"/>
              <a:t>化学学院副院长</a:t>
            </a:r>
            <a:endParaRPr lang="en-US" altLang="zh-CN" dirty="0" smtClean="0"/>
          </a:p>
          <a:p>
            <a:pPr algn="just"/>
            <a:r>
              <a:rPr lang="zh-CN" altLang="en-US" dirty="0" smtClean="0"/>
              <a:t>● 美国北达科他州立大学博士后</a:t>
            </a:r>
            <a:endParaRPr lang="en-US" altLang="zh-CN" dirty="0" smtClean="0"/>
          </a:p>
          <a:p>
            <a:pPr algn="just"/>
            <a:r>
              <a:rPr lang="zh-CN" altLang="en-US" dirty="0" smtClean="0"/>
              <a:t>● 江</a:t>
            </a:r>
            <a:r>
              <a:rPr lang="zh-CN" altLang="en-US" dirty="0"/>
              <a:t>苏省“六大人才高峰”人才计划</a:t>
            </a:r>
            <a:endParaRPr lang="en-US" altLang="zh-CN" dirty="0"/>
          </a:p>
          <a:p>
            <a:pPr algn="just"/>
            <a:r>
              <a:rPr lang="zh-CN" altLang="en-US" dirty="0" smtClean="0"/>
              <a:t>● 江苏省“双创博士”人才引进计划</a:t>
            </a:r>
            <a:endParaRPr lang="en-US" altLang="zh-CN" dirty="0" smtClean="0"/>
          </a:p>
          <a:p>
            <a:r>
              <a:rPr lang="zh-CN" altLang="en-US" dirty="0" smtClean="0"/>
              <a:t>● 获</a:t>
            </a:r>
            <a:r>
              <a:rPr lang="zh-CN" altLang="en-US" dirty="0"/>
              <a:t>江</a:t>
            </a:r>
            <a:r>
              <a:rPr lang="zh-CN" altLang="en-US" dirty="0" smtClean="0"/>
              <a:t>苏省青年教师授课竞赛二等奖</a:t>
            </a:r>
            <a:endParaRPr lang="en-US" altLang="zh-CN" dirty="0"/>
          </a:p>
          <a:p>
            <a:r>
              <a:rPr lang="zh-CN" altLang="en-US" dirty="0" smtClean="0"/>
              <a:t>● 获</a:t>
            </a:r>
            <a:r>
              <a:rPr lang="zh-CN" altLang="en-US" dirty="0"/>
              <a:t>南</a:t>
            </a:r>
            <a:r>
              <a:rPr lang="zh-CN" altLang="en-US" dirty="0" smtClean="0"/>
              <a:t>京工业大学青年教师授课竞赛一等奖、南工晨星奖教金等多项教学荣誉。</a:t>
            </a:r>
            <a:endParaRPr lang="zh-CN" altLang="en-US" dirty="0">
              <a:solidFill>
                <a:schemeClr val="accent1">
                  <a:lumMod val="50000"/>
                </a:schemeClr>
              </a:solidFill>
            </a:endParaRPr>
          </a:p>
        </p:txBody>
      </p:sp>
      <p:sp>
        <p:nvSpPr>
          <p:cNvPr id="26" name="TextBox 25"/>
          <p:cNvSpPr txBox="1"/>
          <p:nvPr/>
        </p:nvSpPr>
        <p:spPr>
          <a:xfrm>
            <a:off x="8193554" y="3872082"/>
            <a:ext cx="3762743" cy="1477321"/>
          </a:xfrm>
          <a:prstGeom prst="rect">
            <a:avLst/>
          </a:prstGeom>
          <a:noFill/>
        </p:spPr>
        <p:txBody>
          <a:bodyPr wrap="square" lIns="91434" tIns="45717" rIns="91434" bIns="45717">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smtClean="0"/>
              <a:t>● 副教授</a:t>
            </a:r>
            <a:endParaRPr lang="en-US" altLang="zh-CN" dirty="0" smtClean="0"/>
          </a:p>
          <a:p>
            <a:pPr algn="just"/>
            <a:r>
              <a:rPr lang="zh-CN" altLang="en-US" dirty="0" smtClean="0"/>
              <a:t>● 南京大学 物理化学</a:t>
            </a:r>
            <a:r>
              <a:rPr lang="zh-CN" altLang="en-US" dirty="0" smtClean="0"/>
              <a:t>博士</a:t>
            </a:r>
            <a:endParaRPr lang="en-US" altLang="zh-CN" dirty="0" smtClean="0"/>
          </a:p>
          <a:p>
            <a:pPr algn="just"/>
            <a:r>
              <a:rPr lang="zh-CN" altLang="en-US" dirty="0" smtClean="0"/>
              <a:t>● 光</a:t>
            </a:r>
            <a:r>
              <a:rPr lang="zh-CN" altLang="en-US" dirty="0" smtClean="0"/>
              <a:t>、电功能性分子</a:t>
            </a:r>
            <a:r>
              <a:rPr lang="zh-CN" altLang="en-US" dirty="0" smtClean="0"/>
              <a:t>材料研究方向</a:t>
            </a:r>
            <a:endParaRPr lang="en-US" altLang="zh-CN" dirty="0" smtClean="0"/>
          </a:p>
          <a:p>
            <a:pPr algn="just"/>
            <a:r>
              <a:rPr lang="zh-CN" altLang="en-US" dirty="0" smtClean="0"/>
              <a:t>● 国家自然科学基金青年基金项目</a:t>
            </a:r>
            <a:endParaRPr lang="en-US" altLang="zh-CN" dirty="0" smtClean="0"/>
          </a:p>
          <a:p>
            <a:pPr algn="just"/>
            <a:r>
              <a:rPr lang="zh-CN" altLang="en-US" dirty="0" smtClean="0"/>
              <a:t>● 江苏自然科学基金青年基金项目 </a:t>
            </a:r>
            <a:endParaRPr lang="zh-CN" altLang="en-US" dirty="0">
              <a:solidFill>
                <a:schemeClr val="accent1">
                  <a:lumMod val="5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advTm="10055">
        <p14:gallery dir="l"/>
      </p:transition>
    </mc:Choice>
    <mc:Fallback>
      <p:transition spd="slow" advTm="100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12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7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2200"/>
                            </p:stCondLst>
                            <p:childTnLst>
                              <p:par>
                                <p:cTn id="20" presetID="56" presetClass="entr" presetSubtype="0" fill="hold" grpId="1" nodeType="after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by="(-#ppt_w*2)" calcmode="lin" valueType="num">
                                      <p:cBhvr rctx="PPT">
                                        <p:cTn id="22" dur="500" autoRev="1" fill="hold">
                                          <p:stCondLst>
                                            <p:cond delay="0"/>
                                          </p:stCondLst>
                                        </p:cTn>
                                        <p:tgtEl>
                                          <p:spTgt spid="17"/>
                                        </p:tgtEl>
                                        <p:attrNameLst>
                                          <p:attrName>ppt_w</p:attrName>
                                        </p:attrNameLst>
                                      </p:cBhvr>
                                    </p:anim>
                                    <p:anim by="(#ppt_w*0.50)" calcmode="lin" valueType="num">
                                      <p:cBhvr>
                                        <p:cTn id="23" dur="500" decel="50000" autoRev="1" fill="hold">
                                          <p:stCondLst>
                                            <p:cond delay="0"/>
                                          </p:stCondLst>
                                        </p:cTn>
                                        <p:tgtEl>
                                          <p:spTgt spid="17"/>
                                        </p:tgtEl>
                                        <p:attrNameLst>
                                          <p:attrName>ppt_x</p:attrName>
                                        </p:attrNameLst>
                                      </p:cBhvr>
                                    </p:anim>
                                    <p:anim from="(-#ppt_h/2)" to="(#ppt_y)" calcmode="lin" valueType="num">
                                      <p:cBhvr>
                                        <p:cTn id="24" dur="1000" fill="hold">
                                          <p:stCondLst>
                                            <p:cond delay="0"/>
                                          </p:stCondLst>
                                        </p:cTn>
                                        <p:tgtEl>
                                          <p:spTgt spid="17"/>
                                        </p:tgtEl>
                                        <p:attrNameLst>
                                          <p:attrName>ppt_y</p:attrName>
                                        </p:attrNameLst>
                                      </p:cBhvr>
                                    </p:anim>
                                    <p:animRot by="21600000">
                                      <p:cBhvr>
                                        <p:cTn id="25" dur="1000" fill="hold">
                                          <p:stCondLst>
                                            <p:cond delay="0"/>
                                          </p:stCondLst>
                                        </p:cTn>
                                        <p:tgtEl>
                                          <p:spTgt spid="17"/>
                                        </p:tgtEl>
                                        <p:attrNameLst>
                                          <p:attrName>r</p:attrName>
                                        </p:attrNameLst>
                                      </p:cBhvr>
                                    </p:animRot>
                                  </p:childTnLst>
                                </p:cTn>
                              </p:par>
                            </p:childTnLst>
                          </p:cTn>
                        </p:par>
                        <p:par>
                          <p:cTn id="26" fill="hold">
                            <p:stCondLst>
                              <p:cond delay="33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38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par>
                          <p:cTn id="34" fill="hold">
                            <p:stCondLst>
                              <p:cond delay="4300"/>
                            </p:stCondLst>
                            <p:childTnLst>
                              <p:par>
                                <p:cTn id="35" presetID="56" presetClass="entr" presetSubtype="0" fill="hold" grpId="1"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by="(-#ppt_w*2)" calcmode="lin" valueType="num">
                                      <p:cBhvr rctx="PPT">
                                        <p:cTn id="37" dur="500" autoRev="1" fill="hold">
                                          <p:stCondLst>
                                            <p:cond delay="0"/>
                                          </p:stCondLst>
                                        </p:cTn>
                                        <p:tgtEl>
                                          <p:spTgt spid="22"/>
                                        </p:tgtEl>
                                        <p:attrNameLst>
                                          <p:attrName>ppt_w</p:attrName>
                                        </p:attrNameLst>
                                      </p:cBhvr>
                                    </p:anim>
                                    <p:anim by="(#ppt_w*0.50)" calcmode="lin" valueType="num">
                                      <p:cBhvr>
                                        <p:cTn id="38" dur="500" decel="50000" autoRev="1" fill="hold">
                                          <p:stCondLst>
                                            <p:cond delay="0"/>
                                          </p:stCondLst>
                                        </p:cTn>
                                        <p:tgtEl>
                                          <p:spTgt spid="22"/>
                                        </p:tgtEl>
                                        <p:attrNameLst>
                                          <p:attrName>ppt_x</p:attrName>
                                        </p:attrNameLst>
                                      </p:cBhvr>
                                    </p:anim>
                                    <p:anim from="(-#ppt_h/2)" to="(#ppt_y)" calcmode="lin" valueType="num">
                                      <p:cBhvr>
                                        <p:cTn id="39" dur="1000" fill="hold">
                                          <p:stCondLst>
                                            <p:cond delay="0"/>
                                          </p:stCondLst>
                                        </p:cTn>
                                        <p:tgtEl>
                                          <p:spTgt spid="22"/>
                                        </p:tgtEl>
                                        <p:attrNameLst>
                                          <p:attrName>ppt_y</p:attrName>
                                        </p:attrNameLst>
                                      </p:cBhvr>
                                    </p:anim>
                                    <p:animRot by="21600000">
                                      <p:cBhvr>
                                        <p:cTn id="40" dur="1000" fill="hold">
                                          <p:stCondLst>
                                            <p:cond delay="0"/>
                                          </p:stCondLst>
                                        </p:cTn>
                                        <p:tgtEl>
                                          <p:spTgt spid="22"/>
                                        </p:tgtEl>
                                        <p:attrNameLst>
                                          <p:attrName>r</p:attrName>
                                        </p:attrNameLst>
                                      </p:cBhvr>
                                    </p:animRot>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p:bldP spid="8" grpId="0"/>
      <p:bldP spid="16" grpId="0" animBg="1"/>
      <p:bldP spid="17" grpId="1"/>
      <p:bldP spid="21" grpId="0" animBg="1"/>
      <p:bldP spid="22" grpId="1"/>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6" y="44625"/>
            <a:ext cx="9716362"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800" dirty="0" smtClean="0">
                <a:solidFill>
                  <a:schemeClr val="accent2"/>
                </a:solidFill>
                <a:latin typeface="微软雅黑"/>
                <a:ea typeface="微软雅黑"/>
              </a:rPr>
              <a:t>以学生为中心，发现教与学之间的三个矛盾</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2</a:t>
            </a:r>
            <a:endParaRPr lang="zh-CN" altLang="en-US" dirty="0">
              <a:solidFill>
                <a:schemeClr val="accent2"/>
              </a:solidFill>
            </a:endParaRPr>
          </a:p>
        </p:txBody>
      </p:sp>
      <p:sp>
        <p:nvSpPr>
          <p:cNvPr id="57" name="Rectangle 5"/>
          <p:cNvSpPr>
            <a:spLocks noChangeArrowheads="1"/>
          </p:cNvSpPr>
          <p:nvPr/>
        </p:nvSpPr>
        <p:spPr bwMode="auto">
          <a:xfrm>
            <a:off x="362608" y="2173249"/>
            <a:ext cx="11493062" cy="2584451"/>
          </a:xfrm>
          <a:prstGeom prst="rect">
            <a:avLst/>
          </a:prstGeom>
          <a:solidFill>
            <a:schemeClr val="accent1">
              <a:lumMod val="60000"/>
              <a:lumOff val="40000"/>
            </a:schemeClr>
          </a:solidFill>
          <a:ln>
            <a:noFill/>
          </a:ln>
        </p:spPr>
        <p:txBody>
          <a:bodyPr vert="horz" wrap="square" lIns="91434" tIns="45717" rIns="91434" bIns="45717" numCol="1" anchor="t" anchorCtr="0" compatLnSpc="1"/>
          <a:lstStyle/>
          <a:p>
            <a:endParaRPr lang="zh-CN" altLang="en-US">
              <a:solidFill>
                <a:srgbClr val="C4261D"/>
              </a:solidFill>
            </a:endParaRPr>
          </a:p>
        </p:txBody>
      </p:sp>
      <p:sp>
        <p:nvSpPr>
          <p:cNvPr id="58" name="Rectangle 8"/>
          <p:cNvSpPr>
            <a:spLocks noChangeArrowheads="1"/>
          </p:cNvSpPr>
          <p:nvPr/>
        </p:nvSpPr>
        <p:spPr bwMode="auto">
          <a:xfrm>
            <a:off x="0" y="2173249"/>
            <a:ext cx="252248" cy="2584451"/>
          </a:xfrm>
          <a:prstGeom prst="rect">
            <a:avLst/>
          </a:prstGeom>
          <a:solidFill>
            <a:schemeClr val="accent1"/>
          </a:solidFill>
          <a:ln>
            <a:noFill/>
          </a:ln>
        </p:spPr>
        <p:txBody>
          <a:bodyPr vert="horz" wrap="square" lIns="91434" tIns="45717" rIns="91434" bIns="45717" numCol="1" anchor="t" anchorCtr="0" compatLnSpc="1"/>
          <a:lstStyle/>
          <a:p>
            <a:endParaRPr lang="zh-CN" altLang="en-US">
              <a:solidFill>
                <a:srgbClr val="C4261D"/>
              </a:solidFill>
            </a:endParaRPr>
          </a:p>
        </p:txBody>
      </p:sp>
      <p:pic>
        <p:nvPicPr>
          <p:cNvPr id="59" name="Picture 57"/>
          <p:cNvPicPr>
            <a:picLocks noChangeAspect="1" noChangeArrowheads="1"/>
          </p:cNvPicPr>
          <p:nvPr/>
        </p:nvPicPr>
        <p:blipFill>
          <a:blip r:embed="rId3">
            <a:lum bright="24000"/>
            <a:extLst>
              <a:ext uri="{28A0092B-C50C-407E-A947-70E740481C1C}">
                <a14:useLocalDpi xmlns="" xmlns:a14="http://schemas.microsoft.com/office/drawing/2010/main" val="0"/>
              </a:ext>
            </a:extLst>
          </a:blip>
          <a:srcRect t="50449" r="-420"/>
          <a:stretch>
            <a:fillRect/>
          </a:stretch>
        </p:blipFill>
        <p:spPr bwMode="auto">
          <a:xfrm>
            <a:off x="697782" y="6453337"/>
            <a:ext cx="4118640" cy="202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圆角矩形 59"/>
          <p:cNvSpPr/>
          <p:nvPr/>
        </p:nvSpPr>
        <p:spPr bwMode="auto">
          <a:xfrm>
            <a:off x="1126905" y="2420888"/>
            <a:ext cx="3096344" cy="4032448"/>
          </a:xfrm>
          <a:prstGeom prst="roundRect">
            <a:avLst>
              <a:gd name="adj" fmla="val 4325"/>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34" tIns="45717" rIns="91434" bIns="45717" numCol="1" rtlCol="0" anchor="t" anchorCtr="0" compatLnSpc="1"/>
          <a:lstStyle/>
          <a:p>
            <a:endParaRPr lang="zh-CN" altLang="en-US" smtClean="0">
              <a:solidFill>
                <a:srgbClr val="C4261D"/>
              </a:solidFill>
            </a:endParaRPr>
          </a:p>
        </p:txBody>
      </p:sp>
      <p:sp>
        <p:nvSpPr>
          <p:cNvPr id="61" name="TextBox 60"/>
          <p:cNvSpPr txBox="1"/>
          <p:nvPr/>
        </p:nvSpPr>
        <p:spPr>
          <a:xfrm>
            <a:off x="1377657" y="3356993"/>
            <a:ext cx="2592288" cy="2308318"/>
          </a:xfrm>
          <a:prstGeom prst="rect">
            <a:avLst/>
          </a:prstGeom>
          <a:noFill/>
        </p:spPr>
        <p:txBody>
          <a:bodyPr wrap="square" lIns="91434" tIns="45717" rIns="91434" bIns="45717" rtlCol="0">
            <a:spAutoFit/>
          </a:bodyPr>
          <a:lstStyle/>
          <a:p>
            <a:pPr algn="just"/>
            <a:r>
              <a:rPr lang="zh-CN" altLang="en-US" sz="1600" dirty="0" smtClean="0">
                <a:solidFill>
                  <a:schemeClr val="accent1"/>
                </a:solidFill>
                <a:latin typeface="微软雅黑"/>
                <a:ea typeface="微软雅黑"/>
              </a:rPr>
              <a:t>● 大学一年级新生特色鲜明，有较高的学习热情和期望，但没有找到合适学习方法。</a:t>
            </a:r>
            <a:endParaRPr lang="en-US" altLang="zh-CN" sz="1600" dirty="0" smtClean="0">
              <a:solidFill>
                <a:schemeClr val="accent1"/>
              </a:solidFill>
              <a:latin typeface="微软雅黑"/>
              <a:ea typeface="微软雅黑"/>
            </a:endParaRPr>
          </a:p>
          <a:p>
            <a:pPr algn="just"/>
            <a:endParaRPr lang="en-US" altLang="zh-CN" sz="1600" dirty="0" smtClean="0">
              <a:solidFill>
                <a:schemeClr val="accent1"/>
              </a:solidFill>
              <a:latin typeface="微软雅黑"/>
              <a:ea typeface="微软雅黑"/>
            </a:endParaRPr>
          </a:p>
          <a:p>
            <a:pPr algn="just"/>
            <a:r>
              <a:rPr lang="zh-CN" altLang="en-US" sz="1600" dirty="0" smtClean="0">
                <a:solidFill>
                  <a:schemeClr val="accent1"/>
                </a:solidFill>
                <a:latin typeface="微软雅黑"/>
                <a:ea typeface="微软雅黑"/>
              </a:rPr>
              <a:t>● 遇到困难和挫折后不能独立去解决问题，容易发生学习情绪上的滑坡，引起恶性循环。</a:t>
            </a:r>
            <a:endParaRPr lang="zh-CN" altLang="en-US" sz="1600" dirty="0">
              <a:solidFill>
                <a:schemeClr val="accent1"/>
              </a:solidFill>
              <a:latin typeface="微软雅黑"/>
              <a:ea typeface="微软雅黑"/>
            </a:endParaRPr>
          </a:p>
        </p:txBody>
      </p:sp>
      <p:sp>
        <p:nvSpPr>
          <p:cNvPr id="62" name="圆角矩形 61"/>
          <p:cNvSpPr/>
          <p:nvPr/>
        </p:nvSpPr>
        <p:spPr bwMode="auto">
          <a:xfrm>
            <a:off x="4538845" y="2420888"/>
            <a:ext cx="3096344" cy="4032448"/>
          </a:xfrm>
          <a:prstGeom prst="roundRect">
            <a:avLst>
              <a:gd name="adj" fmla="val 4325"/>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34" tIns="45717" rIns="91434" bIns="45717" numCol="1" rtlCol="0" anchor="t" anchorCtr="0" compatLnSpc="1"/>
          <a:lstStyle/>
          <a:p>
            <a:endParaRPr lang="zh-CN" altLang="en-US" smtClean="0">
              <a:solidFill>
                <a:srgbClr val="C4261D"/>
              </a:solidFill>
            </a:endParaRPr>
          </a:p>
        </p:txBody>
      </p:sp>
      <p:sp>
        <p:nvSpPr>
          <p:cNvPr id="63" name="TextBox 62"/>
          <p:cNvSpPr txBox="1"/>
          <p:nvPr/>
        </p:nvSpPr>
        <p:spPr>
          <a:xfrm>
            <a:off x="4789598" y="3356993"/>
            <a:ext cx="2592288" cy="3046982"/>
          </a:xfrm>
          <a:prstGeom prst="rect">
            <a:avLst/>
          </a:prstGeom>
          <a:noFill/>
        </p:spPr>
        <p:txBody>
          <a:bodyPr wrap="square" lIns="91434" tIns="45717" rIns="91434" bIns="45717" rtlCol="0">
            <a:spAutoFit/>
          </a:bodyPr>
          <a:lstStyle/>
          <a:p>
            <a:pPr algn="just"/>
            <a:r>
              <a:rPr lang="zh-CN" altLang="en-US" sz="1600" dirty="0" smtClean="0">
                <a:solidFill>
                  <a:schemeClr val="accent1"/>
                </a:solidFill>
                <a:latin typeface="微软雅黑"/>
                <a:ea typeface="微软雅黑"/>
              </a:rPr>
              <a:t>● 江苏省</a:t>
            </a:r>
            <a:r>
              <a:rPr lang="en-US" altLang="zh-CN" sz="1600" dirty="0" smtClean="0">
                <a:solidFill>
                  <a:schemeClr val="accent1"/>
                </a:solidFill>
                <a:latin typeface="微软雅黑"/>
                <a:ea typeface="微软雅黑"/>
              </a:rPr>
              <a:t>08</a:t>
            </a:r>
            <a:r>
              <a:rPr lang="zh-CN" altLang="en-US" sz="1600" dirty="0" smtClean="0">
                <a:solidFill>
                  <a:schemeClr val="accent1"/>
                </a:solidFill>
                <a:latin typeface="微软雅黑"/>
                <a:ea typeface="微软雅黑"/>
              </a:rPr>
              <a:t>高考改革方案实施后，化学变成选测科目，造成大学新生入学后，相当比例的同学高中阶段是没有选测化学的，我们称之为</a:t>
            </a:r>
            <a:r>
              <a:rPr lang="en-US" altLang="en-US" sz="1600" dirty="0" smtClean="0">
                <a:solidFill>
                  <a:schemeClr val="accent1"/>
                </a:solidFill>
                <a:latin typeface="微软雅黑"/>
                <a:ea typeface="微软雅黑"/>
              </a:rPr>
              <a:t>“</a:t>
            </a:r>
            <a:r>
              <a:rPr lang="zh-CN" altLang="en-US" sz="1600" dirty="0" smtClean="0">
                <a:solidFill>
                  <a:schemeClr val="accent1"/>
                </a:solidFill>
                <a:latin typeface="微软雅黑"/>
                <a:ea typeface="微软雅黑"/>
              </a:rPr>
              <a:t>非化新生</a:t>
            </a:r>
            <a:r>
              <a:rPr lang="en-US" altLang="en-US" sz="1600" dirty="0" smtClean="0">
                <a:solidFill>
                  <a:schemeClr val="accent1"/>
                </a:solidFill>
                <a:latin typeface="微软雅黑"/>
                <a:ea typeface="微软雅黑"/>
              </a:rPr>
              <a:t>”</a:t>
            </a:r>
            <a:r>
              <a:rPr lang="zh-CN" altLang="en-US" sz="1600" dirty="0" smtClean="0">
                <a:solidFill>
                  <a:schemeClr val="accent1"/>
                </a:solidFill>
                <a:latin typeface="微软雅黑"/>
                <a:ea typeface="微软雅黑"/>
              </a:rPr>
              <a:t>。</a:t>
            </a:r>
            <a:endParaRPr lang="en-US" altLang="zh-CN" sz="1600" dirty="0" smtClean="0">
              <a:solidFill>
                <a:schemeClr val="accent1"/>
              </a:solidFill>
              <a:latin typeface="微软雅黑"/>
              <a:ea typeface="微软雅黑"/>
            </a:endParaRPr>
          </a:p>
          <a:p>
            <a:pPr algn="just"/>
            <a:endParaRPr lang="en-US" altLang="zh-CN" sz="1600" dirty="0" smtClean="0">
              <a:solidFill>
                <a:schemeClr val="accent1"/>
              </a:solidFill>
              <a:latin typeface="微软雅黑"/>
              <a:ea typeface="微软雅黑"/>
            </a:endParaRPr>
          </a:p>
          <a:p>
            <a:pPr algn="just"/>
            <a:r>
              <a:rPr lang="zh-CN" altLang="en-US" sz="1600" dirty="0" smtClean="0">
                <a:solidFill>
                  <a:schemeClr val="accent1"/>
                </a:solidFill>
                <a:latin typeface="微软雅黑"/>
                <a:ea typeface="微软雅黑"/>
              </a:rPr>
              <a:t>● 非化新生在化学基础和对于化学认同感方面和其他新生均存在较大差距，但课程不会降低要求。</a:t>
            </a:r>
          </a:p>
          <a:p>
            <a:pPr algn="just"/>
            <a:endParaRPr lang="zh-CN" altLang="en-US" sz="1600" dirty="0">
              <a:solidFill>
                <a:schemeClr val="accent1"/>
              </a:solidFill>
              <a:latin typeface="微软雅黑"/>
              <a:ea typeface="微软雅黑"/>
            </a:endParaRPr>
          </a:p>
        </p:txBody>
      </p:sp>
      <p:sp>
        <p:nvSpPr>
          <p:cNvPr id="64" name="圆角矩形 63"/>
          <p:cNvSpPr/>
          <p:nvPr/>
        </p:nvSpPr>
        <p:spPr bwMode="auto">
          <a:xfrm>
            <a:off x="7950784" y="2420888"/>
            <a:ext cx="3096344" cy="4032448"/>
          </a:xfrm>
          <a:prstGeom prst="roundRect">
            <a:avLst>
              <a:gd name="adj" fmla="val 4325"/>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34" tIns="45717" rIns="91434" bIns="45717" numCol="1" rtlCol="0" anchor="t" anchorCtr="0" compatLnSpc="1"/>
          <a:lstStyle/>
          <a:p>
            <a:endParaRPr lang="zh-CN" altLang="en-US" smtClean="0">
              <a:solidFill>
                <a:srgbClr val="C4261D"/>
              </a:solidFill>
            </a:endParaRPr>
          </a:p>
        </p:txBody>
      </p:sp>
      <p:sp>
        <p:nvSpPr>
          <p:cNvPr id="65" name="TextBox 64"/>
          <p:cNvSpPr txBox="1"/>
          <p:nvPr/>
        </p:nvSpPr>
        <p:spPr>
          <a:xfrm>
            <a:off x="8201538" y="3356993"/>
            <a:ext cx="2468875" cy="2308318"/>
          </a:xfrm>
          <a:prstGeom prst="rect">
            <a:avLst/>
          </a:prstGeom>
          <a:noFill/>
        </p:spPr>
        <p:txBody>
          <a:bodyPr wrap="square" lIns="91434" tIns="45717" rIns="91434" bIns="45717" rtlCol="0">
            <a:spAutoFit/>
          </a:bodyPr>
          <a:lstStyle/>
          <a:p>
            <a:pPr algn="just"/>
            <a:r>
              <a:rPr lang="zh-CN" altLang="en-US" sz="1600" dirty="0" smtClean="0">
                <a:solidFill>
                  <a:schemeClr val="accent1"/>
                </a:solidFill>
                <a:latin typeface="微软雅黑"/>
                <a:ea typeface="微软雅黑"/>
              </a:rPr>
              <a:t>● 化学基础课程授课面大，采取大班化教学是普遍现象，授课效率较高。</a:t>
            </a:r>
            <a:endParaRPr lang="en-US" altLang="zh-CN" sz="1600" dirty="0" smtClean="0">
              <a:solidFill>
                <a:schemeClr val="accent1"/>
              </a:solidFill>
              <a:latin typeface="微软雅黑"/>
              <a:ea typeface="微软雅黑"/>
            </a:endParaRPr>
          </a:p>
          <a:p>
            <a:pPr algn="just"/>
            <a:endParaRPr lang="en-US" altLang="zh-CN" sz="1600" dirty="0" smtClean="0">
              <a:solidFill>
                <a:schemeClr val="accent1"/>
              </a:solidFill>
              <a:latin typeface="微软雅黑"/>
              <a:ea typeface="微软雅黑"/>
            </a:endParaRPr>
          </a:p>
          <a:p>
            <a:pPr algn="just"/>
            <a:r>
              <a:rPr lang="zh-CN" altLang="en-US" sz="1600" dirty="0" smtClean="0">
                <a:solidFill>
                  <a:schemeClr val="accent1"/>
                </a:solidFill>
                <a:latin typeface="微软雅黑"/>
                <a:ea typeface="微软雅黑"/>
              </a:rPr>
              <a:t>● 听课效率不尽如人意，课后的自学环节掌控欠佳，自学往往抓不住</a:t>
            </a:r>
            <a:r>
              <a:rPr lang="zh-CN" altLang="en-US" sz="1600" dirty="0" smtClean="0">
                <a:solidFill>
                  <a:schemeClr val="accent1"/>
                </a:solidFill>
                <a:latin typeface="微软雅黑"/>
                <a:ea typeface="微软雅黑"/>
              </a:rPr>
              <a:t>重点，无法坚持。</a:t>
            </a:r>
            <a:endParaRPr lang="zh-CN" altLang="en-US" sz="1600" dirty="0" smtClean="0">
              <a:solidFill>
                <a:schemeClr val="accent1"/>
              </a:solidFill>
              <a:latin typeface="微软雅黑"/>
              <a:ea typeface="微软雅黑"/>
            </a:endParaRPr>
          </a:p>
          <a:p>
            <a:pPr algn="just"/>
            <a:endParaRPr lang="zh-CN" altLang="en-US" sz="1600" dirty="0">
              <a:solidFill>
                <a:schemeClr val="accent1"/>
              </a:solidFill>
              <a:latin typeface="微软雅黑"/>
              <a:ea typeface="微软雅黑"/>
            </a:endParaRPr>
          </a:p>
        </p:txBody>
      </p:sp>
      <p:pic>
        <p:nvPicPr>
          <p:cNvPr id="66" name="Picture 57"/>
          <p:cNvPicPr>
            <a:picLocks noChangeAspect="1" noChangeArrowheads="1"/>
          </p:cNvPicPr>
          <p:nvPr/>
        </p:nvPicPr>
        <p:blipFill>
          <a:blip r:embed="rId3">
            <a:lum bright="24000"/>
            <a:extLst>
              <a:ext uri="{28A0092B-C50C-407E-A947-70E740481C1C}">
                <a14:useLocalDpi xmlns="" xmlns:a14="http://schemas.microsoft.com/office/drawing/2010/main" val="0"/>
              </a:ext>
            </a:extLst>
          </a:blip>
          <a:srcRect t="50449" r="-420"/>
          <a:stretch>
            <a:fillRect/>
          </a:stretch>
        </p:blipFill>
        <p:spPr bwMode="auto">
          <a:xfrm>
            <a:off x="3991692" y="6453337"/>
            <a:ext cx="4118640" cy="202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 name="Picture 57"/>
          <p:cNvPicPr>
            <a:picLocks noChangeAspect="1" noChangeArrowheads="1"/>
          </p:cNvPicPr>
          <p:nvPr/>
        </p:nvPicPr>
        <p:blipFill>
          <a:blip r:embed="rId3">
            <a:lum bright="24000"/>
            <a:extLst>
              <a:ext uri="{28A0092B-C50C-407E-A947-70E740481C1C}">
                <a14:useLocalDpi xmlns="" xmlns:a14="http://schemas.microsoft.com/office/drawing/2010/main" val="0"/>
              </a:ext>
            </a:extLst>
          </a:blip>
          <a:srcRect t="50449" r="-420"/>
          <a:stretch>
            <a:fillRect/>
          </a:stretch>
        </p:blipFill>
        <p:spPr bwMode="auto">
          <a:xfrm>
            <a:off x="7439636" y="6453337"/>
            <a:ext cx="4118640" cy="202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 name="Rectangle 8"/>
          <p:cNvSpPr>
            <a:spLocks noChangeArrowheads="1"/>
          </p:cNvSpPr>
          <p:nvPr/>
        </p:nvSpPr>
        <p:spPr bwMode="auto">
          <a:xfrm>
            <a:off x="11944515" y="2173249"/>
            <a:ext cx="252248" cy="2584451"/>
          </a:xfrm>
          <a:prstGeom prst="rect">
            <a:avLst/>
          </a:prstGeom>
          <a:solidFill>
            <a:schemeClr val="accent1"/>
          </a:solidFill>
          <a:ln>
            <a:noFill/>
          </a:ln>
        </p:spPr>
        <p:txBody>
          <a:bodyPr vert="horz" wrap="square" lIns="91434" tIns="45717" rIns="91434" bIns="45717" numCol="1" anchor="t" anchorCtr="0" compatLnSpc="1"/>
          <a:lstStyle/>
          <a:p>
            <a:endParaRPr lang="zh-CN" altLang="en-US">
              <a:solidFill>
                <a:srgbClr val="C4261D"/>
              </a:solidFill>
            </a:endParaRPr>
          </a:p>
        </p:txBody>
      </p:sp>
      <p:sp>
        <p:nvSpPr>
          <p:cNvPr id="69" name="椭圆 68"/>
          <p:cNvSpPr/>
          <p:nvPr/>
        </p:nvSpPr>
        <p:spPr bwMode="auto">
          <a:xfrm>
            <a:off x="1811987" y="1434882"/>
            <a:ext cx="1723628" cy="1723628"/>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34" tIns="45717" rIns="91434" bIns="45717" numCol="1" rtlCol="0" anchor="t" anchorCtr="0" compatLnSpc="1"/>
          <a:lstStyle/>
          <a:p>
            <a:endParaRPr lang="zh-CN" altLang="en-US" smtClean="0">
              <a:solidFill>
                <a:srgbClr val="C4261D"/>
              </a:solidFill>
            </a:endParaRPr>
          </a:p>
        </p:txBody>
      </p:sp>
      <p:sp>
        <p:nvSpPr>
          <p:cNvPr id="70" name="TextBox 69"/>
          <p:cNvSpPr txBox="1"/>
          <p:nvPr/>
        </p:nvSpPr>
        <p:spPr>
          <a:xfrm>
            <a:off x="1993925" y="2065864"/>
            <a:ext cx="1359655" cy="646325"/>
          </a:xfrm>
          <a:prstGeom prst="rect">
            <a:avLst/>
          </a:prstGeom>
          <a:noFill/>
        </p:spPr>
        <p:txBody>
          <a:bodyPr wrap="none" lIns="91434" tIns="45717" rIns="91434" bIns="45717" rtlCol="0">
            <a:spAutoFit/>
          </a:bodyPr>
          <a:lstStyle/>
          <a:p>
            <a:r>
              <a:rPr lang="zh-CN" altLang="en-US" dirty="0" smtClean="0">
                <a:solidFill>
                  <a:srgbClr val="F8F8F8"/>
                </a:solidFill>
                <a:latin typeface="微软雅黑"/>
                <a:ea typeface="微软雅黑"/>
              </a:rPr>
              <a:t>想学与</a:t>
            </a:r>
            <a:endParaRPr lang="en-US" altLang="zh-CN" dirty="0" smtClean="0">
              <a:solidFill>
                <a:srgbClr val="F8F8F8"/>
              </a:solidFill>
              <a:latin typeface="微软雅黑"/>
              <a:ea typeface="微软雅黑"/>
            </a:endParaRPr>
          </a:p>
          <a:p>
            <a:r>
              <a:rPr lang="zh-CN" altLang="en-US" dirty="0" smtClean="0">
                <a:solidFill>
                  <a:srgbClr val="F8F8F8"/>
                </a:solidFill>
                <a:latin typeface="微软雅黑"/>
                <a:ea typeface="微软雅黑"/>
              </a:rPr>
              <a:t>       不会学</a:t>
            </a:r>
            <a:endParaRPr lang="zh-CN" altLang="en-US" dirty="0">
              <a:solidFill>
                <a:srgbClr val="F8F8F8"/>
              </a:solidFill>
              <a:latin typeface="微软雅黑"/>
              <a:ea typeface="微软雅黑"/>
            </a:endParaRPr>
          </a:p>
        </p:txBody>
      </p:sp>
      <p:grpSp>
        <p:nvGrpSpPr>
          <p:cNvPr id="2" name="组合 70"/>
          <p:cNvGrpSpPr/>
          <p:nvPr/>
        </p:nvGrpSpPr>
        <p:grpSpPr>
          <a:xfrm>
            <a:off x="1807482" y="1521066"/>
            <a:ext cx="517089" cy="517089"/>
            <a:chOff x="1807482" y="1521065"/>
            <a:chExt cx="517088" cy="517088"/>
          </a:xfrm>
        </p:grpSpPr>
        <p:sp>
          <p:nvSpPr>
            <p:cNvPr id="72" name="椭圆 71"/>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smtClean="0">
                <a:solidFill>
                  <a:schemeClr val="accent2"/>
                </a:solidFill>
              </a:endParaRPr>
            </a:p>
          </p:txBody>
        </p:sp>
        <p:sp>
          <p:nvSpPr>
            <p:cNvPr id="73" name="TextBox 72"/>
            <p:cNvSpPr txBox="1"/>
            <p:nvPr/>
          </p:nvSpPr>
          <p:spPr>
            <a:xfrm>
              <a:off x="1883123" y="1548776"/>
              <a:ext cx="319317" cy="369331"/>
            </a:xfrm>
            <a:prstGeom prst="rect">
              <a:avLst/>
            </a:prstGeom>
            <a:noFill/>
          </p:spPr>
          <p:txBody>
            <a:bodyPr wrap="none" rtlCol="0">
              <a:spAutoFit/>
            </a:bodyPr>
            <a:lstStyle/>
            <a:p>
              <a:r>
                <a:rPr lang="en-US" altLang="zh-CN" dirty="0">
                  <a:solidFill>
                    <a:schemeClr val="accent2"/>
                  </a:solidFill>
                  <a:latin typeface="微软雅黑"/>
                  <a:ea typeface="微软雅黑"/>
                </a:rPr>
                <a:t>1</a:t>
              </a:r>
              <a:endParaRPr lang="zh-CN" altLang="en-US" dirty="0">
                <a:solidFill>
                  <a:schemeClr val="accent2"/>
                </a:solidFill>
                <a:latin typeface="微软雅黑"/>
                <a:ea typeface="微软雅黑"/>
              </a:endParaRPr>
            </a:p>
          </p:txBody>
        </p:sp>
      </p:grpSp>
      <p:sp>
        <p:nvSpPr>
          <p:cNvPr id="74" name="椭圆 73"/>
          <p:cNvSpPr/>
          <p:nvPr/>
        </p:nvSpPr>
        <p:spPr bwMode="auto">
          <a:xfrm>
            <a:off x="5238848" y="1340769"/>
            <a:ext cx="1723628" cy="1723628"/>
          </a:xfrm>
          <a:prstGeom prst="ellipse">
            <a:avLst/>
          </a:prstGeom>
          <a:solidFill>
            <a:schemeClr val="tx2"/>
          </a:solidFill>
          <a:ln w="9525" cap="flat" cmpd="sng" algn="ctr">
            <a:solidFill>
              <a:schemeClr val="accent2"/>
            </a:solidFill>
            <a:prstDash val="solid"/>
            <a:round/>
            <a:headEnd type="none" w="med" len="med"/>
            <a:tailEnd type="none" w="med" len="med"/>
          </a:ln>
          <a:effectLst/>
        </p:spPr>
        <p:txBody>
          <a:bodyPr vert="horz" wrap="square" lIns="91434" tIns="45717" rIns="91434" bIns="45717" numCol="1" rtlCol="0" anchor="t" anchorCtr="0" compatLnSpc="1"/>
          <a:lstStyle/>
          <a:p>
            <a:endParaRPr lang="zh-CN" altLang="en-US" smtClean="0">
              <a:solidFill>
                <a:srgbClr val="C4261D"/>
              </a:solidFill>
            </a:endParaRPr>
          </a:p>
        </p:txBody>
      </p:sp>
      <p:sp>
        <p:nvSpPr>
          <p:cNvPr id="75" name="TextBox 74"/>
          <p:cNvSpPr txBox="1"/>
          <p:nvPr/>
        </p:nvSpPr>
        <p:spPr>
          <a:xfrm>
            <a:off x="5312563" y="1971750"/>
            <a:ext cx="1545604" cy="646325"/>
          </a:xfrm>
          <a:prstGeom prst="rect">
            <a:avLst/>
          </a:prstGeom>
          <a:noFill/>
        </p:spPr>
        <p:txBody>
          <a:bodyPr wrap="none" lIns="91434" tIns="45717" rIns="91434" bIns="45717" rtlCol="0">
            <a:spAutoFit/>
          </a:bodyPr>
          <a:lstStyle/>
          <a:p>
            <a:r>
              <a:rPr lang="zh-CN" altLang="en-US" dirty="0" smtClean="0">
                <a:solidFill>
                  <a:schemeClr val="accent1"/>
                </a:solidFill>
                <a:latin typeface="微软雅黑"/>
                <a:ea typeface="微软雅黑"/>
              </a:rPr>
              <a:t>要求统一与</a:t>
            </a:r>
            <a:endParaRPr lang="en-US" altLang="zh-CN" dirty="0" smtClean="0">
              <a:solidFill>
                <a:schemeClr val="accent1"/>
              </a:solidFill>
              <a:latin typeface="微软雅黑"/>
              <a:ea typeface="微软雅黑"/>
            </a:endParaRPr>
          </a:p>
          <a:p>
            <a:r>
              <a:rPr lang="en-US" altLang="zh-CN" dirty="0" smtClean="0">
                <a:solidFill>
                  <a:schemeClr val="accent1"/>
                </a:solidFill>
                <a:latin typeface="微软雅黑"/>
                <a:ea typeface="微软雅黑"/>
              </a:rPr>
              <a:t>   </a:t>
            </a:r>
            <a:r>
              <a:rPr lang="zh-CN" altLang="en-US" dirty="0" smtClean="0">
                <a:solidFill>
                  <a:schemeClr val="accent1"/>
                </a:solidFill>
                <a:latin typeface="微软雅黑"/>
                <a:ea typeface="微软雅黑"/>
              </a:rPr>
              <a:t>基础不统一</a:t>
            </a:r>
            <a:endParaRPr lang="zh-CN" altLang="en-US" dirty="0">
              <a:solidFill>
                <a:schemeClr val="accent1"/>
              </a:solidFill>
              <a:latin typeface="微软雅黑"/>
              <a:ea typeface="微软雅黑"/>
            </a:endParaRPr>
          </a:p>
        </p:txBody>
      </p:sp>
      <p:grpSp>
        <p:nvGrpSpPr>
          <p:cNvPr id="3" name="组合 75"/>
          <p:cNvGrpSpPr/>
          <p:nvPr/>
        </p:nvGrpSpPr>
        <p:grpSpPr>
          <a:xfrm>
            <a:off x="5234345" y="1426952"/>
            <a:ext cx="517089" cy="517089"/>
            <a:chOff x="1807482" y="1521065"/>
            <a:chExt cx="517088" cy="517088"/>
          </a:xfrm>
        </p:grpSpPr>
        <p:sp>
          <p:nvSpPr>
            <p:cNvPr id="77" name="椭圆 76"/>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smtClean="0">
                <a:solidFill>
                  <a:schemeClr val="accent2"/>
                </a:solidFill>
              </a:endParaRPr>
            </a:p>
          </p:txBody>
        </p:sp>
        <p:sp>
          <p:nvSpPr>
            <p:cNvPr id="78" name="TextBox 77"/>
            <p:cNvSpPr txBox="1"/>
            <p:nvPr/>
          </p:nvSpPr>
          <p:spPr>
            <a:xfrm>
              <a:off x="1883123" y="1548776"/>
              <a:ext cx="319317" cy="369331"/>
            </a:xfrm>
            <a:prstGeom prst="rect">
              <a:avLst/>
            </a:prstGeom>
            <a:noFill/>
          </p:spPr>
          <p:txBody>
            <a:bodyPr wrap="none" rtlCol="0">
              <a:spAutoFit/>
            </a:bodyPr>
            <a:lstStyle/>
            <a:p>
              <a:r>
                <a:rPr lang="en-US" altLang="zh-CN" dirty="0">
                  <a:solidFill>
                    <a:schemeClr val="accent2"/>
                  </a:solidFill>
                  <a:latin typeface="微软雅黑"/>
                  <a:ea typeface="微软雅黑"/>
                </a:rPr>
                <a:t>2</a:t>
              </a:r>
              <a:endParaRPr lang="zh-CN" altLang="en-US" dirty="0">
                <a:solidFill>
                  <a:schemeClr val="accent2"/>
                </a:solidFill>
                <a:latin typeface="微软雅黑"/>
                <a:ea typeface="微软雅黑"/>
              </a:endParaRPr>
            </a:p>
          </p:txBody>
        </p:sp>
      </p:grpSp>
      <p:sp>
        <p:nvSpPr>
          <p:cNvPr id="79" name="椭圆 78"/>
          <p:cNvSpPr/>
          <p:nvPr/>
        </p:nvSpPr>
        <p:spPr bwMode="auto">
          <a:xfrm>
            <a:off x="8623166" y="1268761"/>
            <a:ext cx="1723628" cy="1723628"/>
          </a:xfrm>
          <a:prstGeom prst="ellipse">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34" tIns="45717" rIns="91434" bIns="45717" numCol="1" rtlCol="0" anchor="t" anchorCtr="0" compatLnSpc="1"/>
          <a:lstStyle/>
          <a:p>
            <a:endParaRPr lang="zh-CN" altLang="en-US" smtClean="0">
              <a:solidFill>
                <a:srgbClr val="C4261D"/>
              </a:solidFill>
            </a:endParaRPr>
          </a:p>
        </p:txBody>
      </p:sp>
      <p:sp>
        <p:nvSpPr>
          <p:cNvPr id="80" name="TextBox 79"/>
          <p:cNvSpPr txBox="1"/>
          <p:nvPr/>
        </p:nvSpPr>
        <p:spPr>
          <a:xfrm>
            <a:off x="8670149" y="1899742"/>
            <a:ext cx="1521558" cy="646325"/>
          </a:xfrm>
          <a:prstGeom prst="rect">
            <a:avLst/>
          </a:prstGeom>
          <a:noFill/>
        </p:spPr>
        <p:txBody>
          <a:bodyPr wrap="none" lIns="91434" tIns="45717" rIns="91434" bIns="45717" rtlCol="0">
            <a:spAutoFit/>
          </a:bodyPr>
          <a:lstStyle/>
          <a:p>
            <a:r>
              <a:rPr lang="zh-CN" altLang="en-US" dirty="0" smtClean="0">
                <a:solidFill>
                  <a:srgbClr val="F8F8F8"/>
                </a:solidFill>
                <a:latin typeface="微软雅黑"/>
                <a:ea typeface="微软雅黑"/>
              </a:rPr>
              <a:t>授课效率与</a:t>
            </a:r>
            <a:endParaRPr lang="en-US" altLang="zh-CN" dirty="0" smtClean="0">
              <a:solidFill>
                <a:srgbClr val="F8F8F8"/>
              </a:solidFill>
              <a:latin typeface="微软雅黑"/>
              <a:ea typeface="微软雅黑"/>
            </a:endParaRPr>
          </a:p>
          <a:p>
            <a:r>
              <a:rPr lang="en-US" altLang="zh-CN" dirty="0" smtClean="0">
                <a:solidFill>
                  <a:srgbClr val="F8F8F8"/>
                </a:solidFill>
                <a:latin typeface="微软雅黑"/>
                <a:ea typeface="微软雅黑"/>
              </a:rPr>
              <a:t>      </a:t>
            </a:r>
            <a:r>
              <a:rPr lang="zh-CN" altLang="en-US" dirty="0" smtClean="0">
                <a:solidFill>
                  <a:srgbClr val="F8F8F8"/>
                </a:solidFill>
                <a:latin typeface="微软雅黑"/>
                <a:ea typeface="微软雅黑"/>
              </a:rPr>
              <a:t>听课效率</a:t>
            </a:r>
            <a:endParaRPr lang="zh-CN" altLang="en-US" dirty="0">
              <a:solidFill>
                <a:srgbClr val="F8F8F8"/>
              </a:solidFill>
              <a:latin typeface="微软雅黑"/>
              <a:ea typeface="微软雅黑"/>
            </a:endParaRPr>
          </a:p>
        </p:txBody>
      </p:sp>
      <p:grpSp>
        <p:nvGrpSpPr>
          <p:cNvPr id="4" name="组合 80"/>
          <p:cNvGrpSpPr/>
          <p:nvPr/>
        </p:nvGrpSpPr>
        <p:grpSpPr>
          <a:xfrm>
            <a:off x="8618661" y="1354944"/>
            <a:ext cx="517089" cy="517089"/>
            <a:chOff x="1807482" y="1521065"/>
            <a:chExt cx="517088" cy="517088"/>
          </a:xfrm>
        </p:grpSpPr>
        <p:sp>
          <p:nvSpPr>
            <p:cNvPr id="82" name="椭圆 81"/>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smtClean="0">
                <a:solidFill>
                  <a:schemeClr val="accent2"/>
                </a:solidFill>
              </a:endParaRPr>
            </a:p>
          </p:txBody>
        </p:sp>
        <p:sp>
          <p:nvSpPr>
            <p:cNvPr id="83" name="TextBox 82"/>
            <p:cNvSpPr txBox="1"/>
            <p:nvPr/>
          </p:nvSpPr>
          <p:spPr>
            <a:xfrm>
              <a:off x="1883123" y="1548776"/>
              <a:ext cx="319317" cy="369331"/>
            </a:xfrm>
            <a:prstGeom prst="rect">
              <a:avLst/>
            </a:prstGeom>
            <a:noFill/>
          </p:spPr>
          <p:txBody>
            <a:bodyPr wrap="none" rtlCol="0">
              <a:spAutoFit/>
            </a:bodyPr>
            <a:lstStyle/>
            <a:p>
              <a:r>
                <a:rPr lang="en-US" altLang="zh-CN" dirty="0">
                  <a:solidFill>
                    <a:schemeClr val="accent2"/>
                  </a:solidFill>
                  <a:latin typeface="微软雅黑"/>
                  <a:ea typeface="微软雅黑"/>
                </a:rPr>
                <a:t>3</a:t>
              </a:r>
              <a:endParaRPr lang="zh-CN" altLang="en-US" dirty="0">
                <a:solidFill>
                  <a:schemeClr val="accent2"/>
                </a:solidFill>
                <a:latin typeface="微软雅黑"/>
                <a:ea typeface="微软雅黑"/>
              </a:endParaRPr>
            </a:p>
          </p:txBody>
        </p:sp>
      </p:grpSp>
    </p:spTree>
  </p:cSld>
  <p:clrMapOvr>
    <a:masterClrMapping/>
  </p:clrMapOvr>
  <mc:AlternateContent xmlns:mc="http://schemas.openxmlformats.org/markup-compatibility/2006">
    <mc:Choice xmlns="" xmlns:p14="http://schemas.microsoft.com/office/powerpoint/2010/main" Requires="p14">
      <p:transition spd="slow" p14:dur="800" advTm="9127">
        <p14:prism dir="d"/>
      </p:transition>
    </mc:Choice>
    <mc:Fallback>
      <p:transition spd="slow" advTm="91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ppt_x"/>
                                          </p:val>
                                        </p:tav>
                                        <p:tav tm="100000">
                                          <p:val>
                                            <p:strVal val="#ppt_x"/>
                                          </p:val>
                                        </p:tav>
                                      </p:tavLst>
                                    </p:anim>
                                    <p:anim calcmode="lin" valueType="num">
                                      <p:cBhvr additive="base">
                                        <p:cTn id="36" dur="500" fill="hold"/>
                                        <p:tgtEl>
                                          <p:spTgt spid="6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4" grpId="0" animBg="1"/>
      <p:bldP spid="65" grpId="0"/>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3</a:t>
            </a:r>
            <a:endParaRPr lang="zh-CN" altLang="en-US" dirty="0">
              <a:solidFill>
                <a:schemeClr val="accent2"/>
              </a:solidFill>
            </a:endParaRPr>
          </a:p>
        </p:txBody>
      </p:sp>
      <p:sp>
        <p:nvSpPr>
          <p:cNvPr id="2" name="TextBox 1"/>
          <p:cNvSpPr txBox="1"/>
          <p:nvPr/>
        </p:nvSpPr>
        <p:spPr>
          <a:xfrm>
            <a:off x="1111182" y="1068163"/>
            <a:ext cx="9417951" cy="646325"/>
          </a:xfrm>
          <a:prstGeom prst="rect">
            <a:avLst/>
          </a:prstGeom>
          <a:noFill/>
        </p:spPr>
        <p:txBody>
          <a:bodyPr wrap="none" lIns="91434" tIns="45717" rIns="91434" bIns="45717" rtlCol="0">
            <a:spAutoFit/>
          </a:bodyPr>
          <a:lstStyle/>
          <a:p>
            <a:r>
              <a:rPr lang="zh-CN" altLang="en-US" sz="3600" b="1" dirty="0" smtClean="0">
                <a:solidFill>
                  <a:schemeClr val="bg2"/>
                </a:solidFill>
                <a:latin typeface="+mn-ea"/>
                <a:ea typeface="+mn-ea"/>
              </a:rPr>
              <a:t>提出了</a:t>
            </a:r>
            <a:r>
              <a:rPr lang="en-US" altLang="en-US" sz="3600" b="1" dirty="0" smtClean="0">
                <a:solidFill>
                  <a:schemeClr val="bg2"/>
                </a:solidFill>
                <a:latin typeface="+mn-ea"/>
                <a:ea typeface="+mn-ea"/>
              </a:rPr>
              <a:t>“</a:t>
            </a:r>
            <a:r>
              <a:rPr lang="zh-CN" altLang="en-US" sz="3600" b="1" dirty="0" smtClean="0">
                <a:solidFill>
                  <a:schemeClr val="bg2"/>
                </a:solidFill>
                <a:latin typeface="+mn-ea"/>
                <a:ea typeface="+mn-ea"/>
              </a:rPr>
              <a:t>立体化学习体系</a:t>
            </a:r>
            <a:r>
              <a:rPr lang="en-US" altLang="en-US" sz="3600" b="1" dirty="0" smtClean="0">
                <a:solidFill>
                  <a:schemeClr val="bg2"/>
                </a:solidFill>
                <a:latin typeface="+mn-ea"/>
                <a:ea typeface="+mn-ea"/>
              </a:rPr>
              <a:t>”</a:t>
            </a:r>
            <a:r>
              <a:rPr lang="zh-CN" altLang="en-US" sz="3600" b="1" dirty="0" smtClean="0">
                <a:solidFill>
                  <a:schemeClr val="bg2"/>
                </a:solidFill>
                <a:latin typeface="+mn-ea"/>
                <a:ea typeface="+mn-ea"/>
              </a:rPr>
              <a:t>这一创新解决方案</a:t>
            </a:r>
            <a:endParaRPr lang="zh-CN" altLang="en-US" sz="6000" b="1" dirty="0">
              <a:solidFill>
                <a:schemeClr val="bg2"/>
              </a:solidFill>
              <a:latin typeface="+mn-ea"/>
              <a:ea typeface="+mn-ea"/>
            </a:endParaRPr>
          </a:p>
        </p:txBody>
      </p:sp>
      <p:sp>
        <p:nvSpPr>
          <p:cNvPr id="7" name="TextBox 6"/>
          <p:cNvSpPr txBox="1"/>
          <p:nvPr/>
        </p:nvSpPr>
        <p:spPr>
          <a:xfrm>
            <a:off x="526217" y="2250223"/>
            <a:ext cx="7981660" cy="584769"/>
          </a:xfrm>
          <a:prstGeom prst="rect">
            <a:avLst/>
          </a:prstGeom>
          <a:noFill/>
        </p:spPr>
        <p:txBody>
          <a:bodyPr wrap="none" lIns="91434" tIns="45717" rIns="91434" bIns="45717" rtlCol="0">
            <a:spAutoFit/>
          </a:bodyPr>
          <a:lstStyle/>
          <a:p>
            <a:r>
              <a:rPr lang="zh-CN" altLang="en-US" sz="3200" dirty="0" smtClean="0">
                <a:solidFill>
                  <a:schemeClr val="accent1"/>
                </a:solidFill>
                <a:latin typeface="+mn-ea"/>
                <a:ea typeface="+mn-ea"/>
              </a:rPr>
              <a:t>基于深入学情调研所总结出的</a:t>
            </a:r>
            <a:r>
              <a:rPr lang="en-US" altLang="en-US" sz="3200" dirty="0" smtClean="0">
                <a:solidFill>
                  <a:schemeClr val="accent1"/>
                </a:solidFill>
                <a:latin typeface="+mn-ea"/>
                <a:ea typeface="+mn-ea"/>
              </a:rPr>
              <a:t>“</a:t>
            </a:r>
            <a:r>
              <a:rPr lang="zh-CN" altLang="en-US" sz="3200" dirty="0" smtClean="0">
                <a:solidFill>
                  <a:schemeClr val="accent1"/>
                </a:solidFill>
                <a:latin typeface="+mn-ea"/>
                <a:ea typeface="+mn-ea"/>
              </a:rPr>
              <a:t>三大矛盾</a:t>
            </a:r>
            <a:r>
              <a:rPr lang="en-US" altLang="en-US" sz="3200" dirty="0" smtClean="0">
                <a:solidFill>
                  <a:schemeClr val="accent1"/>
                </a:solidFill>
                <a:latin typeface="+mn-ea"/>
                <a:ea typeface="+mn-ea"/>
              </a:rPr>
              <a:t>”</a:t>
            </a:r>
            <a:endParaRPr lang="zh-CN" altLang="en-US" sz="3200" dirty="0">
              <a:solidFill>
                <a:schemeClr val="accent1"/>
              </a:solidFill>
              <a:latin typeface="+mn-ea"/>
              <a:ea typeface="+mn-ea"/>
            </a:endParaRPr>
          </a:p>
        </p:txBody>
      </p:sp>
      <p:sp>
        <p:nvSpPr>
          <p:cNvPr id="12" name="TextBox 11"/>
          <p:cNvSpPr txBox="1"/>
          <p:nvPr/>
        </p:nvSpPr>
        <p:spPr>
          <a:xfrm>
            <a:off x="1111182" y="4910819"/>
            <a:ext cx="5929816" cy="523214"/>
          </a:xfrm>
          <a:prstGeom prst="rect">
            <a:avLst/>
          </a:prstGeom>
          <a:solidFill>
            <a:schemeClr val="accent2"/>
          </a:solidFill>
          <a:effectLst>
            <a:outerShdw blurRad="50800" dist="38100" dir="2700000" algn="tl" rotWithShape="0">
              <a:prstClr val="black">
                <a:alpha val="40000"/>
              </a:prstClr>
            </a:outerShdw>
          </a:effectLst>
        </p:spPr>
        <p:txBody>
          <a:bodyPr wrap="none" lIns="91434" tIns="45717" rIns="91434" bIns="45717" rtlCol="0">
            <a:spAutoFit/>
          </a:bodyPr>
          <a:lstStyle/>
          <a:p>
            <a:r>
              <a:rPr lang="zh-CN" altLang="en-US" sz="2800" b="1" dirty="0" smtClean="0">
                <a:solidFill>
                  <a:schemeClr val="accent1"/>
                </a:solidFill>
                <a:latin typeface="+mn-ea"/>
                <a:ea typeface="+mn-ea"/>
              </a:rPr>
              <a:t>凸显“以学习者为中心”的视角观点</a:t>
            </a:r>
            <a:endParaRPr lang="zh-CN" altLang="en-US" sz="2800" b="1" dirty="0">
              <a:solidFill>
                <a:schemeClr val="accent1"/>
              </a:solidFill>
              <a:latin typeface="+mn-ea"/>
              <a:ea typeface="+mn-ea"/>
            </a:endParaRPr>
          </a:p>
        </p:txBody>
      </p:sp>
      <p:sp>
        <p:nvSpPr>
          <p:cNvPr id="60417" name="Rectangle 1"/>
          <p:cNvSpPr>
            <a:spLocks noChangeArrowheads="1"/>
          </p:cNvSpPr>
          <p:nvPr/>
        </p:nvSpPr>
        <p:spPr bwMode="auto">
          <a:xfrm>
            <a:off x="1312035" y="71414"/>
            <a:ext cx="938452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 typeface="Arial" pitchFamily="34" charset="0"/>
              <a:buNone/>
              <a:tabLst/>
            </a:pPr>
            <a:r>
              <a:rPr lang="zh-CN" altLang="zh-CN" sz="2800" dirty="0" smtClean="0">
                <a:solidFill>
                  <a:schemeClr val="accent2"/>
                </a:solidFill>
                <a:latin typeface="微软雅黑"/>
                <a:ea typeface="微软雅黑"/>
              </a:rPr>
              <a:t>“</a:t>
            </a:r>
            <a:r>
              <a:rPr lang="zh-CN" altLang="en-US" sz="2800" dirty="0" smtClean="0">
                <a:solidFill>
                  <a:schemeClr val="accent2"/>
                </a:solidFill>
                <a:latin typeface="微软雅黑"/>
                <a:ea typeface="微软雅黑"/>
              </a:rPr>
              <a:t>立体化学习体系”的创新教学模式</a:t>
            </a:r>
            <a:r>
              <a:rPr lang="en-US" altLang="zh-CN" sz="2800" dirty="0" smtClean="0">
                <a:solidFill>
                  <a:schemeClr val="accent2"/>
                </a:solidFill>
                <a:latin typeface="微软雅黑"/>
                <a:ea typeface="微软雅黑"/>
              </a:rPr>
              <a:t>——</a:t>
            </a:r>
            <a:r>
              <a:rPr lang="zh-CN" altLang="en-US" sz="2800" dirty="0" smtClean="0">
                <a:solidFill>
                  <a:schemeClr val="accent2"/>
                </a:solidFill>
                <a:latin typeface="微软雅黑"/>
                <a:ea typeface="微软雅黑"/>
              </a:rPr>
              <a:t>从谋划到构建</a:t>
            </a:r>
          </a:p>
        </p:txBody>
      </p:sp>
      <p:sp>
        <p:nvSpPr>
          <p:cNvPr id="18" name="Freeform 6"/>
          <p:cNvSpPr/>
          <p:nvPr/>
        </p:nvSpPr>
        <p:spPr bwMode="auto">
          <a:xfrm>
            <a:off x="10079870" y="2174875"/>
            <a:ext cx="1590675" cy="4683125"/>
          </a:xfrm>
          <a:custGeom>
            <a:avLst/>
            <a:gdLst>
              <a:gd name="T0" fmla="*/ 469 w 2278"/>
              <a:gd name="T1" fmla="*/ 132 h 6709"/>
              <a:gd name="T2" fmla="*/ 1800 w 2278"/>
              <a:gd name="T3" fmla="*/ 132 h 6709"/>
              <a:gd name="T4" fmla="*/ 1800 w 2278"/>
              <a:gd name="T5" fmla="*/ 0 h 6709"/>
              <a:gd name="T6" fmla="*/ 2039 w 2278"/>
              <a:gd name="T7" fmla="*/ 190 h 6709"/>
              <a:gd name="T8" fmla="*/ 2278 w 2278"/>
              <a:gd name="T9" fmla="*/ 379 h 6709"/>
              <a:gd name="T10" fmla="*/ 2039 w 2278"/>
              <a:gd name="T11" fmla="*/ 569 h 6709"/>
              <a:gd name="T12" fmla="*/ 1800 w 2278"/>
              <a:gd name="T13" fmla="*/ 758 h 6709"/>
              <a:gd name="T14" fmla="*/ 1800 w 2278"/>
              <a:gd name="T15" fmla="*/ 621 h 6709"/>
              <a:gd name="T16" fmla="*/ 797 w 2278"/>
              <a:gd name="T17" fmla="*/ 621 h 6709"/>
              <a:gd name="T18" fmla="*/ 489 w 2278"/>
              <a:gd name="T19" fmla="*/ 868 h 6709"/>
              <a:gd name="T20" fmla="*/ 489 w 2278"/>
              <a:gd name="T21" fmla="*/ 6709 h 6709"/>
              <a:gd name="T22" fmla="*/ 0 w 2278"/>
              <a:gd name="T23" fmla="*/ 6709 h 6709"/>
              <a:gd name="T24" fmla="*/ 0 w 2278"/>
              <a:gd name="T25" fmla="*/ 601 h 6709"/>
              <a:gd name="T26" fmla="*/ 469 w 2278"/>
              <a:gd name="T27" fmla="*/ 132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chemeClr val="tx2"/>
          </a:solidFill>
          <a:ln>
            <a:noFill/>
          </a:ln>
        </p:spPr>
        <p:txBody>
          <a:bodyPr vert="horz" wrap="square" lIns="91434" tIns="45717" rIns="91434" bIns="45717" numCol="1" anchor="t" anchorCtr="0" compatLnSpc="1"/>
          <a:lstStyle/>
          <a:p>
            <a:endParaRPr lang="zh-CN" altLang="en-US"/>
          </a:p>
        </p:txBody>
      </p:sp>
      <p:sp>
        <p:nvSpPr>
          <p:cNvPr id="19" name="Freeform 7"/>
          <p:cNvSpPr/>
          <p:nvPr/>
        </p:nvSpPr>
        <p:spPr bwMode="auto">
          <a:xfrm>
            <a:off x="10529133" y="3581400"/>
            <a:ext cx="1120775" cy="3276600"/>
          </a:xfrm>
          <a:custGeom>
            <a:avLst/>
            <a:gdLst>
              <a:gd name="T0" fmla="*/ 468 w 1605"/>
              <a:gd name="T1" fmla="*/ 132 h 4693"/>
              <a:gd name="T2" fmla="*/ 1127 w 1605"/>
              <a:gd name="T3" fmla="*/ 132 h 4693"/>
              <a:gd name="T4" fmla="*/ 1127 w 1605"/>
              <a:gd name="T5" fmla="*/ 0 h 4693"/>
              <a:gd name="T6" fmla="*/ 1366 w 1605"/>
              <a:gd name="T7" fmla="*/ 189 h 4693"/>
              <a:gd name="T8" fmla="*/ 1605 w 1605"/>
              <a:gd name="T9" fmla="*/ 379 h 4693"/>
              <a:gd name="T10" fmla="*/ 1366 w 1605"/>
              <a:gd name="T11" fmla="*/ 568 h 4693"/>
              <a:gd name="T12" fmla="*/ 1127 w 1605"/>
              <a:gd name="T13" fmla="*/ 758 h 4693"/>
              <a:gd name="T14" fmla="*/ 1127 w 1605"/>
              <a:gd name="T15" fmla="*/ 620 h 4693"/>
              <a:gd name="T16" fmla="*/ 796 w 1605"/>
              <a:gd name="T17" fmla="*/ 620 h 4693"/>
              <a:gd name="T18" fmla="*/ 488 w 1605"/>
              <a:gd name="T19" fmla="*/ 867 h 4693"/>
              <a:gd name="T20" fmla="*/ 488 w 1605"/>
              <a:gd name="T21" fmla="*/ 4693 h 4693"/>
              <a:gd name="T22" fmla="*/ 0 w 1605"/>
              <a:gd name="T23" fmla="*/ 4693 h 4693"/>
              <a:gd name="T24" fmla="*/ 0 w 1605"/>
              <a:gd name="T25" fmla="*/ 600 h 4693"/>
              <a:gd name="T26" fmla="*/ 468 w 1605"/>
              <a:gd name="T27" fmla="*/ 132 h 4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chemeClr val="bg2"/>
          </a:solidFill>
          <a:ln>
            <a:noFill/>
          </a:ln>
        </p:spPr>
        <p:txBody>
          <a:bodyPr vert="horz" wrap="square" lIns="91434" tIns="45717" rIns="91434" bIns="45717" numCol="1" anchor="t" anchorCtr="0" compatLnSpc="1"/>
          <a:lstStyle/>
          <a:p>
            <a:endParaRPr lang="zh-CN" altLang="en-US"/>
          </a:p>
        </p:txBody>
      </p:sp>
      <p:sp>
        <p:nvSpPr>
          <p:cNvPr id="20" name="Freeform 8"/>
          <p:cNvSpPr/>
          <p:nvPr/>
        </p:nvSpPr>
        <p:spPr bwMode="auto">
          <a:xfrm>
            <a:off x="8366957" y="3127377"/>
            <a:ext cx="1590675" cy="3730625"/>
          </a:xfrm>
          <a:custGeom>
            <a:avLst/>
            <a:gdLst>
              <a:gd name="T0" fmla="*/ 1809 w 2278"/>
              <a:gd name="T1" fmla="*/ 132 h 5345"/>
              <a:gd name="T2" fmla="*/ 478 w 2278"/>
              <a:gd name="T3" fmla="*/ 132 h 5345"/>
              <a:gd name="T4" fmla="*/ 478 w 2278"/>
              <a:gd name="T5" fmla="*/ 0 h 5345"/>
              <a:gd name="T6" fmla="*/ 239 w 2278"/>
              <a:gd name="T7" fmla="*/ 190 h 5345"/>
              <a:gd name="T8" fmla="*/ 0 w 2278"/>
              <a:gd name="T9" fmla="*/ 379 h 5345"/>
              <a:gd name="T10" fmla="*/ 239 w 2278"/>
              <a:gd name="T11" fmla="*/ 569 h 5345"/>
              <a:gd name="T12" fmla="*/ 478 w 2278"/>
              <a:gd name="T13" fmla="*/ 758 h 5345"/>
              <a:gd name="T14" fmla="*/ 478 w 2278"/>
              <a:gd name="T15" fmla="*/ 621 h 5345"/>
              <a:gd name="T16" fmla="*/ 1481 w 2278"/>
              <a:gd name="T17" fmla="*/ 621 h 5345"/>
              <a:gd name="T18" fmla="*/ 1789 w 2278"/>
              <a:gd name="T19" fmla="*/ 868 h 5345"/>
              <a:gd name="T20" fmla="*/ 1789 w 2278"/>
              <a:gd name="T21" fmla="*/ 5345 h 5345"/>
              <a:gd name="T22" fmla="*/ 2278 w 2278"/>
              <a:gd name="T23" fmla="*/ 5345 h 5345"/>
              <a:gd name="T24" fmla="*/ 2278 w 2278"/>
              <a:gd name="T25" fmla="*/ 601 h 5345"/>
              <a:gd name="T26" fmla="*/ 1809 w 2278"/>
              <a:gd name="T27" fmla="*/ 132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chemeClr val="tx1"/>
          </a:solidFill>
          <a:ln>
            <a:noFill/>
          </a:ln>
        </p:spPr>
        <p:txBody>
          <a:bodyPr vert="horz" wrap="square" lIns="91434" tIns="45717" rIns="91434" bIns="45717" numCol="1" anchor="t" anchorCtr="0" compatLnSpc="1"/>
          <a:lstStyle/>
          <a:p>
            <a:endParaRPr lang="zh-CN" altLang="en-US"/>
          </a:p>
        </p:txBody>
      </p:sp>
      <p:sp>
        <p:nvSpPr>
          <p:cNvPr id="21" name="Freeform 9"/>
          <p:cNvSpPr/>
          <p:nvPr/>
        </p:nvSpPr>
        <p:spPr bwMode="auto">
          <a:xfrm>
            <a:off x="8389183" y="4505325"/>
            <a:ext cx="1120775" cy="2352675"/>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chemeClr val="bg1"/>
          </a:solidFill>
          <a:ln>
            <a:noFill/>
          </a:ln>
        </p:spPr>
        <p:txBody>
          <a:bodyPr vert="horz" wrap="square" lIns="91434" tIns="45717" rIns="91434" bIns="45717" numCol="1" anchor="t" anchorCtr="0" compatLnSpc="1"/>
          <a:lstStyle/>
          <a:p>
            <a:endParaRPr lang="zh-CN" altLang="en-US"/>
          </a:p>
        </p:txBody>
      </p:sp>
      <p:sp>
        <p:nvSpPr>
          <p:cNvPr id="22" name="TextBox 21"/>
          <p:cNvSpPr txBox="1"/>
          <p:nvPr/>
        </p:nvSpPr>
        <p:spPr>
          <a:xfrm>
            <a:off x="1097721" y="5834744"/>
            <a:ext cx="5965428" cy="523214"/>
          </a:xfrm>
          <a:prstGeom prst="rect">
            <a:avLst/>
          </a:prstGeom>
          <a:solidFill>
            <a:schemeClr val="accent2"/>
          </a:solidFill>
          <a:effectLst>
            <a:outerShdw blurRad="50800" dist="38100" dir="2700000" algn="tl" rotWithShape="0">
              <a:prstClr val="black">
                <a:alpha val="40000"/>
              </a:prstClr>
            </a:outerShdw>
          </a:effectLst>
        </p:spPr>
        <p:txBody>
          <a:bodyPr wrap="square" lIns="91434" tIns="45717" rIns="91434" bIns="45717" rtlCol="0">
            <a:spAutoFit/>
          </a:bodyPr>
          <a:lstStyle/>
          <a:p>
            <a:r>
              <a:rPr lang="zh-CN" altLang="en-US" sz="2800" b="1" dirty="0" smtClean="0">
                <a:solidFill>
                  <a:schemeClr val="accent1"/>
                </a:solidFill>
                <a:latin typeface="+mn-ea"/>
                <a:ea typeface="+mn-ea"/>
              </a:rPr>
              <a:t>强调“以问题为导向”的解决理念</a:t>
            </a:r>
            <a:endParaRPr lang="zh-CN" altLang="en-US" sz="2800" b="1" dirty="0">
              <a:solidFill>
                <a:schemeClr val="accent1"/>
              </a:solidFill>
              <a:latin typeface="+mn-ea"/>
              <a:ea typeface="+mn-ea"/>
            </a:endParaRPr>
          </a:p>
        </p:txBody>
      </p:sp>
      <p:sp>
        <p:nvSpPr>
          <p:cNvPr id="13" name="矩形 7"/>
          <p:cNvSpPr>
            <a:spLocks noChangeArrowheads="1"/>
          </p:cNvSpPr>
          <p:nvPr/>
        </p:nvSpPr>
        <p:spPr bwMode="auto">
          <a:xfrm>
            <a:off x="3346419" y="3159504"/>
            <a:ext cx="3823532" cy="400103"/>
          </a:xfrm>
          <a:prstGeom prst="rect">
            <a:avLst/>
          </a:prstGeom>
          <a:solidFill>
            <a:srgbClr val="FFC000"/>
          </a:solidFill>
          <a:ln>
            <a:noFill/>
          </a:ln>
        </p:spPr>
        <p:txBody>
          <a:bodyPr wrap="square" lIns="91434" tIns="45717" rIns="91434" bIns="45717">
            <a:spAutoFit/>
          </a:bodyPr>
          <a:lstStyle/>
          <a:p>
            <a:pPr algn="ctr"/>
            <a:r>
              <a:rPr lang="zh-CN" altLang="en-US" sz="2000" dirty="0" smtClean="0">
                <a:solidFill>
                  <a:schemeClr val="accent2"/>
                </a:solidFill>
                <a:latin typeface="微软雅黑" pitchFamily="34" charset="-122"/>
                <a:ea typeface="微软雅黑" pitchFamily="34" charset="-122"/>
              </a:rPr>
              <a:t>要求统一  </a:t>
            </a:r>
            <a:r>
              <a:rPr lang="en-US" altLang="zh-CN" sz="2000" dirty="0" smtClean="0">
                <a:solidFill>
                  <a:schemeClr val="accent2"/>
                </a:solidFill>
                <a:latin typeface="微软雅黑" pitchFamily="34" charset="-122"/>
                <a:ea typeface="微软雅黑" pitchFamily="34" charset="-122"/>
                <a:sym typeface="Wingdings" pitchFamily="2" charset="2"/>
              </a:rPr>
              <a:t> </a:t>
            </a:r>
            <a:r>
              <a:rPr lang="zh-CN" altLang="en-US" sz="2000" dirty="0" smtClean="0">
                <a:solidFill>
                  <a:schemeClr val="accent2"/>
                </a:solidFill>
                <a:latin typeface="微软雅黑" pitchFamily="34" charset="-122"/>
                <a:ea typeface="微软雅黑" pitchFamily="34" charset="-122"/>
                <a:sym typeface="Wingdings" pitchFamily="2" charset="2"/>
              </a:rPr>
              <a:t>基础不统一</a:t>
            </a:r>
            <a:endParaRPr lang="zh-CN" altLang="en-US" sz="2000" dirty="0">
              <a:solidFill>
                <a:schemeClr val="accent2"/>
              </a:solidFill>
              <a:latin typeface="微软雅黑" pitchFamily="34" charset="-122"/>
              <a:ea typeface="微软雅黑" pitchFamily="34" charset="-122"/>
            </a:endParaRPr>
          </a:p>
        </p:txBody>
      </p:sp>
      <p:sp>
        <p:nvSpPr>
          <p:cNvPr id="14" name="矩形 7"/>
          <p:cNvSpPr>
            <a:spLocks noChangeArrowheads="1"/>
          </p:cNvSpPr>
          <p:nvPr/>
        </p:nvSpPr>
        <p:spPr bwMode="auto">
          <a:xfrm>
            <a:off x="740531" y="3828978"/>
            <a:ext cx="2966276" cy="400103"/>
          </a:xfrm>
          <a:prstGeom prst="rect">
            <a:avLst/>
          </a:prstGeom>
          <a:solidFill>
            <a:schemeClr val="bg1"/>
          </a:solidFill>
          <a:ln>
            <a:noFill/>
          </a:ln>
        </p:spPr>
        <p:txBody>
          <a:bodyPr wrap="square" lIns="91434" tIns="45717" rIns="91434" bIns="45717">
            <a:spAutoFit/>
          </a:bodyPr>
          <a:lstStyle/>
          <a:p>
            <a:pPr algn="ctr"/>
            <a:r>
              <a:rPr lang="zh-CN" altLang="en-US" sz="2000" dirty="0" smtClean="0">
                <a:solidFill>
                  <a:schemeClr val="accent2"/>
                </a:solidFill>
                <a:latin typeface="微软雅黑" pitchFamily="34" charset="-122"/>
                <a:ea typeface="微软雅黑" pitchFamily="34" charset="-122"/>
              </a:rPr>
              <a:t>授课效率 </a:t>
            </a:r>
            <a:r>
              <a:rPr lang="en-US" altLang="zh-CN" sz="2000" dirty="0" smtClean="0">
                <a:solidFill>
                  <a:schemeClr val="accent2"/>
                </a:solidFill>
                <a:latin typeface="微软雅黑" pitchFamily="34" charset="-122"/>
                <a:ea typeface="微软雅黑" pitchFamily="34" charset="-122"/>
                <a:sym typeface="Wingdings" pitchFamily="2" charset="2"/>
              </a:rPr>
              <a:t> </a:t>
            </a:r>
            <a:r>
              <a:rPr lang="zh-CN" altLang="en-US" sz="2000" dirty="0" smtClean="0">
                <a:solidFill>
                  <a:schemeClr val="accent2"/>
                </a:solidFill>
                <a:latin typeface="微软雅黑" pitchFamily="34" charset="-122"/>
                <a:ea typeface="微软雅黑" pitchFamily="34" charset="-122"/>
                <a:sym typeface="Wingdings" pitchFamily="2" charset="2"/>
              </a:rPr>
              <a:t>听课效率</a:t>
            </a:r>
            <a:endParaRPr lang="zh-CN" altLang="en-US" sz="2000" dirty="0">
              <a:solidFill>
                <a:schemeClr val="accent2"/>
              </a:solidFill>
              <a:latin typeface="微软雅黑" pitchFamily="34" charset="-122"/>
              <a:ea typeface="微软雅黑" pitchFamily="34" charset="-122"/>
            </a:endParaRPr>
          </a:p>
        </p:txBody>
      </p:sp>
      <p:sp>
        <p:nvSpPr>
          <p:cNvPr id="15" name="矩形 7"/>
          <p:cNvSpPr>
            <a:spLocks noChangeArrowheads="1"/>
          </p:cNvSpPr>
          <p:nvPr/>
        </p:nvSpPr>
        <p:spPr bwMode="auto">
          <a:xfrm>
            <a:off x="4203675" y="4029029"/>
            <a:ext cx="2966276" cy="400103"/>
          </a:xfrm>
          <a:prstGeom prst="rect">
            <a:avLst/>
          </a:prstGeom>
          <a:solidFill>
            <a:schemeClr val="tx1"/>
          </a:solidFill>
          <a:ln>
            <a:noFill/>
          </a:ln>
        </p:spPr>
        <p:txBody>
          <a:bodyPr wrap="square" lIns="91434" tIns="45717" rIns="91434" bIns="45717">
            <a:spAutoFit/>
          </a:bodyPr>
          <a:lstStyle/>
          <a:p>
            <a:pPr algn="ctr"/>
            <a:r>
              <a:rPr lang="zh-CN" altLang="en-US" sz="2000" dirty="0" smtClean="0">
                <a:solidFill>
                  <a:schemeClr val="accent2"/>
                </a:solidFill>
                <a:latin typeface="微软雅黑" pitchFamily="34" charset="-122"/>
                <a:ea typeface="微软雅黑" pitchFamily="34" charset="-122"/>
              </a:rPr>
              <a:t>想学 </a:t>
            </a:r>
            <a:r>
              <a:rPr lang="en-US" altLang="zh-CN" sz="2000" dirty="0" smtClean="0">
                <a:solidFill>
                  <a:schemeClr val="accent2"/>
                </a:solidFill>
                <a:latin typeface="微软雅黑" pitchFamily="34" charset="-122"/>
                <a:ea typeface="微软雅黑" pitchFamily="34" charset="-122"/>
                <a:sym typeface="Wingdings" pitchFamily="2" charset="2"/>
              </a:rPr>
              <a:t> </a:t>
            </a:r>
            <a:r>
              <a:rPr lang="zh-CN" altLang="en-US" sz="2000" dirty="0" smtClean="0">
                <a:solidFill>
                  <a:schemeClr val="accent2"/>
                </a:solidFill>
                <a:latin typeface="微软雅黑" pitchFamily="34" charset="-122"/>
                <a:ea typeface="微软雅黑" pitchFamily="34" charset="-122"/>
                <a:sym typeface="Wingdings" pitchFamily="2" charset="2"/>
              </a:rPr>
              <a:t>不会学</a:t>
            </a:r>
            <a:endParaRPr lang="zh-CN" altLang="en-US" sz="2000" dirty="0">
              <a:solidFill>
                <a:schemeClr val="accent2"/>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800" advTm="9866">
        <p14:prism/>
      </p:transition>
    </mc:Choice>
    <mc:Fallback>
      <p:transition spd="slow" advTm="98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par>
                          <p:cTn id="13" fill="hold">
                            <p:stCondLst>
                              <p:cond delay="30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000"/>
                                        <p:tgtEl>
                                          <p:spTgt spid="14"/>
                                        </p:tgtEl>
                                      </p:cBhvr>
                                    </p:animEffect>
                                  </p:childTnLst>
                                </p:cTn>
                              </p:par>
                            </p:childTnLst>
                          </p:cTn>
                        </p:par>
                        <p:par>
                          <p:cTn id="17" fill="hold">
                            <p:stCondLst>
                              <p:cond delay="4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par>
                          <p:cTn id="21" fill="hold">
                            <p:stCondLst>
                              <p:cond delay="5000"/>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6000"/>
                            </p:stCondLst>
                            <p:childTnLst>
                              <p:par>
                                <p:cTn id="27" presetID="2" presetClass="entr" presetSubtype="4"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ppt_x"/>
                                          </p:val>
                                        </p:tav>
                                        <p:tav tm="100000">
                                          <p:val>
                                            <p:strVal val="#ppt_x"/>
                                          </p:val>
                                        </p:tav>
                                      </p:tavLst>
                                    </p:anim>
                                    <p:anim calcmode="lin" valueType="num">
                                      <p:cBhvr additive="base">
                                        <p:cTn id="30" dur="10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7000"/>
                            </p:stCondLst>
                            <p:childTnLst>
                              <p:par>
                                <p:cTn id="32" presetID="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300" fill="hold"/>
                                        <p:tgtEl>
                                          <p:spTgt spid="2"/>
                                        </p:tgtEl>
                                        <p:attrNameLst>
                                          <p:attrName>ppt_x</p:attrName>
                                        </p:attrNameLst>
                                      </p:cBhvr>
                                      <p:tavLst>
                                        <p:tav tm="0">
                                          <p:val>
                                            <p:strVal val="#ppt_x"/>
                                          </p:val>
                                        </p:tav>
                                        <p:tav tm="100000">
                                          <p:val>
                                            <p:strVal val="#ppt_x"/>
                                          </p:val>
                                        </p:tav>
                                      </p:tavLst>
                                    </p:anim>
                                    <p:anim calcmode="lin" valueType="num">
                                      <p:cBhvr additive="base">
                                        <p:cTn id="35" dur="300" fill="hold"/>
                                        <p:tgtEl>
                                          <p:spTgt spid="2"/>
                                        </p:tgtEl>
                                        <p:attrNameLst>
                                          <p:attrName>ppt_y</p:attrName>
                                        </p:attrNameLst>
                                      </p:cBhvr>
                                      <p:tavLst>
                                        <p:tav tm="0">
                                          <p:val>
                                            <p:strVal val="0-#ppt_h/2"/>
                                          </p:val>
                                        </p:tav>
                                        <p:tav tm="100000">
                                          <p:val>
                                            <p:strVal val="#ppt_y"/>
                                          </p:val>
                                        </p:tav>
                                      </p:tavLst>
                                    </p:anim>
                                  </p:childTnLst>
                                </p:cTn>
                              </p:par>
                            </p:childTnLst>
                          </p:cTn>
                        </p:par>
                        <p:par>
                          <p:cTn id="36" fill="hold">
                            <p:stCondLst>
                              <p:cond delay="7300"/>
                            </p:stCondLst>
                            <p:childTnLst>
                              <p:par>
                                <p:cTn id="37" presetID="26" presetClass="emph" presetSubtype="0" fill="hold" grpId="1" nodeType="afterEffect">
                                  <p:stCondLst>
                                    <p:cond delay="0"/>
                                  </p:stCondLst>
                                  <p:childTnLst>
                                    <p:animEffect transition="out" filter="fade">
                                      <p:cBhvr>
                                        <p:cTn id="38" dur="500" tmFilter="0, 0; .2, .5; .8, .5; 1, 0"/>
                                        <p:tgtEl>
                                          <p:spTgt spid="2"/>
                                        </p:tgtEl>
                                      </p:cBhvr>
                                    </p:animEffect>
                                    <p:animScale>
                                      <p:cBhvr>
                                        <p:cTn id="39"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12" grpId="0" animBg="1"/>
      <p:bldP spid="2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5" y="44625"/>
            <a:ext cx="9482524"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800" dirty="0" smtClean="0">
                <a:solidFill>
                  <a:schemeClr val="accent2"/>
                </a:solidFill>
                <a:latin typeface="微软雅黑"/>
                <a:ea typeface="微软雅黑"/>
              </a:rPr>
              <a:t>3.1 </a:t>
            </a:r>
            <a:r>
              <a:rPr lang="zh-CN" altLang="en-US" sz="2800" dirty="0" smtClean="0">
                <a:solidFill>
                  <a:schemeClr val="accent2"/>
                </a:solidFill>
                <a:latin typeface="微软雅黑"/>
                <a:ea typeface="微软雅黑"/>
              </a:rPr>
              <a:t>定位课程承上启下的关键作用：与高中化学衔接过渡</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3</a:t>
            </a:r>
            <a:endParaRPr lang="zh-CN" altLang="en-US" dirty="0">
              <a:solidFill>
                <a:schemeClr val="accent2"/>
              </a:solidFill>
            </a:endParaRPr>
          </a:p>
        </p:txBody>
      </p:sp>
      <p:sp>
        <p:nvSpPr>
          <p:cNvPr id="26" name="Freeform 11"/>
          <p:cNvSpPr/>
          <p:nvPr/>
        </p:nvSpPr>
        <p:spPr bwMode="auto">
          <a:xfrm>
            <a:off x="7455703" y="1731169"/>
            <a:ext cx="995363" cy="4243387"/>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chemeClr val="accent1"/>
          </a:solidFill>
          <a:ln>
            <a:noFill/>
          </a:ln>
        </p:spPr>
        <p:txBody>
          <a:bodyPr vert="horz" wrap="square" lIns="91434" tIns="45717" rIns="91434" bIns="45717" numCol="1" anchor="t" anchorCtr="0" compatLnSpc="1"/>
          <a:lstStyle/>
          <a:p>
            <a:endParaRPr lang="zh-CN" altLang="en-US"/>
          </a:p>
        </p:txBody>
      </p:sp>
      <p:grpSp>
        <p:nvGrpSpPr>
          <p:cNvPr id="27" name="组合 26"/>
          <p:cNvGrpSpPr/>
          <p:nvPr/>
        </p:nvGrpSpPr>
        <p:grpSpPr>
          <a:xfrm>
            <a:off x="526218" y="1071546"/>
            <a:ext cx="6662761" cy="696912"/>
            <a:chOff x="1800275" y="1490663"/>
            <a:chExt cx="6662761" cy="696912"/>
          </a:xfrm>
        </p:grpSpPr>
        <p:sp>
          <p:nvSpPr>
            <p:cNvPr id="28" name="Freeform 5"/>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9" name="TextBox 28"/>
            <p:cNvSpPr txBox="1"/>
            <p:nvPr/>
          </p:nvSpPr>
          <p:spPr>
            <a:xfrm>
              <a:off x="1812154" y="1657035"/>
              <a:ext cx="3221860" cy="369332"/>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1800" dirty="0" smtClean="0">
                  <a:solidFill>
                    <a:srgbClr val="00B050"/>
                  </a:solidFill>
                </a:rPr>
                <a:t>深入南京市多所中学进行调研</a:t>
              </a:r>
              <a:endParaRPr lang="zh-CN" altLang="en-US" sz="2400" dirty="0">
                <a:solidFill>
                  <a:srgbClr val="00B050"/>
                </a:solidFill>
              </a:endParaRPr>
            </a:p>
          </p:txBody>
        </p:sp>
        <p:sp>
          <p:nvSpPr>
            <p:cNvPr id="48" name="Freeform 5"/>
            <p:cNvSpPr/>
            <p:nvPr/>
          </p:nvSpPr>
          <p:spPr bwMode="auto">
            <a:xfrm>
              <a:off x="5229298"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chemeClr val="bg1"/>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49" name="TextBox 48"/>
            <p:cNvSpPr txBox="1"/>
            <p:nvPr/>
          </p:nvSpPr>
          <p:spPr>
            <a:xfrm>
              <a:off x="5241176" y="1604119"/>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2400" dirty="0" smtClean="0">
                  <a:solidFill>
                    <a:schemeClr val="accent2"/>
                  </a:solidFill>
                </a:rPr>
                <a:t>了解中学学习的特点</a:t>
              </a:r>
              <a:endParaRPr lang="zh-CN" altLang="en-US" sz="2400" dirty="0">
                <a:solidFill>
                  <a:schemeClr val="accent2"/>
                </a:solidFill>
              </a:endParaRPr>
            </a:p>
          </p:txBody>
        </p:sp>
      </p:grpSp>
      <p:grpSp>
        <p:nvGrpSpPr>
          <p:cNvPr id="45" name="组合 44"/>
          <p:cNvGrpSpPr/>
          <p:nvPr/>
        </p:nvGrpSpPr>
        <p:grpSpPr>
          <a:xfrm>
            <a:off x="8707625" y="2208602"/>
            <a:ext cx="3105387" cy="3109278"/>
            <a:chOff x="6386413" y="2345128"/>
            <a:chExt cx="3105388" cy="3109278"/>
          </a:xfrm>
        </p:grpSpPr>
        <p:sp>
          <p:nvSpPr>
            <p:cNvPr id="46" name="Oval 15"/>
            <p:cNvSpPr>
              <a:spLocks noChangeArrowheads="1"/>
            </p:cNvSpPr>
            <p:nvPr/>
          </p:nvSpPr>
          <p:spPr bwMode="auto">
            <a:xfrm>
              <a:off x="6386413" y="2345128"/>
              <a:ext cx="3105388" cy="3109278"/>
            </a:xfrm>
            <a:prstGeom prst="ellipse">
              <a:avLst/>
            </a:prstGeom>
            <a:solidFill>
              <a:schemeClr val="bg2"/>
            </a:solidFill>
            <a:ln w="10"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47" name="TextBox 46"/>
            <p:cNvSpPr txBox="1"/>
            <p:nvPr/>
          </p:nvSpPr>
          <p:spPr>
            <a:xfrm>
              <a:off x="6715668" y="2711887"/>
              <a:ext cx="2446876" cy="2308324"/>
            </a:xfrm>
            <a:prstGeom prst="rect">
              <a:avLst/>
            </a:prstGeom>
            <a:noFill/>
          </p:spPr>
          <p:txBody>
            <a:bodyPr wrap="square" rtlCol="0">
              <a:spAutoFit/>
            </a:bodyPr>
            <a:lstStyle/>
            <a:p>
              <a:pPr algn="ctr"/>
              <a:r>
                <a:rPr lang="zh-CN" altLang="en-US" sz="3600" b="1" dirty="0" smtClean="0">
                  <a:solidFill>
                    <a:schemeClr val="accent2"/>
                  </a:solidFill>
                  <a:latin typeface="+mj-ea"/>
                  <a:ea typeface="+mj-ea"/>
                </a:rPr>
                <a:t>帮扶       中学到大学学习模式的转变</a:t>
              </a:r>
              <a:endParaRPr lang="zh-CN" altLang="en-US" sz="3600" b="1" dirty="0">
                <a:solidFill>
                  <a:schemeClr val="accent2"/>
                </a:solidFill>
                <a:latin typeface="+mj-ea"/>
                <a:ea typeface="+mj-ea"/>
              </a:endParaRPr>
            </a:p>
          </p:txBody>
        </p:sp>
      </p:grpSp>
      <p:grpSp>
        <p:nvGrpSpPr>
          <p:cNvPr id="113" name="组合 112"/>
          <p:cNvGrpSpPr/>
          <p:nvPr/>
        </p:nvGrpSpPr>
        <p:grpSpPr>
          <a:xfrm>
            <a:off x="526218" y="2000240"/>
            <a:ext cx="6662761" cy="696912"/>
            <a:chOff x="1800275" y="1490663"/>
            <a:chExt cx="6662761" cy="696912"/>
          </a:xfrm>
        </p:grpSpPr>
        <p:sp>
          <p:nvSpPr>
            <p:cNvPr id="114" name="Freeform 5"/>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15" name="TextBox 114"/>
            <p:cNvSpPr txBox="1"/>
            <p:nvPr/>
          </p:nvSpPr>
          <p:spPr>
            <a:xfrm>
              <a:off x="1812154" y="1657035"/>
              <a:ext cx="3221860" cy="369332"/>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1800" dirty="0" smtClean="0">
                  <a:solidFill>
                    <a:srgbClr val="00B050"/>
                  </a:solidFill>
                </a:rPr>
                <a:t>熟悉新版高中化学教学内容</a:t>
              </a:r>
              <a:endParaRPr lang="zh-CN" altLang="en-US" sz="1800" dirty="0">
                <a:solidFill>
                  <a:srgbClr val="00B050"/>
                </a:solidFill>
              </a:endParaRPr>
            </a:p>
          </p:txBody>
        </p:sp>
        <p:sp>
          <p:nvSpPr>
            <p:cNvPr id="116" name="Freeform 5"/>
            <p:cNvSpPr/>
            <p:nvPr/>
          </p:nvSpPr>
          <p:spPr bwMode="auto">
            <a:xfrm>
              <a:off x="5229298"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chemeClr val="bg1"/>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17" name="TextBox 116"/>
            <p:cNvSpPr txBox="1"/>
            <p:nvPr/>
          </p:nvSpPr>
          <p:spPr>
            <a:xfrm>
              <a:off x="5241176" y="1604119"/>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2400" dirty="0" smtClean="0">
                  <a:solidFill>
                    <a:schemeClr val="accent2"/>
                  </a:solidFill>
                </a:rPr>
                <a:t>做好知识衔接</a:t>
              </a:r>
              <a:endParaRPr lang="zh-CN" altLang="en-US" sz="2400" dirty="0">
                <a:solidFill>
                  <a:schemeClr val="accent2"/>
                </a:solidFill>
              </a:endParaRPr>
            </a:p>
          </p:txBody>
        </p:sp>
      </p:grpSp>
      <p:grpSp>
        <p:nvGrpSpPr>
          <p:cNvPr id="133" name="组合 132"/>
          <p:cNvGrpSpPr/>
          <p:nvPr/>
        </p:nvGrpSpPr>
        <p:grpSpPr>
          <a:xfrm>
            <a:off x="526218" y="2928934"/>
            <a:ext cx="6662761" cy="696912"/>
            <a:chOff x="1800275" y="1490663"/>
            <a:chExt cx="6662761" cy="696912"/>
          </a:xfrm>
        </p:grpSpPr>
        <p:sp>
          <p:nvSpPr>
            <p:cNvPr id="134" name="Freeform 5"/>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35" name="TextBox 134"/>
            <p:cNvSpPr txBox="1"/>
            <p:nvPr/>
          </p:nvSpPr>
          <p:spPr>
            <a:xfrm>
              <a:off x="1812154" y="1657035"/>
              <a:ext cx="3221860" cy="369332"/>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1800" dirty="0" smtClean="0">
                  <a:solidFill>
                    <a:srgbClr val="00B050"/>
                  </a:solidFill>
                </a:rPr>
                <a:t>开展新生入学情况调查</a:t>
              </a:r>
              <a:endParaRPr lang="zh-CN" altLang="en-US" sz="1800" dirty="0">
                <a:solidFill>
                  <a:srgbClr val="00B050"/>
                </a:solidFill>
              </a:endParaRPr>
            </a:p>
          </p:txBody>
        </p:sp>
        <p:sp>
          <p:nvSpPr>
            <p:cNvPr id="136" name="Freeform 5"/>
            <p:cNvSpPr/>
            <p:nvPr/>
          </p:nvSpPr>
          <p:spPr bwMode="auto">
            <a:xfrm>
              <a:off x="5229298"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chemeClr val="bg1"/>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37" name="TextBox 136"/>
            <p:cNvSpPr txBox="1"/>
            <p:nvPr/>
          </p:nvSpPr>
          <p:spPr>
            <a:xfrm>
              <a:off x="5241176" y="1604119"/>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2400" dirty="0" smtClean="0">
                  <a:solidFill>
                    <a:schemeClr val="accent2"/>
                  </a:solidFill>
                </a:rPr>
                <a:t>入学情况摸底</a:t>
              </a:r>
              <a:endParaRPr lang="zh-CN" altLang="en-US" sz="2400" dirty="0">
                <a:solidFill>
                  <a:schemeClr val="accent2"/>
                </a:solidFill>
              </a:endParaRPr>
            </a:p>
          </p:txBody>
        </p:sp>
      </p:grpSp>
      <p:grpSp>
        <p:nvGrpSpPr>
          <p:cNvPr id="138" name="组合 137"/>
          <p:cNvGrpSpPr/>
          <p:nvPr/>
        </p:nvGrpSpPr>
        <p:grpSpPr>
          <a:xfrm>
            <a:off x="526218" y="3857628"/>
            <a:ext cx="6662761" cy="696912"/>
            <a:chOff x="1800275" y="1490663"/>
            <a:chExt cx="6662761" cy="696912"/>
          </a:xfrm>
        </p:grpSpPr>
        <p:sp>
          <p:nvSpPr>
            <p:cNvPr id="139" name="Freeform 5"/>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40" name="TextBox 139"/>
            <p:cNvSpPr txBox="1"/>
            <p:nvPr/>
          </p:nvSpPr>
          <p:spPr>
            <a:xfrm>
              <a:off x="1812154" y="1657035"/>
              <a:ext cx="3221860" cy="369332"/>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1800" dirty="0" smtClean="0">
                  <a:solidFill>
                    <a:srgbClr val="00B050"/>
                  </a:solidFill>
                </a:rPr>
                <a:t>教学过程中与学生开展座谈</a:t>
              </a:r>
              <a:endParaRPr lang="zh-CN" altLang="en-US" sz="1800" dirty="0">
                <a:solidFill>
                  <a:srgbClr val="00B050"/>
                </a:solidFill>
              </a:endParaRPr>
            </a:p>
          </p:txBody>
        </p:sp>
        <p:sp>
          <p:nvSpPr>
            <p:cNvPr id="141" name="Freeform 5"/>
            <p:cNvSpPr/>
            <p:nvPr/>
          </p:nvSpPr>
          <p:spPr bwMode="auto">
            <a:xfrm>
              <a:off x="5229298"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chemeClr val="bg1"/>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42" name="TextBox 141"/>
            <p:cNvSpPr txBox="1"/>
            <p:nvPr/>
          </p:nvSpPr>
          <p:spPr>
            <a:xfrm>
              <a:off x="5241176" y="1604119"/>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2400" dirty="0" smtClean="0">
                  <a:solidFill>
                    <a:schemeClr val="accent2"/>
                  </a:solidFill>
                </a:rPr>
                <a:t>教学效果反馈</a:t>
              </a:r>
              <a:endParaRPr lang="zh-CN" altLang="en-US" sz="2400" dirty="0">
                <a:solidFill>
                  <a:schemeClr val="accent2"/>
                </a:solidFill>
              </a:endParaRPr>
            </a:p>
          </p:txBody>
        </p:sp>
      </p:grpSp>
      <p:grpSp>
        <p:nvGrpSpPr>
          <p:cNvPr id="143" name="组合 142"/>
          <p:cNvGrpSpPr/>
          <p:nvPr/>
        </p:nvGrpSpPr>
        <p:grpSpPr>
          <a:xfrm>
            <a:off x="526218" y="4786322"/>
            <a:ext cx="6662761" cy="696912"/>
            <a:chOff x="1800275" y="1490663"/>
            <a:chExt cx="6662761" cy="696912"/>
          </a:xfrm>
        </p:grpSpPr>
        <p:sp>
          <p:nvSpPr>
            <p:cNvPr id="144" name="Freeform 5"/>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45" name="TextBox 144"/>
            <p:cNvSpPr txBox="1"/>
            <p:nvPr/>
          </p:nvSpPr>
          <p:spPr>
            <a:xfrm>
              <a:off x="1812154" y="1657035"/>
              <a:ext cx="3221860" cy="369332"/>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1800" dirty="0" smtClean="0">
                  <a:solidFill>
                    <a:srgbClr val="00B050"/>
                  </a:solidFill>
                </a:rPr>
                <a:t>试点开展研究性学习活动</a:t>
              </a:r>
              <a:endParaRPr lang="zh-CN" altLang="en-US" sz="1800" dirty="0">
                <a:solidFill>
                  <a:srgbClr val="00B050"/>
                </a:solidFill>
              </a:endParaRPr>
            </a:p>
          </p:txBody>
        </p:sp>
        <p:sp>
          <p:nvSpPr>
            <p:cNvPr id="146" name="Freeform 5"/>
            <p:cNvSpPr/>
            <p:nvPr/>
          </p:nvSpPr>
          <p:spPr bwMode="auto">
            <a:xfrm>
              <a:off x="5229298"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chemeClr val="bg1"/>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47" name="TextBox 146"/>
            <p:cNvSpPr txBox="1"/>
            <p:nvPr/>
          </p:nvSpPr>
          <p:spPr>
            <a:xfrm>
              <a:off x="5241176" y="1604119"/>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2400" dirty="0" smtClean="0">
                  <a:solidFill>
                    <a:schemeClr val="accent2"/>
                  </a:solidFill>
                </a:rPr>
                <a:t>活跃思维、增长兴趣</a:t>
              </a:r>
              <a:endParaRPr lang="zh-CN" altLang="en-US" sz="2400" dirty="0">
                <a:solidFill>
                  <a:schemeClr val="accent2"/>
                </a:solidFill>
              </a:endParaRPr>
            </a:p>
          </p:txBody>
        </p:sp>
      </p:grpSp>
      <p:grpSp>
        <p:nvGrpSpPr>
          <p:cNvPr id="148" name="组合 147"/>
          <p:cNvGrpSpPr/>
          <p:nvPr/>
        </p:nvGrpSpPr>
        <p:grpSpPr>
          <a:xfrm>
            <a:off x="526218" y="5715016"/>
            <a:ext cx="6662761" cy="696912"/>
            <a:chOff x="1800275" y="1490663"/>
            <a:chExt cx="6662761" cy="696912"/>
          </a:xfrm>
        </p:grpSpPr>
        <p:sp>
          <p:nvSpPr>
            <p:cNvPr id="149" name="Freeform 5"/>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50" name="TextBox 149"/>
            <p:cNvSpPr txBox="1"/>
            <p:nvPr/>
          </p:nvSpPr>
          <p:spPr>
            <a:xfrm>
              <a:off x="1812154" y="1657035"/>
              <a:ext cx="3221860" cy="369332"/>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1800" dirty="0" smtClean="0">
                  <a:solidFill>
                    <a:srgbClr val="00B050"/>
                  </a:solidFill>
                </a:rPr>
                <a:t>考试采取一页开卷形式</a:t>
              </a:r>
              <a:endParaRPr lang="zh-CN" altLang="en-US" sz="1800" dirty="0">
                <a:solidFill>
                  <a:srgbClr val="00B050"/>
                </a:solidFill>
              </a:endParaRPr>
            </a:p>
          </p:txBody>
        </p:sp>
        <p:sp>
          <p:nvSpPr>
            <p:cNvPr id="151" name="Freeform 5"/>
            <p:cNvSpPr/>
            <p:nvPr/>
          </p:nvSpPr>
          <p:spPr bwMode="auto">
            <a:xfrm>
              <a:off x="5229298"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chemeClr val="bg1"/>
            </a:solidFill>
            <a:ln w="10"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152" name="TextBox 151"/>
            <p:cNvSpPr txBox="1"/>
            <p:nvPr/>
          </p:nvSpPr>
          <p:spPr>
            <a:xfrm>
              <a:off x="5241176" y="1604119"/>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r>
                <a:rPr lang="zh-CN" altLang="en-US" sz="2400" dirty="0" smtClean="0">
                  <a:solidFill>
                    <a:schemeClr val="accent2"/>
                  </a:solidFill>
                </a:rPr>
                <a:t>摒弃死记硬背考核</a:t>
              </a:r>
              <a:endParaRPr lang="zh-CN" altLang="en-US" sz="2400" dirty="0">
                <a:solidFill>
                  <a:schemeClr val="accent2"/>
                </a:solidFill>
              </a:endParaRPr>
            </a:p>
          </p:txBody>
        </p:sp>
      </p:grpSp>
    </p:spTree>
  </p:cSld>
  <p:clrMapOvr>
    <a:masterClrMapping/>
  </p:clrMapOvr>
  <p:transition spd="slow" advTm="514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500" fill="hold"/>
                                        <p:tgtEl>
                                          <p:spTgt spid="113"/>
                                        </p:tgtEl>
                                        <p:attrNameLst>
                                          <p:attrName>ppt_x</p:attrName>
                                        </p:attrNameLst>
                                      </p:cBhvr>
                                      <p:tavLst>
                                        <p:tav tm="0">
                                          <p:val>
                                            <p:strVal val="0-#ppt_w/2"/>
                                          </p:val>
                                        </p:tav>
                                        <p:tav tm="100000">
                                          <p:val>
                                            <p:strVal val="#ppt_x"/>
                                          </p:val>
                                        </p:tav>
                                      </p:tavLst>
                                    </p:anim>
                                    <p:anim calcmode="lin" valueType="num">
                                      <p:cBhvr additive="base">
                                        <p:cTn id="13" dur="500" fill="hold"/>
                                        <p:tgtEl>
                                          <p:spTgt spid="1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33"/>
                                        </p:tgtEl>
                                        <p:attrNameLst>
                                          <p:attrName>style.visibility</p:attrName>
                                        </p:attrNameLst>
                                      </p:cBhvr>
                                      <p:to>
                                        <p:strVal val="visible"/>
                                      </p:to>
                                    </p:set>
                                    <p:anim calcmode="lin" valueType="num">
                                      <p:cBhvr additive="base">
                                        <p:cTn id="17" dur="500" fill="hold"/>
                                        <p:tgtEl>
                                          <p:spTgt spid="133"/>
                                        </p:tgtEl>
                                        <p:attrNameLst>
                                          <p:attrName>ppt_x</p:attrName>
                                        </p:attrNameLst>
                                      </p:cBhvr>
                                      <p:tavLst>
                                        <p:tav tm="0">
                                          <p:val>
                                            <p:strVal val="0-#ppt_w/2"/>
                                          </p:val>
                                        </p:tav>
                                        <p:tav tm="100000">
                                          <p:val>
                                            <p:strVal val="#ppt_x"/>
                                          </p:val>
                                        </p:tav>
                                      </p:tavLst>
                                    </p:anim>
                                    <p:anim calcmode="lin" valueType="num">
                                      <p:cBhvr additive="base">
                                        <p:cTn id="18" dur="500" fill="hold"/>
                                        <p:tgtEl>
                                          <p:spTgt spid="1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additive="base">
                                        <p:cTn id="22" dur="500" fill="hold"/>
                                        <p:tgtEl>
                                          <p:spTgt spid="138"/>
                                        </p:tgtEl>
                                        <p:attrNameLst>
                                          <p:attrName>ppt_x</p:attrName>
                                        </p:attrNameLst>
                                      </p:cBhvr>
                                      <p:tavLst>
                                        <p:tav tm="0">
                                          <p:val>
                                            <p:strVal val="0-#ppt_w/2"/>
                                          </p:val>
                                        </p:tav>
                                        <p:tav tm="100000">
                                          <p:val>
                                            <p:strVal val="#ppt_x"/>
                                          </p:val>
                                        </p:tav>
                                      </p:tavLst>
                                    </p:anim>
                                    <p:anim calcmode="lin" valueType="num">
                                      <p:cBhvr additive="base">
                                        <p:cTn id="23" dur="500" fill="hold"/>
                                        <p:tgtEl>
                                          <p:spTgt spid="13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fill="hold"/>
                                        <p:tgtEl>
                                          <p:spTgt spid="143"/>
                                        </p:tgtEl>
                                        <p:attrNameLst>
                                          <p:attrName>ppt_x</p:attrName>
                                        </p:attrNameLst>
                                      </p:cBhvr>
                                      <p:tavLst>
                                        <p:tav tm="0">
                                          <p:val>
                                            <p:strVal val="0-#ppt_w/2"/>
                                          </p:val>
                                        </p:tav>
                                        <p:tav tm="100000">
                                          <p:val>
                                            <p:strVal val="#ppt_x"/>
                                          </p:val>
                                        </p:tav>
                                      </p:tavLst>
                                    </p:anim>
                                    <p:anim calcmode="lin" valueType="num">
                                      <p:cBhvr additive="base">
                                        <p:cTn id="28" dur="500" fill="hold"/>
                                        <p:tgtEl>
                                          <p:spTgt spid="1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148"/>
                                        </p:tgtEl>
                                        <p:attrNameLst>
                                          <p:attrName>style.visibility</p:attrName>
                                        </p:attrNameLst>
                                      </p:cBhvr>
                                      <p:to>
                                        <p:strVal val="visible"/>
                                      </p:to>
                                    </p:set>
                                    <p:anim calcmode="lin" valueType="num">
                                      <p:cBhvr additive="base">
                                        <p:cTn id="32" dur="500" fill="hold"/>
                                        <p:tgtEl>
                                          <p:spTgt spid="148"/>
                                        </p:tgtEl>
                                        <p:attrNameLst>
                                          <p:attrName>ppt_x</p:attrName>
                                        </p:attrNameLst>
                                      </p:cBhvr>
                                      <p:tavLst>
                                        <p:tav tm="0">
                                          <p:val>
                                            <p:strVal val="0-#ppt_w/2"/>
                                          </p:val>
                                        </p:tav>
                                        <p:tav tm="100000">
                                          <p:val>
                                            <p:strVal val="#ppt_x"/>
                                          </p:val>
                                        </p:tav>
                                      </p:tavLst>
                                    </p:anim>
                                    <p:anim calcmode="lin" valueType="num">
                                      <p:cBhvr additive="base">
                                        <p:cTn id="33" dur="500" fill="hold"/>
                                        <p:tgtEl>
                                          <p:spTgt spid="14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6" presetClass="entr" presetSubtype="2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Horizontal)">
                                      <p:cBhvr>
                                        <p:cTn id="37" dur="500"/>
                                        <p:tgtEl>
                                          <p:spTgt spid="26"/>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5" y="44625"/>
            <a:ext cx="7410821"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800" dirty="0" smtClean="0">
                <a:solidFill>
                  <a:schemeClr val="accent2"/>
                </a:solidFill>
                <a:latin typeface="微软雅黑"/>
                <a:ea typeface="微软雅黑"/>
              </a:rPr>
              <a:t>扶助新生 顺利过渡 增强信心 提高兴趣</a:t>
            </a:r>
            <a:endParaRPr lang="zh-CN" altLang="en-US" sz="2800" dirty="0">
              <a:solidFill>
                <a:schemeClr val="accent2"/>
              </a:solidFill>
              <a:latin typeface="微软雅黑"/>
              <a:ea typeface="微软雅黑"/>
            </a:endParaRPr>
          </a:p>
        </p:txBody>
      </p:sp>
      <p:sp>
        <p:nvSpPr>
          <p:cNvPr id="25" name="Freeform 5"/>
          <p:cNvSpPr>
            <a:spLocks noChangeAspect="1"/>
          </p:cNvSpPr>
          <p:nvPr/>
        </p:nvSpPr>
        <p:spPr bwMode="auto">
          <a:xfrm>
            <a:off x="4057802" y="1063678"/>
            <a:ext cx="1004899" cy="1008000"/>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p:spPr>
        <p:txBody>
          <a:bodyPr vert="horz" wrap="square" lIns="91434" tIns="45717" rIns="91434" bIns="45717" numCol="1" anchor="t" anchorCtr="0" compatLnSpc="1"/>
          <a:lstStyle/>
          <a:p>
            <a:endParaRPr lang="zh-CN" altLang="en-US">
              <a:solidFill>
                <a:schemeClr val="accent2"/>
              </a:solidFill>
            </a:endParaRPr>
          </a:p>
        </p:txBody>
      </p:sp>
      <p:cxnSp>
        <p:nvCxnSpPr>
          <p:cNvPr id="26" name="直接连接符 25"/>
          <p:cNvCxnSpPr/>
          <p:nvPr/>
        </p:nvCxnSpPr>
        <p:spPr bwMode="auto">
          <a:xfrm>
            <a:off x="3883803" y="1035224"/>
            <a:ext cx="0" cy="944517"/>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4287336" y="1205679"/>
            <a:ext cx="853175" cy="646325"/>
          </a:xfrm>
          <a:prstGeom prst="rect">
            <a:avLst/>
          </a:prstGeom>
          <a:noFill/>
        </p:spPr>
        <p:txBody>
          <a:bodyPr wrap="square" lIns="91434" tIns="45717" rIns="91434" bIns="45717" rtlCol="0">
            <a:spAutoFit/>
          </a:bodyPr>
          <a:lstStyle/>
          <a:p>
            <a:r>
              <a:rPr lang="zh-CN" altLang="en-US" dirty="0" smtClean="0">
                <a:solidFill>
                  <a:schemeClr val="accent2"/>
                </a:solidFill>
                <a:latin typeface="+mn-ea"/>
                <a:ea typeface="+mn-ea"/>
              </a:rPr>
              <a:t>新生调查</a:t>
            </a:r>
            <a:endParaRPr lang="zh-CN" altLang="en-US" dirty="0">
              <a:solidFill>
                <a:schemeClr val="accent2"/>
              </a:solidFill>
              <a:latin typeface="+mn-ea"/>
              <a:ea typeface="+mn-ea"/>
            </a:endParaRPr>
          </a:p>
        </p:txBody>
      </p:sp>
      <p:sp>
        <p:nvSpPr>
          <p:cNvPr id="29" name="Freeform 5"/>
          <p:cNvSpPr>
            <a:spLocks noChangeAspect="1"/>
          </p:cNvSpPr>
          <p:nvPr/>
        </p:nvSpPr>
        <p:spPr bwMode="auto">
          <a:xfrm>
            <a:off x="5842147" y="4178552"/>
            <a:ext cx="1004899" cy="1008000"/>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p:spPr>
        <p:txBody>
          <a:bodyPr vert="horz" wrap="square" lIns="91434" tIns="45717" rIns="91434" bIns="45717" numCol="1" anchor="t" anchorCtr="0" compatLnSpc="1"/>
          <a:lstStyle/>
          <a:p>
            <a:endParaRPr lang="zh-CN" altLang="en-US">
              <a:solidFill>
                <a:schemeClr val="accent2"/>
              </a:solidFill>
            </a:endParaRPr>
          </a:p>
        </p:txBody>
      </p:sp>
      <p:sp>
        <p:nvSpPr>
          <p:cNvPr id="30" name="TextBox 29"/>
          <p:cNvSpPr txBox="1"/>
          <p:nvPr/>
        </p:nvSpPr>
        <p:spPr>
          <a:xfrm>
            <a:off x="6067600" y="4348671"/>
            <a:ext cx="807843" cy="646325"/>
          </a:xfrm>
          <a:prstGeom prst="rect">
            <a:avLst/>
          </a:prstGeom>
          <a:noFill/>
        </p:spPr>
        <p:txBody>
          <a:bodyPr wrap="square" lIns="91434" tIns="45717" rIns="91434" bIns="45717" rtlCol="0">
            <a:spAutoFit/>
          </a:bodyPr>
          <a:lstStyle/>
          <a:p>
            <a:r>
              <a:rPr lang="zh-CN" altLang="en-US" dirty="0" smtClean="0">
                <a:solidFill>
                  <a:schemeClr val="accent2"/>
                </a:solidFill>
                <a:latin typeface="+mn-ea"/>
                <a:ea typeface="+mn-ea"/>
              </a:rPr>
              <a:t>师生谈心</a:t>
            </a:r>
            <a:endParaRPr lang="zh-CN" altLang="en-US" dirty="0">
              <a:solidFill>
                <a:schemeClr val="accent2"/>
              </a:solidFill>
              <a:latin typeface="+mn-ea"/>
              <a:ea typeface="+mn-ea"/>
            </a:endParaRPr>
          </a:p>
        </p:txBody>
      </p:sp>
      <p:sp>
        <p:nvSpPr>
          <p:cNvPr id="32" name="Freeform 5"/>
          <p:cNvSpPr>
            <a:spLocks noChangeAspect="1"/>
          </p:cNvSpPr>
          <p:nvPr/>
        </p:nvSpPr>
        <p:spPr bwMode="auto">
          <a:xfrm>
            <a:off x="5812629" y="1005844"/>
            <a:ext cx="1004899" cy="1008000"/>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p:spPr>
        <p:txBody>
          <a:bodyPr vert="horz" wrap="square" lIns="91434" tIns="45717" rIns="91434" bIns="45717" numCol="1" anchor="t" anchorCtr="0" compatLnSpc="1"/>
          <a:lstStyle/>
          <a:p>
            <a:endParaRPr lang="zh-CN" altLang="en-US">
              <a:solidFill>
                <a:schemeClr val="accent2"/>
              </a:solidFill>
            </a:endParaRPr>
          </a:p>
        </p:txBody>
      </p:sp>
      <p:sp>
        <p:nvSpPr>
          <p:cNvPr id="33" name="TextBox 32"/>
          <p:cNvSpPr txBox="1"/>
          <p:nvPr/>
        </p:nvSpPr>
        <p:spPr>
          <a:xfrm>
            <a:off x="6023566" y="1188070"/>
            <a:ext cx="646319" cy="646325"/>
          </a:xfrm>
          <a:prstGeom prst="rect">
            <a:avLst/>
          </a:prstGeom>
          <a:noFill/>
        </p:spPr>
        <p:txBody>
          <a:bodyPr wrap="none" lIns="91434" tIns="45717" rIns="91434" bIns="45717" rtlCol="0">
            <a:spAutoFit/>
          </a:bodyPr>
          <a:lstStyle/>
          <a:p>
            <a:r>
              <a:rPr lang="zh-CN" altLang="en-US" dirty="0" smtClean="0">
                <a:solidFill>
                  <a:schemeClr val="accent2"/>
                </a:solidFill>
                <a:latin typeface="+mn-ea"/>
                <a:ea typeface="+mn-ea"/>
              </a:rPr>
              <a:t>研究</a:t>
            </a:r>
            <a:endParaRPr lang="en-US" altLang="zh-CN" dirty="0" smtClean="0">
              <a:solidFill>
                <a:schemeClr val="accent2"/>
              </a:solidFill>
              <a:latin typeface="+mn-ea"/>
              <a:ea typeface="+mn-ea"/>
            </a:endParaRPr>
          </a:p>
          <a:p>
            <a:r>
              <a:rPr lang="zh-CN" altLang="en-US" dirty="0" smtClean="0">
                <a:solidFill>
                  <a:schemeClr val="accent2"/>
                </a:solidFill>
                <a:latin typeface="+mn-ea"/>
                <a:ea typeface="+mn-ea"/>
              </a:rPr>
              <a:t>学习</a:t>
            </a:r>
            <a:endParaRPr lang="zh-CN" altLang="en-US" dirty="0">
              <a:solidFill>
                <a:schemeClr val="accent2"/>
              </a:solidFill>
              <a:latin typeface="+mn-ea"/>
              <a:ea typeface="+mn-ea"/>
            </a:endParaRPr>
          </a:p>
        </p:txBody>
      </p:sp>
      <p:sp>
        <p:nvSpPr>
          <p:cNvPr id="35" name="Freeform 5"/>
          <p:cNvSpPr>
            <a:spLocks noChangeAspect="1"/>
          </p:cNvSpPr>
          <p:nvPr/>
        </p:nvSpPr>
        <p:spPr bwMode="auto">
          <a:xfrm>
            <a:off x="4004476" y="4195443"/>
            <a:ext cx="1004899" cy="1008000"/>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a:solidFill>
                <a:schemeClr val="accent2"/>
              </a:solidFill>
            </a:endParaRPr>
          </a:p>
        </p:txBody>
      </p:sp>
      <p:sp>
        <p:nvSpPr>
          <p:cNvPr id="36" name="TextBox 35"/>
          <p:cNvSpPr txBox="1"/>
          <p:nvPr/>
        </p:nvSpPr>
        <p:spPr>
          <a:xfrm>
            <a:off x="4237616" y="4348671"/>
            <a:ext cx="646319" cy="646325"/>
          </a:xfrm>
          <a:prstGeom prst="rect">
            <a:avLst/>
          </a:prstGeom>
          <a:noFill/>
        </p:spPr>
        <p:txBody>
          <a:bodyPr wrap="none" lIns="91434" tIns="45717" rIns="91434" bIns="45717" rtlCol="0">
            <a:spAutoFit/>
          </a:bodyPr>
          <a:lstStyle/>
          <a:p>
            <a:r>
              <a:rPr lang="zh-CN" altLang="en-US" dirty="0" smtClean="0">
                <a:solidFill>
                  <a:schemeClr val="accent2"/>
                </a:solidFill>
                <a:latin typeface="+mn-ea"/>
                <a:ea typeface="+mn-ea"/>
              </a:rPr>
              <a:t>教研</a:t>
            </a:r>
            <a:endParaRPr lang="en-US" altLang="zh-CN" dirty="0" smtClean="0">
              <a:solidFill>
                <a:schemeClr val="accent2"/>
              </a:solidFill>
              <a:latin typeface="+mn-ea"/>
              <a:ea typeface="+mn-ea"/>
            </a:endParaRPr>
          </a:p>
          <a:p>
            <a:r>
              <a:rPr lang="zh-CN" altLang="en-US" dirty="0" smtClean="0">
                <a:solidFill>
                  <a:schemeClr val="accent2"/>
                </a:solidFill>
                <a:latin typeface="+mn-ea"/>
                <a:ea typeface="+mn-ea"/>
              </a:rPr>
              <a:t>活动</a:t>
            </a:r>
            <a:endParaRPr lang="zh-CN" altLang="en-US" dirty="0">
              <a:solidFill>
                <a:schemeClr val="accent2"/>
              </a:solidFill>
              <a:latin typeface="+mn-ea"/>
              <a:ea typeface="+mn-ea"/>
            </a:endParaRPr>
          </a:p>
        </p:txBody>
      </p:sp>
      <p:cxnSp>
        <p:nvCxnSpPr>
          <p:cNvPr id="38" name="直接连接符 37"/>
          <p:cNvCxnSpPr/>
          <p:nvPr/>
        </p:nvCxnSpPr>
        <p:spPr bwMode="auto">
          <a:xfrm>
            <a:off x="6994271" y="4165610"/>
            <a:ext cx="0" cy="1004051"/>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6964753" y="977139"/>
            <a:ext cx="0" cy="1012051"/>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3883803" y="4195443"/>
            <a:ext cx="0" cy="105275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027" name="Picture 3" descr="E:\works\0708(2)\2008精品课程\ppt材料\SP_A0042.jpg"/>
          <p:cNvPicPr>
            <a:picLocks noChangeAspect="1" noChangeArrowheads="1"/>
          </p:cNvPicPr>
          <p:nvPr/>
        </p:nvPicPr>
        <p:blipFill>
          <a:blip r:embed="rId3"/>
          <a:srcRect/>
          <a:stretch>
            <a:fillRect/>
          </a:stretch>
        </p:blipFill>
        <p:spPr bwMode="auto">
          <a:xfrm>
            <a:off x="526217" y="930487"/>
            <a:ext cx="3037840" cy="3073400"/>
          </a:xfrm>
          <a:prstGeom prst="rect">
            <a:avLst/>
          </a:prstGeom>
          <a:noFill/>
        </p:spPr>
      </p:pic>
      <p:pic>
        <p:nvPicPr>
          <p:cNvPr id="1028" name="Picture 4" descr="E:\works\1314一\信息文件\IMG_8150.JPG"/>
          <p:cNvPicPr>
            <a:picLocks noChangeAspect="1" noChangeArrowheads="1"/>
          </p:cNvPicPr>
          <p:nvPr/>
        </p:nvPicPr>
        <p:blipFill>
          <a:blip r:embed="rId4" cstate="print"/>
          <a:srcRect/>
          <a:stretch>
            <a:fillRect/>
          </a:stretch>
        </p:blipFill>
        <p:spPr bwMode="auto">
          <a:xfrm>
            <a:off x="7406290" y="4178552"/>
            <a:ext cx="4145280" cy="2326640"/>
          </a:xfrm>
          <a:prstGeom prst="rect">
            <a:avLst/>
          </a:prstGeom>
          <a:noFill/>
        </p:spPr>
      </p:pic>
      <p:pic>
        <p:nvPicPr>
          <p:cNvPr id="1029" name="Picture 5" descr="E:\works\0708(2)\2008精品课程\ppt材料\DSCN4628.JPG"/>
          <p:cNvPicPr>
            <a:picLocks noChangeAspect="1" noChangeArrowheads="1"/>
          </p:cNvPicPr>
          <p:nvPr/>
        </p:nvPicPr>
        <p:blipFill>
          <a:blip r:embed="rId5" cstate="print"/>
          <a:srcRect/>
          <a:stretch>
            <a:fillRect/>
          </a:stretch>
        </p:blipFill>
        <p:spPr bwMode="auto">
          <a:xfrm>
            <a:off x="7406290" y="746242"/>
            <a:ext cx="3765899" cy="3257645"/>
          </a:xfrm>
          <a:prstGeom prst="rect">
            <a:avLst/>
          </a:prstGeom>
          <a:noFill/>
        </p:spPr>
      </p:pic>
      <p:pic>
        <p:nvPicPr>
          <p:cNvPr id="47" name="Picture 6" descr="E:\pictures\T1\IMG_20151207_092859.jpg"/>
          <p:cNvPicPr>
            <a:picLocks noChangeAspect="1" noChangeArrowheads="1"/>
          </p:cNvPicPr>
          <p:nvPr/>
        </p:nvPicPr>
        <p:blipFill>
          <a:blip r:embed="rId6" cstate="print"/>
          <a:srcRect/>
          <a:stretch>
            <a:fillRect/>
          </a:stretch>
        </p:blipFill>
        <p:spPr bwMode="auto">
          <a:xfrm>
            <a:off x="526217" y="4178552"/>
            <a:ext cx="3145536" cy="235915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800" advTm="14024">
        <p14:prism dir="d" isInverted="1"/>
      </p:transition>
    </mc:Choice>
    <mc:Fallback>
      <p:transition spd="slow" advTm="140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400" fill="hold"/>
                                        <p:tgtEl>
                                          <p:spTgt spid="25"/>
                                        </p:tgtEl>
                                        <p:attrNameLst>
                                          <p:attrName>ppt_w</p:attrName>
                                        </p:attrNameLst>
                                      </p:cBhvr>
                                      <p:tavLst>
                                        <p:tav tm="0">
                                          <p:val>
                                            <p:fltVal val="0"/>
                                          </p:val>
                                        </p:tav>
                                        <p:tav tm="100000">
                                          <p:val>
                                            <p:strVal val="#ppt_w"/>
                                          </p:val>
                                        </p:tav>
                                      </p:tavLst>
                                    </p:anim>
                                    <p:anim calcmode="lin" valueType="num">
                                      <p:cBhvr>
                                        <p:cTn id="8" dur="400" fill="hold"/>
                                        <p:tgtEl>
                                          <p:spTgt spid="25"/>
                                        </p:tgtEl>
                                        <p:attrNameLst>
                                          <p:attrName>ppt_h</p:attrName>
                                        </p:attrNameLst>
                                      </p:cBhvr>
                                      <p:tavLst>
                                        <p:tav tm="0">
                                          <p:val>
                                            <p:fltVal val="0"/>
                                          </p:val>
                                        </p:tav>
                                        <p:tav tm="100000">
                                          <p:val>
                                            <p:strVal val="#ppt_h"/>
                                          </p:val>
                                        </p:tav>
                                      </p:tavLst>
                                    </p:anim>
                                    <p:anim calcmode="lin" valueType="num">
                                      <p:cBhvr>
                                        <p:cTn id="9" dur="400" fill="hold"/>
                                        <p:tgtEl>
                                          <p:spTgt spid="25"/>
                                        </p:tgtEl>
                                        <p:attrNameLst>
                                          <p:attrName>style.rotation</p:attrName>
                                        </p:attrNameLst>
                                      </p:cBhvr>
                                      <p:tavLst>
                                        <p:tav tm="0">
                                          <p:val>
                                            <p:fltVal val="90"/>
                                          </p:val>
                                        </p:tav>
                                        <p:tav tm="100000">
                                          <p:val>
                                            <p:fltVal val="0"/>
                                          </p:val>
                                        </p:tav>
                                      </p:tavLst>
                                    </p:anim>
                                    <p:animEffect transition="in" filter="fade">
                                      <p:cBhvr>
                                        <p:cTn id="10" dur="400"/>
                                        <p:tgtEl>
                                          <p:spTgt spid="25"/>
                                        </p:tgtEl>
                                      </p:cBhvr>
                                    </p:animEffect>
                                  </p:childTnLst>
                                </p:cTn>
                              </p:par>
                            </p:childTnLst>
                          </p:cTn>
                        </p:par>
                        <p:par>
                          <p:cTn id="11" fill="hold">
                            <p:stCondLst>
                              <p:cond delay="4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par>
                          <p:cTn id="19" fill="hold">
                            <p:stCondLst>
                              <p:cond delay="1050"/>
                            </p:stCondLst>
                            <p:childTnLst>
                              <p:par>
                                <p:cTn id="20" presetID="16" presetClass="entr" presetSubtype="42"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outHorizontal)">
                                      <p:cBhvr>
                                        <p:cTn id="22" dur="500"/>
                                        <p:tgtEl>
                                          <p:spTgt spid="26"/>
                                        </p:tgtEl>
                                      </p:cBhvr>
                                    </p:animEffect>
                                  </p:childTnLst>
                                </p:cTn>
                              </p:par>
                            </p:childTnLst>
                          </p:cTn>
                        </p:par>
                        <p:par>
                          <p:cTn id="23" fill="hold">
                            <p:stCondLst>
                              <p:cond delay="1550"/>
                            </p:stCondLst>
                            <p:childTnLst>
                              <p:par>
                                <p:cTn id="24" presetID="31"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400" fill="hold"/>
                                        <p:tgtEl>
                                          <p:spTgt spid="29"/>
                                        </p:tgtEl>
                                        <p:attrNameLst>
                                          <p:attrName>ppt_w</p:attrName>
                                        </p:attrNameLst>
                                      </p:cBhvr>
                                      <p:tavLst>
                                        <p:tav tm="0">
                                          <p:val>
                                            <p:fltVal val="0"/>
                                          </p:val>
                                        </p:tav>
                                        <p:tav tm="100000">
                                          <p:val>
                                            <p:strVal val="#ppt_w"/>
                                          </p:val>
                                        </p:tav>
                                      </p:tavLst>
                                    </p:anim>
                                    <p:anim calcmode="lin" valueType="num">
                                      <p:cBhvr>
                                        <p:cTn id="27" dur="400" fill="hold"/>
                                        <p:tgtEl>
                                          <p:spTgt spid="29"/>
                                        </p:tgtEl>
                                        <p:attrNameLst>
                                          <p:attrName>ppt_h</p:attrName>
                                        </p:attrNameLst>
                                      </p:cBhvr>
                                      <p:tavLst>
                                        <p:tav tm="0">
                                          <p:val>
                                            <p:fltVal val="0"/>
                                          </p:val>
                                        </p:tav>
                                        <p:tav tm="100000">
                                          <p:val>
                                            <p:strVal val="#ppt_h"/>
                                          </p:val>
                                        </p:tav>
                                      </p:tavLst>
                                    </p:anim>
                                    <p:anim calcmode="lin" valueType="num">
                                      <p:cBhvr>
                                        <p:cTn id="28" dur="400" fill="hold"/>
                                        <p:tgtEl>
                                          <p:spTgt spid="29"/>
                                        </p:tgtEl>
                                        <p:attrNameLst>
                                          <p:attrName>style.rotation</p:attrName>
                                        </p:attrNameLst>
                                      </p:cBhvr>
                                      <p:tavLst>
                                        <p:tav tm="0">
                                          <p:val>
                                            <p:fltVal val="90"/>
                                          </p:val>
                                        </p:tav>
                                        <p:tav tm="100000">
                                          <p:val>
                                            <p:fltVal val="0"/>
                                          </p:val>
                                        </p:tav>
                                      </p:tavLst>
                                    </p:anim>
                                    <p:animEffect transition="in" filter="fade">
                                      <p:cBhvr>
                                        <p:cTn id="29" dur="400"/>
                                        <p:tgtEl>
                                          <p:spTgt spid="29"/>
                                        </p:tgtEl>
                                      </p:cBhvr>
                                    </p:animEffect>
                                  </p:childTnLst>
                                </p:cTn>
                              </p:par>
                            </p:childTnLst>
                          </p:cTn>
                        </p:par>
                        <p:par>
                          <p:cTn id="30" fill="hold">
                            <p:stCondLst>
                              <p:cond delay="195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0"/>
                                        </p:tgtEl>
                                        <p:attrNameLst>
                                          <p:attrName>ppt_y</p:attrName>
                                        </p:attrNameLst>
                                      </p:cBhvr>
                                      <p:tavLst>
                                        <p:tav tm="0">
                                          <p:val>
                                            <p:strVal val="#ppt_y"/>
                                          </p:val>
                                        </p:tav>
                                        <p:tav tm="100000">
                                          <p:val>
                                            <p:strVal val="#ppt_y"/>
                                          </p:val>
                                        </p:tav>
                                      </p:tavLst>
                                    </p:anim>
                                    <p:anim calcmode="lin" valueType="num">
                                      <p:cBhvr>
                                        <p:cTn id="3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0"/>
                                        </p:tgtEl>
                                      </p:cBhvr>
                                    </p:animEffect>
                                  </p:childTnLst>
                                </p:cTn>
                              </p:par>
                            </p:childTnLst>
                          </p:cTn>
                        </p:par>
                        <p:par>
                          <p:cTn id="38" fill="hold">
                            <p:stCondLst>
                              <p:cond delay="2600"/>
                            </p:stCondLst>
                            <p:childTnLst>
                              <p:par>
                                <p:cTn id="39" presetID="16" presetClass="entr" presetSubtype="42"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outHorizontal)">
                                      <p:cBhvr>
                                        <p:cTn id="41" dur="500"/>
                                        <p:tgtEl>
                                          <p:spTgt spid="38"/>
                                        </p:tgtEl>
                                      </p:cBhvr>
                                    </p:animEffect>
                                  </p:childTnLst>
                                </p:cTn>
                              </p:par>
                            </p:childTnLst>
                          </p:cTn>
                        </p:par>
                        <p:par>
                          <p:cTn id="42" fill="hold">
                            <p:stCondLst>
                              <p:cond delay="3100"/>
                            </p:stCondLst>
                            <p:childTnLst>
                              <p:par>
                                <p:cTn id="43" presetID="31"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400" fill="hold"/>
                                        <p:tgtEl>
                                          <p:spTgt spid="32"/>
                                        </p:tgtEl>
                                        <p:attrNameLst>
                                          <p:attrName>ppt_w</p:attrName>
                                        </p:attrNameLst>
                                      </p:cBhvr>
                                      <p:tavLst>
                                        <p:tav tm="0">
                                          <p:val>
                                            <p:fltVal val="0"/>
                                          </p:val>
                                        </p:tav>
                                        <p:tav tm="100000">
                                          <p:val>
                                            <p:strVal val="#ppt_w"/>
                                          </p:val>
                                        </p:tav>
                                      </p:tavLst>
                                    </p:anim>
                                    <p:anim calcmode="lin" valueType="num">
                                      <p:cBhvr>
                                        <p:cTn id="46" dur="400" fill="hold"/>
                                        <p:tgtEl>
                                          <p:spTgt spid="32"/>
                                        </p:tgtEl>
                                        <p:attrNameLst>
                                          <p:attrName>ppt_h</p:attrName>
                                        </p:attrNameLst>
                                      </p:cBhvr>
                                      <p:tavLst>
                                        <p:tav tm="0">
                                          <p:val>
                                            <p:fltVal val="0"/>
                                          </p:val>
                                        </p:tav>
                                        <p:tav tm="100000">
                                          <p:val>
                                            <p:strVal val="#ppt_h"/>
                                          </p:val>
                                        </p:tav>
                                      </p:tavLst>
                                    </p:anim>
                                    <p:anim calcmode="lin" valueType="num">
                                      <p:cBhvr>
                                        <p:cTn id="47" dur="400" fill="hold"/>
                                        <p:tgtEl>
                                          <p:spTgt spid="32"/>
                                        </p:tgtEl>
                                        <p:attrNameLst>
                                          <p:attrName>style.rotation</p:attrName>
                                        </p:attrNameLst>
                                      </p:cBhvr>
                                      <p:tavLst>
                                        <p:tav tm="0">
                                          <p:val>
                                            <p:fltVal val="90"/>
                                          </p:val>
                                        </p:tav>
                                        <p:tav tm="100000">
                                          <p:val>
                                            <p:fltVal val="0"/>
                                          </p:val>
                                        </p:tav>
                                      </p:tavLst>
                                    </p:anim>
                                    <p:animEffect transition="in" filter="fade">
                                      <p:cBhvr>
                                        <p:cTn id="48" dur="400"/>
                                        <p:tgtEl>
                                          <p:spTgt spid="32"/>
                                        </p:tgtEl>
                                      </p:cBhvr>
                                    </p:animEffect>
                                  </p:childTnLst>
                                </p:cTn>
                              </p:par>
                            </p:childTnLst>
                          </p:cTn>
                        </p:par>
                        <p:par>
                          <p:cTn id="49" fill="hold">
                            <p:stCondLst>
                              <p:cond delay="3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3"/>
                                        </p:tgtEl>
                                        <p:attrNameLst>
                                          <p:attrName>ppt_y</p:attrName>
                                        </p:attrNameLst>
                                      </p:cBhvr>
                                      <p:tavLst>
                                        <p:tav tm="0">
                                          <p:val>
                                            <p:strVal val="#ppt_y"/>
                                          </p:val>
                                        </p:tav>
                                        <p:tav tm="100000">
                                          <p:val>
                                            <p:strVal val="#ppt_y"/>
                                          </p:val>
                                        </p:tav>
                                      </p:tavLst>
                                    </p:anim>
                                    <p:anim calcmode="lin" valueType="num">
                                      <p:cBhvr>
                                        <p:cTn id="5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3"/>
                                        </p:tgtEl>
                                      </p:cBhvr>
                                    </p:animEffect>
                                  </p:childTnLst>
                                </p:cTn>
                              </p:par>
                            </p:childTnLst>
                          </p:cTn>
                        </p:par>
                        <p:par>
                          <p:cTn id="57" fill="hold">
                            <p:stCondLst>
                              <p:cond delay="4150"/>
                            </p:stCondLst>
                            <p:childTnLst>
                              <p:par>
                                <p:cTn id="58" presetID="16" presetClass="entr" presetSubtype="42"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outHorizontal)">
                                      <p:cBhvr>
                                        <p:cTn id="60" dur="500"/>
                                        <p:tgtEl>
                                          <p:spTgt spid="39"/>
                                        </p:tgtEl>
                                      </p:cBhvr>
                                    </p:animEffect>
                                  </p:childTnLst>
                                </p:cTn>
                              </p:par>
                            </p:childTnLst>
                          </p:cTn>
                        </p:par>
                        <p:par>
                          <p:cTn id="61" fill="hold">
                            <p:stCondLst>
                              <p:cond delay="4650"/>
                            </p:stCondLst>
                            <p:childTnLst>
                              <p:par>
                                <p:cTn id="62" presetID="31"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400" fill="hold"/>
                                        <p:tgtEl>
                                          <p:spTgt spid="35"/>
                                        </p:tgtEl>
                                        <p:attrNameLst>
                                          <p:attrName>ppt_w</p:attrName>
                                        </p:attrNameLst>
                                      </p:cBhvr>
                                      <p:tavLst>
                                        <p:tav tm="0">
                                          <p:val>
                                            <p:fltVal val="0"/>
                                          </p:val>
                                        </p:tav>
                                        <p:tav tm="100000">
                                          <p:val>
                                            <p:strVal val="#ppt_w"/>
                                          </p:val>
                                        </p:tav>
                                      </p:tavLst>
                                    </p:anim>
                                    <p:anim calcmode="lin" valueType="num">
                                      <p:cBhvr>
                                        <p:cTn id="65" dur="400" fill="hold"/>
                                        <p:tgtEl>
                                          <p:spTgt spid="35"/>
                                        </p:tgtEl>
                                        <p:attrNameLst>
                                          <p:attrName>ppt_h</p:attrName>
                                        </p:attrNameLst>
                                      </p:cBhvr>
                                      <p:tavLst>
                                        <p:tav tm="0">
                                          <p:val>
                                            <p:fltVal val="0"/>
                                          </p:val>
                                        </p:tav>
                                        <p:tav tm="100000">
                                          <p:val>
                                            <p:strVal val="#ppt_h"/>
                                          </p:val>
                                        </p:tav>
                                      </p:tavLst>
                                    </p:anim>
                                    <p:anim calcmode="lin" valueType="num">
                                      <p:cBhvr>
                                        <p:cTn id="66" dur="400" fill="hold"/>
                                        <p:tgtEl>
                                          <p:spTgt spid="35"/>
                                        </p:tgtEl>
                                        <p:attrNameLst>
                                          <p:attrName>style.rotation</p:attrName>
                                        </p:attrNameLst>
                                      </p:cBhvr>
                                      <p:tavLst>
                                        <p:tav tm="0">
                                          <p:val>
                                            <p:fltVal val="90"/>
                                          </p:val>
                                        </p:tav>
                                        <p:tav tm="100000">
                                          <p:val>
                                            <p:fltVal val="0"/>
                                          </p:val>
                                        </p:tav>
                                      </p:tavLst>
                                    </p:anim>
                                    <p:animEffect transition="in" filter="fade">
                                      <p:cBhvr>
                                        <p:cTn id="67" dur="400"/>
                                        <p:tgtEl>
                                          <p:spTgt spid="35"/>
                                        </p:tgtEl>
                                      </p:cBhvr>
                                    </p:animEffect>
                                  </p:childTnLst>
                                </p:cTn>
                              </p:par>
                            </p:childTnLst>
                          </p:cTn>
                        </p:par>
                        <p:par>
                          <p:cTn id="68" fill="hold">
                            <p:stCondLst>
                              <p:cond delay="50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6"/>
                                        </p:tgtEl>
                                        <p:attrNameLst>
                                          <p:attrName>ppt_y</p:attrName>
                                        </p:attrNameLst>
                                      </p:cBhvr>
                                      <p:tavLst>
                                        <p:tav tm="0">
                                          <p:val>
                                            <p:strVal val="#ppt_y"/>
                                          </p:val>
                                        </p:tav>
                                        <p:tav tm="100000">
                                          <p:val>
                                            <p:strVal val="#ppt_y"/>
                                          </p:val>
                                        </p:tav>
                                      </p:tavLst>
                                    </p:anim>
                                    <p:anim calcmode="lin" valueType="num">
                                      <p:cBhvr>
                                        <p:cTn id="7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6"/>
                                        </p:tgtEl>
                                      </p:cBhvr>
                                    </p:animEffect>
                                  </p:childTnLst>
                                </p:cTn>
                              </p:par>
                            </p:childTnLst>
                          </p:cTn>
                        </p:par>
                        <p:par>
                          <p:cTn id="76" fill="hold">
                            <p:stCondLst>
                              <p:cond delay="5700"/>
                            </p:stCondLst>
                            <p:childTnLst>
                              <p:par>
                                <p:cTn id="77" presetID="16" presetClass="entr" presetSubtype="42"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barn(outHorizontal)">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9" grpId="0" animBg="1"/>
      <p:bldP spid="30" grpId="0"/>
      <p:bldP spid="32" grpId="0" animBg="1"/>
      <p:bldP spid="33" grpId="0"/>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6" y="44625"/>
            <a:ext cx="9587380"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800" dirty="0" smtClean="0">
                <a:solidFill>
                  <a:schemeClr val="accent2"/>
                </a:solidFill>
                <a:latin typeface="微软雅黑"/>
                <a:ea typeface="微软雅黑"/>
              </a:rPr>
              <a:t>3.1 </a:t>
            </a:r>
            <a:r>
              <a:rPr lang="zh-CN" altLang="en-US" sz="2800" dirty="0" smtClean="0">
                <a:solidFill>
                  <a:schemeClr val="accent2"/>
                </a:solidFill>
                <a:latin typeface="微软雅黑"/>
                <a:ea typeface="微软雅黑"/>
              </a:rPr>
              <a:t>定位课程承上启下的关键作用：为后续课程奠定基础</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3</a:t>
            </a:r>
            <a:endParaRPr lang="zh-CN" altLang="en-US" dirty="0">
              <a:solidFill>
                <a:schemeClr val="accent2"/>
              </a:solidFill>
            </a:endParaRPr>
          </a:p>
        </p:txBody>
      </p:sp>
      <p:sp>
        <p:nvSpPr>
          <p:cNvPr id="4" name="Freeform 13"/>
          <p:cNvSpPr/>
          <p:nvPr/>
        </p:nvSpPr>
        <p:spPr bwMode="auto">
          <a:xfrm>
            <a:off x="8860315" y="2638120"/>
            <a:ext cx="661988" cy="2606405"/>
          </a:xfrm>
          <a:custGeom>
            <a:avLst/>
            <a:gdLst>
              <a:gd name="T0" fmla="*/ 819 w 819"/>
              <a:gd name="T1" fmla="*/ 1728 h 3366"/>
              <a:gd name="T2" fmla="*/ 559 w 819"/>
              <a:gd name="T3" fmla="*/ 1854 h 3366"/>
              <a:gd name="T4" fmla="*/ 492 w 819"/>
              <a:gd name="T5" fmla="*/ 2144 h 3366"/>
              <a:gd name="T6" fmla="*/ 492 w 819"/>
              <a:gd name="T7" fmla="*/ 2785 h 3366"/>
              <a:gd name="T8" fmla="*/ 372 w 819"/>
              <a:gd name="T9" fmla="*/ 3239 h 3366"/>
              <a:gd name="T10" fmla="*/ 0 w 819"/>
              <a:gd name="T11" fmla="*/ 3366 h 3366"/>
              <a:gd name="T12" fmla="*/ 0 w 819"/>
              <a:gd name="T13" fmla="*/ 3262 h 3366"/>
              <a:gd name="T14" fmla="*/ 283 w 819"/>
              <a:gd name="T15" fmla="*/ 3150 h 3366"/>
              <a:gd name="T16" fmla="*/ 357 w 819"/>
              <a:gd name="T17" fmla="*/ 2845 h 3366"/>
              <a:gd name="T18" fmla="*/ 357 w 819"/>
              <a:gd name="T19" fmla="*/ 2115 h 3366"/>
              <a:gd name="T20" fmla="*/ 454 w 819"/>
              <a:gd name="T21" fmla="*/ 1802 h 3366"/>
              <a:gd name="T22" fmla="*/ 685 w 819"/>
              <a:gd name="T23" fmla="*/ 1698 h 3366"/>
              <a:gd name="T24" fmla="*/ 685 w 819"/>
              <a:gd name="T25" fmla="*/ 1668 h 3366"/>
              <a:gd name="T26" fmla="*/ 462 w 819"/>
              <a:gd name="T27" fmla="*/ 1578 h 3366"/>
              <a:gd name="T28" fmla="*/ 357 w 819"/>
              <a:gd name="T29" fmla="*/ 1251 h 3366"/>
              <a:gd name="T30" fmla="*/ 357 w 819"/>
              <a:gd name="T31" fmla="*/ 521 h 3366"/>
              <a:gd name="T32" fmla="*/ 283 w 819"/>
              <a:gd name="T33" fmla="*/ 208 h 3366"/>
              <a:gd name="T34" fmla="*/ 0 w 819"/>
              <a:gd name="T35" fmla="*/ 104 h 3366"/>
              <a:gd name="T36" fmla="*/ 0 w 819"/>
              <a:gd name="T37" fmla="*/ 0 h 3366"/>
              <a:gd name="T38" fmla="*/ 372 w 819"/>
              <a:gd name="T39" fmla="*/ 126 h 3366"/>
              <a:gd name="T40" fmla="*/ 492 w 819"/>
              <a:gd name="T41" fmla="*/ 581 h 3366"/>
              <a:gd name="T42" fmla="*/ 492 w 819"/>
              <a:gd name="T43" fmla="*/ 1221 h 3366"/>
              <a:gd name="T44" fmla="*/ 566 w 819"/>
              <a:gd name="T45" fmla="*/ 1519 h 3366"/>
              <a:gd name="T46" fmla="*/ 819 w 819"/>
              <a:gd name="T47" fmla="*/ 1638 h 3366"/>
              <a:gd name="T48" fmla="*/ 819 w 819"/>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9" h="3366">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chemeClr val="accent1"/>
          </a:solidFill>
          <a:ln>
            <a:noFill/>
          </a:ln>
        </p:spPr>
        <p:txBody>
          <a:bodyPr vert="horz" wrap="square" lIns="91434" tIns="45717" rIns="91434" bIns="45717" numCol="1" anchor="t" anchorCtr="0" compatLnSpc="1"/>
          <a:lstStyle/>
          <a:p>
            <a:endParaRPr lang="zh-CN" altLang="en-US">
              <a:solidFill>
                <a:schemeClr val="accent1"/>
              </a:solidFill>
            </a:endParaRPr>
          </a:p>
        </p:txBody>
      </p:sp>
      <p:sp>
        <p:nvSpPr>
          <p:cNvPr id="5" name="Freeform 14"/>
          <p:cNvSpPr/>
          <p:nvPr/>
        </p:nvSpPr>
        <p:spPr bwMode="auto">
          <a:xfrm>
            <a:off x="2550017" y="2638120"/>
            <a:ext cx="663575" cy="2606405"/>
          </a:xfrm>
          <a:custGeom>
            <a:avLst/>
            <a:gdLst>
              <a:gd name="T0" fmla="*/ 0 w 820"/>
              <a:gd name="T1" fmla="*/ 1728 h 3366"/>
              <a:gd name="T2" fmla="*/ 261 w 820"/>
              <a:gd name="T3" fmla="*/ 1854 h 3366"/>
              <a:gd name="T4" fmla="*/ 328 w 820"/>
              <a:gd name="T5" fmla="*/ 2144 h 3366"/>
              <a:gd name="T6" fmla="*/ 328 w 820"/>
              <a:gd name="T7" fmla="*/ 2785 h 3366"/>
              <a:gd name="T8" fmla="*/ 448 w 820"/>
              <a:gd name="T9" fmla="*/ 3239 h 3366"/>
              <a:gd name="T10" fmla="*/ 820 w 820"/>
              <a:gd name="T11" fmla="*/ 3366 h 3366"/>
              <a:gd name="T12" fmla="*/ 820 w 820"/>
              <a:gd name="T13" fmla="*/ 3262 h 3366"/>
              <a:gd name="T14" fmla="*/ 537 w 820"/>
              <a:gd name="T15" fmla="*/ 3150 h 3366"/>
              <a:gd name="T16" fmla="*/ 462 w 820"/>
              <a:gd name="T17" fmla="*/ 2845 h 3366"/>
              <a:gd name="T18" fmla="*/ 462 w 820"/>
              <a:gd name="T19" fmla="*/ 2115 h 3366"/>
              <a:gd name="T20" fmla="*/ 366 w 820"/>
              <a:gd name="T21" fmla="*/ 1802 h 3366"/>
              <a:gd name="T22" fmla="*/ 134 w 820"/>
              <a:gd name="T23" fmla="*/ 1698 h 3366"/>
              <a:gd name="T24" fmla="*/ 134 w 820"/>
              <a:gd name="T25" fmla="*/ 1668 h 3366"/>
              <a:gd name="T26" fmla="*/ 358 w 820"/>
              <a:gd name="T27" fmla="*/ 1578 h 3366"/>
              <a:gd name="T28" fmla="*/ 462 w 820"/>
              <a:gd name="T29" fmla="*/ 1251 h 3366"/>
              <a:gd name="T30" fmla="*/ 462 w 820"/>
              <a:gd name="T31" fmla="*/ 521 h 3366"/>
              <a:gd name="T32" fmla="*/ 537 w 820"/>
              <a:gd name="T33" fmla="*/ 208 h 3366"/>
              <a:gd name="T34" fmla="*/ 820 w 820"/>
              <a:gd name="T35" fmla="*/ 104 h 3366"/>
              <a:gd name="T36" fmla="*/ 820 w 820"/>
              <a:gd name="T37" fmla="*/ 0 h 3366"/>
              <a:gd name="T38" fmla="*/ 448 w 820"/>
              <a:gd name="T39" fmla="*/ 126 h 3366"/>
              <a:gd name="T40" fmla="*/ 328 w 820"/>
              <a:gd name="T41" fmla="*/ 581 h 3366"/>
              <a:gd name="T42" fmla="*/ 328 w 820"/>
              <a:gd name="T43" fmla="*/ 1221 h 3366"/>
              <a:gd name="T44" fmla="*/ 254 w 820"/>
              <a:gd name="T45" fmla="*/ 1519 h 3366"/>
              <a:gd name="T46" fmla="*/ 0 w 820"/>
              <a:gd name="T47" fmla="*/ 1638 h 3366"/>
              <a:gd name="T48" fmla="*/ 0 w 820"/>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accent1"/>
          </a:solidFill>
          <a:ln>
            <a:noFill/>
          </a:ln>
        </p:spPr>
        <p:txBody>
          <a:bodyPr vert="horz" wrap="square" lIns="91434" tIns="45717" rIns="91434" bIns="45717" numCol="1" anchor="t" anchorCtr="0" compatLnSpc="1"/>
          <a:lstStyle/>
          <a:p>
            <a:endParaRPr lang="zh-CN" altLang="en-US" b="1">
              <a:solidFill>
                <a:schemeClr val="accent1"/>
              </a:solidFill>
            </a:endParaRPr>
          </a:p>
        </p:txBody>
      </p:sp>
      <p:sp>
        <p:nvSpPr>
          <p:cNvPr id="6" name="Oval 15"/>
          <p:cNvSpPr>
            <a:spLocks noChangeArrowheads="1"/>
          </p:cNvSpPr>
          <p:nvPr/>
        </p:nvSpPr>
        <p:spPr bwMode="auto">
          <a:xfrm>
            <a:off x="9864707" y="3361904"/>
            <a:ext cx="1145779" cy="1147216"/>
          </a:xfrm>
          <a:prstGeom prst="ellipse">
            <a:avLst/>
          </a:prstGeom>
          <a:solidFill>
            <a:schemeClr val="bg1"/>
          </a:solidFill>
          <a:ln w="10" cap="flat">
            <a:solidFill>
              <a:schemeClr val="accent2"/>
            </a:solidFill>
            <a:prstDash val="solid"/>
            <a:miter lim="800000"/>
          </a:ln>
        </p:spPr>
        <p:txBody>
          <a:bodyPr vert="horz" wrap="square" lIns="91434" tIns="45717" rIns="91434" bIns="45717" numCol="1" anchor="t" anchorCtr="0" compatLnSpc="1"/>
          <a:lstStyle/>
          <a:p>
            <a:endParaRPr lang="zh-CN" altLang="en-US">
              <a:solidFill>
                <a:schemeClr val="accent1"/>
              </a:solidFill>
            </a:endParaRPr>
          </a:p>
        </p:txBody>
      </p:sp>
      <p:sp>
        <p:nvSpPr>
          <p:cNvPr id="7" name="Oval 16"/>
          <p:cNvSpPr>
            <a:spLocks noChangeArrowheads="1"/>
          </p:cNvSpPr>
          <p:nvPr/>
        </p:nvSpPr>
        <p:spPr bwMode="auto">
          <a:xfrm>
            <a:off x="1043288" y="3284984"/>
            <a:ext cx="1145779" cy="1147216"/>
          </a:xfrm>
          <a:prstGeom prst="ellipse">
            <a:avLst/>
          </a:prstGeom>
          <a:solidFill>
            <a:schemeClr val="bg2"/>
          </a:solidFill>
          <a:ln w="10" cap="flat">
            <a:solidFill>
              <a:schemeClr val="accent2"/>
            </a:solidFill>
            <a:prstDash val="solid"/>
            <a:miter lim="800000"/>
          </a:ln>
        </p:spPr>
        <p:txBody>
          <a:bodyPr vert="horz" wrap="square" lIns="91434" tIns="45717" rIns="91434" bIns="45717" numCol="1" anchor="t" anchorCtr="0" compatLnSpc="1"/>
          <a:lstStyle/>
          <a:p>
            <a:endParaRPr lang="zh-CN" altLang="en-US">
              <a:solidFill>
                <a:schemeClr val="accent1"/>
              </a:solidFill>
            </a:endParaRPr>
          </a:p>
        </p:txBody>
      </p:sp>
      <p:sp>
        <p:nvSpPr>
          <p:cNvPr id="8" name="Freeform 17"/>
          <p:cNvSpPr/>
          <p:nvPr/>
        </p:nvSpPr>
        <p:spPr bwMode="auto">
          <a:xfrm>
            <a:off x="3264958" y="2511879"/>
            <a:ext cx="5351463" cy="2890543"/>
          </a:xfrm>
          <a:custGeom>
            <a:avLst/>
            <a:gdLst>
              <a:gd name="T0" fmla="*/ 171 w 6523"/>
              <a:gd name="T1" fmla="*/ 0 h 3787"/>
              <a:gd name="T2" fmla="*/ 6352 w 6523"/>
              <a:gd name="T3" fmla="*/ 0 h 3787"/>
              <a:gd name="T4" fmla="*/ 6523 w 6523"/>
              <a:gd name="T5" fmla="*/ 171 h 3787"/>
              <a:gd name="T6" fmla="*/ 6523 w 6523"/>
              <a:gd name="T7" fmla="*/ 3616 h 3787"/>
              <a:gd name="T8" fmla="*/ 6352 w 6523"/>
              <a:gd name="T9" fmla="*/ 3787 h 3787"/>
              <a:gd name="T10" fmla="*/ 171 w 6523"/>
              <a:gd name="T11" fmla="*/ 3787 h 3787"/>
              <a:gd name="T12" fmla="*/ 0 w 6523"/>
              <a:gd name="T13" fmla="*/ 3616 h 3787"/>
              <a:gd name="T14" fmla="*/ 0 w 6523"/>
              <a:gd name="T15" fmla="*/ 171 h 3787"/>
              <a:gd name="T16" fmla="*/ 171 w 6523"/>
              <a:gd name="T17" fmla="*/ 0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3787">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w="10" cap="flat">
            <a:solidFill>
              <a:schemeClr val="accent1"/>
            </a:solidFill>
            <a:prstDash val="dash"/>
            <a:miter lim="800000"/>
          </a:ln>
          <a:extLst>
            <a:ext uri="{909E8E84-426E-40DD-AFC4-6F175D3DCCD1}">
              <a14:hiddenFill xmlns="" xmlns:a14="http://schemas.microsoft.com/office/drawing/2010/main">
                <a:solidFill>
                  <a:srgbClr val="FFFFFF"/>
                </a:solidFill>
              </a14:hiddenFill>
            </a:ext>
          </a:extLst>
        </p:spPr>
        <p:txBody>
          <a:bodyPr vert="horz" wrap="square" lIns="91434" tIns="45717" rIns="91434" bIns="45717" numCol="1" anchor="t" anchorCtr="0" compatLnSpc="1"/>
          <a:lstStyle/>
          <a:p>
            <a:endParaRPr lang="zh-CN" altLang="en-US">
              <a:solidFill>
                <a:schemeClr val="accent1"/>
              </a:solidFill>
            </a:endParaRPr>
          </a:p>
        </p:txBody>
      </p:sp>
      <p:sp>
        <p:nvSpPr>
          <p:cNvPr id="10" name="Freeform 19"/>
          <p:cNvSpPr>
            <a:spLocks noEditPoints="1"/>
          </p:cNvSpPr>
          <p:nvPr/>
        </p:nvSpPr>
        <p:spPr bwMode="auto">
          <a:xfrm>
            <a:off x="5693833" y="2032146"/>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34" tIns="45717" rIns="91434" bIns="45717" numCol="1" anchor="t" anchorCtr="0" compatLnSpc="1"/>
          <a:lstStyle/>
          <a:p>
            <a:endParaRPr lang="zh-CN" altLang="en-US">
              <a:solidFill>
                <a:schemeClr val="accent1"/>
              </a:solidFill>
            </a:endParaRPr>
          </a:p>
        </p:txBody>
      </p:sp>
      <p:sp>
        <p:nvSpPr>
          <p:cNvPr id="12" name="Freeform 21"/>
          <p:cNvSpPr/>
          <p:nvPr/>
        </p:nvSpPr>
        <p:spPr bwMode="auto">
          <a:xfrm>
            <a:off x="3061783" y="1571673"/>
            <a:ext cx="5554638" cy="423083"/>
          </a:xfrm>
          <a:custGeom>
            <a:avLst/>
            <a:gdLst>
              <a:gd name="T0" fmla="*/ 36 w 2150"/>
              <a:gd name="T1" fmla="*/ 0 h 412"/>
              <a:gd name="T2" fmla="*/ 2113 w 2150"/>
              <a:gd name="T3" fmla="*/ 0 h 412"/>
              <a:gd name="T4" fmla="*/ 2150 w 2150"/>
              <a:gd name="T5" fmla="*/ 36 h 412"/>
              <a:gd name="T6" fmla="*/ 2150 w 2150"/>
              <a:gd name="T7" fmla="*/ 375 h 412"/>
              <a:gd name="T8" fmla="*/ 2113 w 2150"/>
              <a:gd name="T9" fmla="*/ 412 h 412"/>
              <a:gd name="T10" fmla="*/ 36 w 2150"/>
              <a:gd name="T11" fmla="*/ 412 h 412"/>
              <a:gd name="T12" fmla="*/ 0 w 2150"/>
              <a:gd name="T13" fmla="*/ 375 h 412"/>
              <a:gd name="T14" fmla="*/ 0 w 2150"/>
              <a:gd name="T15" fmla="*/ 36 h 412"/>
              <a:gd name="T16" fmla="*/ 36 w 2150"/>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w="10" cap="flat">
            <a:solidFill>
              <a:schemeClr val="tx1"/>
            </a:solidFill>
            <a:prstDash val="solid"/>
            <a:miter lim="800000"/>
          </a:ln>
        </p:spPr>
        <p:txBody>
          <a:bodyPr vert="horz" wrap="square" lIns="91434" tIns="45717" rIns="91434" bIns="45717" numCol="1" anchor="t" anchorCtr="0" compatLnSpc="1"/>
          <a:lstStyle/>
          <a:p>
            <a:pPr algn="ctr"/>
            <a:r>
              <a:rPr lang="zh-CN" altLang="en-US" b="1" dirty="0" smtClean="0">
                <a:solidFill>
                  <a:schemeClr val="accent2"/>
                </a:solidFill>
                <a:latin typeface="+mn-ea"/>
                <a:ea typeface="+mn-ea"/>
              </a:rPr>
              <a:t>打通课程之间的壁垒  突破单一学科教学定势</a:t>
            </a:r>
            <a:endParaRPr lang="zh-CN" altLang="en-US" b="1" dirty="0">
              <a:solidFill>
                <a:schemeClr val="accent2"/>
              </a:solidFill>
              <a:latin typeface="+mn-ea"/>
              <a:ea typeface="+mn-ea"/>
            </a:endParaRPr>
          </a:p>
        </p:txBody>
      </p:sp>
      <p:grpSp>
        <p:nvGrpSpPr>
          <p:cNvPr id="13" name="组合 12"/>
          <p:cNvGrpSpPr/>
          <p:nvPr/>
        </p:nvGrpSpPr>
        <p:grpSpPr>
          <a:xfrm>
            <a:off x="3670398" y="2675390"/>
            <a:ext cx="1931288" cy="525040"/>
            <a:chOff x="3670399" y="2817261"/>
            <a:chExt cx="1931287" cy="525040"/>
          </a:xfrm>
        </p:grpSpPr>
        <p:sp>
          <p:nvSpPr>
            <p:cNvPr id="14" name="Freeform 9"/>
            <p:cNvSpPr/>
            <p:nvPr/>
          </p:nvSpPr>
          <p:spPr bwMode="auto">
            <a:xfrm>
              <a:off x="3670399"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15" name="TextBox 14"/>
            <p:cNvSpPr txBox="1"/>
            <p:nvPr/>
          </p:nvSpPr>
          <p:spPr>
            <a:xfrm>
              <a:off x="3812366" y="2877105"/>
              <a:ext cx="1569659" cy="369332"/>
            </a:xfrm>
            <a:prstGeom prst="rect">
              <a:avLst/>
            </a:prstGeom>
            <a:noFill/>
          </p:spPr>
          <p:txBody>
            <a:bodyPr wrap="none" rtlCol="0">
              <a:spAutoFit/>
            </a:bodyPr>
            <a:lstStyle/>
            <a:p>
              <a:r>
                <a:rPr lang="zh-CN" altLang="en-US" b="1" dirty="0" smtClean="0">
                  <a:solidFill>
                    <a:schemeClr val="accent2"/>
                  </a:solidFill>
                  <a:latin typeface="+mj-ea"/>
                  <a:ea typeface="+mj-ea"/>
                </a:rPr>
                <a:t>杂化轨道理论</a:t>
              </a:r>
              <a:endParaRPr lang="zh-CN" altLang="en-US" b="1" dirty="0">
                <a:solidFill>
                  <a:schemeClr val="accent2"/>
                </a:solidFill>
                <a:latin typeface="+mj-ea"/>
                <a:ea typeface="+mj-ea"/>
              </a:endParaRPr>
            </a:p>
          </p:txBody>
        </p:sp>
      </p:grpSp>
      <p:grpSp>
        <p:nvGrpSpPr>
          <p:cNvPr id="16" name="组合 15"/>
          <p:cNvGrpSpPr/>
          <p:nvPr/>
        </p:nvGrpSpPr>
        <p:grpSpPr>
          <a:xfrm>
            <a:off x="5934507" y="2675395"/>
            <a:ext cx="1931288" cy="525041"/>
            <a:chOff x="5934506" y="2817261"/>
            <a:chExt cx="1931287" cy="525040"/>
          </a:xfrm>
        </p:grpSpPr>
        <p:sp>
          <p:nvSpPr>
            <p:cNvPr id="17" name="Freeform 5"/>
            <p:cNvSpPr/>
            <p:nvPr/>
          </p:nvSpPr>
          <p:spPr bwMode="auto">
            <a:xfrm>
              <a:off x="5934506"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18" name="TextBox 17"/>
            <p:cNvSpPr txBox="1"/>
            <p:nvPr/>
          </p:nvSpPr>
          <p:spPr>
            <a:xfrm>
              <a:off x="6242397" y="2866116"/>
              <a:ext cx="1107995" cy="369331"/>
            </a:xfrm>
            <a:prstGeom prst="rect">
              <a:avLst/>
            </a:prstGeom>
            <a:noFill/>
          </p:spPr>
          <p:txBody>
            <a:bodyPr wrap="none" rtlCol="0">
              <a:spAutoFit/>
            </a:bodyPr>
            <a:lstStyle/>
            <a:p>
              <a:r>
                <a:rPr lang="zh-CN" altLang="en-US" b="1" dirty="0" smtClean="0">
                  <a:solidFill>
                    <a:schemeClr val="accent2"/>
                  </a:solidFill>
                  <a:latin typeface="+mj-ea"/>
                  <a:ea typeface="+mj-ea"/>
                </a:rPr>
                <a:t>化学平衡</a:t>
              </a:r>
              <a:endParaRPr lang="zh-CN" altLang="en-US" b="1" dirty="0">
                <a:solidFill>
                  <a:schemeClr val="accent2"/>
                </a:solidFill>
                <a:latin typeface="+mj-ea"/>
                <a:ea typeface="+mj-ea"/>
              </a:endParaRPr>
            </a:p>
          </p:txBody>
        </p:sp>
      </p:grpSp>
      <p:grpSp>
        <p:nvGrpSpPr>
          <p:cNvPr id="19" name="组合 18"/>
          <p:cNvGrpSpPr/>
          <p:nvPr/>
        </p:nvGrpSpPr>
        <p:grpSpPr>
          <a:xfrm>
            <a:off x="3670398" y="3358091"/>
            <a:ext cx="1931288" cy="1213694"/>
            <a:chOff x="3670399" y="3499961"/>
            <a:chExt cx="1931287" cy="1213694"/>
          </a:xfrm>
        </p:grpSpPr>
        <p:sp>
          <p:nvSpPr>
            <p:cNvPr id="20" name="Freeform 10"/>
            <p:cNvSpPr/>
            <p:nvPr/>
          </p:nvSpPr>
          <p:spPr bwMode="auto">
            <a:xfrm>
              <a:off x="3670399"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21" name="TextBox 20"/>
            <p:cNvSpPr txBox="1"/>
            <p:nvPr/>
          </p:nvSpPr>
          <p:spPr>
            <a:xfrm>
              <a:off x="3812366" y="3556578"/>
              <a:ext cx="1569659" cy="369332"/>
            </a:xfrm>
            <a:prstGeom prst="rect">
              <a:avLst/>
            </a:prstGeom>
            <a:noFill/>
          </p:spPr>
          <p:txBody>
            <a:bodyPr wrap="none" rtlCol="0">
              <a:spAutoFit/>
            </a:bodyPr>
            <a:lstStyle/>
            <a:p>
              <a:r>
                <a:rPr lang="zh-CN" altLang="en-US" b="1" dirty="0" smtClean="0">
                  <a:solidFill>
                    <a:schemeClr val="accent2"/>
                  </a:solidFill>
                  <a:latin typeface="+mj-ea"/>
                  <a:ea typeface="+mj-ea"/>
                </a:rPr>
                <a:t>分子空间构型</a:t>
              </a:r>
              <a:endParaRPr lang="zh-CN" altLang="en-US" b="1" dirty="0">
                <a:solidFill>
                  <a:schemeClr val="accent2"/>
                </a:solidFill>
                <a:latin typeface="+mj-ea"/>
                <a:ea typeface="+mj-ea"/>
              </a:endParaRPr>
            </a:p>
          </p:txBody>
        </p:sp>
        <p:sp>
          <p:nvSpPr>
            <p:cNvPr id="53" name="Freeform 10"/>
            <p:cNvSpPr/>
            <p:nvPr/>
          </p:nvSpPr>
          <p:spPr bwMode="auto">
            <a:xfrm>
              <a:off x="3670399" y="4188615"/>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54" name="TextBox 53"/>
            <p:cNvSpPr txBox="1"/>
            <p:nvPr/>
          </p:nvSpPr>
          <p:spPr>
            <a:xfrm>
              <a:off x="3812366" y="4245232"/>
              <a:ext cx="1569659" cy="369332"/>
            </a:xfrm>
            <a:prstGeom prst="rect">
              <a:avLst/>
            </a:prstGeom>
            <a:noFill/>
          </p:spPr>
          <p:txBody>
            <a:bodyPr wrap="none" rtlCol="0">
              <a:spAutoFit/>
            </a:bodyPr>
            <a:lstStyle/>
            <a:p>
              <a:r>
                <a:rPr lang="zh-CN" altLang="en-US" b="1" dirty="0" smtClean="0">
                  <a:solidFill>
                    <a:schemeClr val="accent2"/>
                  </a:solidFill>
                  <a:latin typeface="+mj-ea"/>
                  <a:ea typeface="+mj-ea"/>
                </a:rPr>
                <a:t>分子轨道理论</a:t>
              </a:r>
              <a:endParaRPr lang="zh-CN" altLang="en-US" b="1" dirty="0">
                <a:solidFill>
                  <a:schemeClr val="accent2"/>
                </a:solidFill>
                <a:latin typeface="+mj-ea"/>
                <a:ea typeface="+mj-ea"/>
              </a:endParaRPr>
            </a:p>
          </p:txBody>
        </p:sp>
      </p:grpSp>
      <p:grpSp>
        <p:nvGrpSpPr>
          <p:cNvPr id="22" name="组合 21"/>
          <p:cNvGrpSpPr/>
          <p:nvPr/>
        </p:nvGrpSpPr>
        <p:grpSpPr>
          <a:xfrm>
            <a:off x="5934507" y="3358091"/>
            <a:ext cx="1931288" cy="525040"/>
            <a:chOff x="5934506" y="3499961"/>
            <a:chExt cx="1931287" cy="525040"/>
          </a:xfrm>
        </p:grpSpPr>
        <p:sp>
          <p:nvSpPr>
            <p:cNvPr id="23" name="Freeform 6"/>
            <p:cNvSpPr/>
            <p:nvPr/>
          </p:nvSpPr>
          <p:spPr bwMode="auto">
            <a:xfrm>
              <a:off x="5934506"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24" name="TextBox 23"/>
            <p:cNvSpPr txBox="1"/>
            <p:nvPr/>
          </p:nvSpPr>
          <p:spPr>
            <a:xfrm>
              <a:off x="6276268" y="3556578"/>
              <a:ext cx="1107995" cy="369332"/>
            </a:xfrm>
            <a:prstGeom prst="rect">
              <a:avLst/>
            </a:prstGeom>
            <a:noFill/>
          </p:spPr>
          <p:txBody>
            <a:bodyPr wrap="none" rtlCol="0">
              <a:spAutoFit/>
            </a:bodyPr>
            <a:lstStyle/>
            <a:p>
              <a:r>
                <a:rPr lang="zh-CN" altLang="en-US" b="1" dirty="0" smtClean="0">
                  <a:solidFill>
                    <a:schemeClr val="accent2"/>
                  </a:solidFill>
                  <a:latin typeface="+mj-ea"/>
                  <a:ea typeface="+mj-ea"/>
                </a:rPr>
                <a:t>反应速率</a:t>
              </a:r>
              <a:endParaRPr lang="zh-CN" altLang="en-US" b="1" dirty="0">
                <a:solidFill>
                  <a:schemeClr val="accent2"/>
                </a:solidFill>
                <a:latin typeface="+mj-ea"/>
                <a:ea typeface="+mj-ea"/>
              </a:endParaRPr>
            </a:p>
          </p:txBody>
        </p:sp>
      </p:grpSp>
      <p:grpSp>
        <p:nvGrpSpPr>
          <p:cNvPr id="28" name="组合 27"/>
          <p:cNvGrpSpPr/>
          <p:nvPr/>
        </p:nvGrpSpPr>
        <p:grpSpPr>
          <a:xfrm>
            <a:off x="5934507" y="4046745"/>
            <a:ext cx="1931288" cy="526527"/>
            <a:chOff x="5934506" y="4188610"/>
            <a:chExt cx="1931287" cy="526527"/>
          </a:xfrm>
        </p:grpSpPr>
        <p:sp>
          <p:nvSpPr>
            <p:cNvPr id="29" name="Freeform 7"/>
            <p:cNvSpPr/>
            <p:nvPr/>
          </p:nvSpPr>
          <p:spPr bwMode="auto">
            <a:xfrm>
              <a:off x="5934506"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30" name="TextBox 29"/>
            <p:cNvSpPr txBox="1"/>
            <p:nvPr/>
          </p:nvSpPr>
          <p:spPr>
            <a:xfrm>
              <a:off x="6012399" y="4273103"/>
              <a:ext cx="1800492" cy="369332"/>
            </a:xfrm>
            <a:prstGeom prst="rect">
              <a:avLst/>
            </a:prstGeom>
            <a:noFill/>
          </p:spPr>
          <p:txBody>
            <a:bodyPr wrap="none" rtlCol="0">
              <a:spAutoFit/>
            </a:bodyPr>
            <a:lstStyle/>
            <a:p>
              <a:r>
                <a:rPr lang="zh-CN" altLang="en-US" b="1" dirty="0" smtClean="0">
                  <a:solidFill>
                    <a:schemeClr val="accent2"/>
                  </a:solidFill>
                  <a:latin typeface="+mj-ea"/>
                  <a:ea typeface="+mj-ea"/>
                </a:rPr>
                <a:t>原电池与电化学</a:t>
              </a:r>
              <a:endParaRPr lang="zh-CN" altLang="en-US" b="1" dirty="0">
                <a:solidFill>
                  <a:schemeClr val="accent2"/>
                </a:solidFill>
                <a:latin typeface="+mj-ea"/>
                <a:ea typeface="+mj-ea"/>
              </a:endParaRPr>
            </a:p>
          </p:txBody>
        </p:sp>
      </p:grpSp>
      <p:grpSp>
        <p:nvGrpSpPr>
          <p:cNvPr id="31" name="组合 30"/>
          <p:cNvGrpSpPr/>
          <p:nvPr/>
        </p:nvGrpSpPr>
        <p:grpSpPr>
          <a:xfrm>
            <a:off x="3670398" y="4730927"/>
            <a:ext cx="1931288" cy="525040"/>
            <a:chOff x="3670399" y="4872797"/>
            <a:chExt cx="1931287" cy="525040"/>
          </a:xfrm>
        </p:grpSpPr>
        <p:sp>
          <p:nvSpPr>
            <p:cNvPr id="32" name="Freeform 12"/>
            <p:cNvSpPr/>
            <p:nvPr/>
          </p:nvSpPr>
          <p:spPr bwMode="auto">
            <a:xfrm>
              <a:off x="3670399"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33" name="TextBox 32"/>
            <p:cNvSpPr txBox="1"/>
            <p:nvPr/>
          </p:nvSpPr>
          <p:spPr>
            <a:xfrm>
              <a:off x="3812366" y="4924730"/>
              <a:ext cx="1569659" cy="369332"/>
            </a:xfrm>
            <a:prstGeom prst="rect">
              <a:avLst/>
            </a:prstGeom>
            <a:noFill/>
          </p:spPr>
          <p:txBody>
            <a:bodyPr wrap="none" rtlCol="0">
              <a:spAutoFit/>
            </a:bodyPr>
            <a:lstStyle/>
            <a:p>
              <a:r>
                <a:rPr lang="zh-CN" altLang="en-US" b="1" dirty="0" smtClean="0">
                  <a:solidFill>
                    <a:schemeClr val="accent2"/>
                  </a:solidFill>
                  <a:latin typeface="+mj-ea"/>
                  <a:ea typeface="+mj-ea"/>
                </a:rPr>
                <a:t>分子间作用力</a:t>
              </a:r>
              <a:endParaRPr lang="zh-CN" altLang="en-US" b="1" dirty="0">
                <a:solidFill>
                  <a:schemeClr val="accent2"/>
                </a:solidFill>
                <a:latin typeface="+mj-ea"/>
                <a:ea typeface="+mj-ea"/>
              </a:endParaRPr>
            </a:p>
          </p:txBody>
        </p:sp>
      </p:grpSp>
      <p:grpSp>
        <p:nvGrpSpPr>
          <p:cNvPr id="34" name="组合 33"/>
          <p:cNvGrpSpPr/>
          <p:nvPr/>
        </p:nvGrpSpPr>
        <p:grpSpPr>
          <a:xfrm>
            <a:off x="5934507" y="4730927"/>
            <a:ext cx="1931288" cy="525040"/>
            <a:chOff x="5934506" y="4872797"/>
            <a:chExt cx="1931287" cy="525040"/>
          </a:xfrm>
        </p:grpSpPr>
        <p:sp>
          <p:nvSpPr>
            <p:cNvPr id="35" name="Freeform 8"/>
            <p:cNvSpPr/>
            <p:nvPr/>
          </p:nvSpPr>
          <p:spPr bwMode="auto">
            <a:xfrm>
              <a:off x="5934506"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b="1">
                <a:solidFill>
                  <a:schemeClr val="accent2"/>
                </a:solidFill>
              </a:endParaRPr>
            </a:p>
          </p:txBody>
        </p:sp>
        <p:sp>
          <p:nvSpPr>
            <p:cNvPr id="36" name="TextBox 35"/>
            <p:cNvSpPr txBox="1"/>
            <p:nvPr/>
          </p:nvSpPr>
          <p:spPr>
            <a:xfrm>
              <a:off x="6347706" y="4924730"/>
              <a:ext cx="1107995" cy="369332"/>
            </a:xfrm>
            <a:prstGeom prst="rect">
              <a:avLst/>
            </a:prstGeom>
            <a:noFill/>
          </p:spPr>
          <p:txBody>
            <a:bodyPr wrap="none" rtlCol="0">
              <a:spAutoFit/>
            </a:bodyPr>
            <a:lstStyle/>
            <a:p>
              <a:r>
                <a:rPr lang="zh-CN" altLang="en-US" b="1" dirty="0" smtClean="0">
                  <a:solidFill>
                    <a:schemeClr val="accent2"/>
                  </a:solidFill>
                  <a:latin typeface="+mj-ea"/>
                  <a:ea typeface="+mj-ea"/>
                </a:rPr>
                <a:t>原子结构</a:t>
              </a:r>
              <a:endParaRPr lang="zh-CN" altLang="en-US" b="1" dirty="0">
                <a:solidFill>
                  <a:schemeClr val="accent2"/>
                </a:solidFill>
                <a:latin typeface="+mj-ea"/>
                <a:ea typeface="+mj-ea"/>
              </a:endParaRPr>
            </a:p>
          </p:txBody>
        </p:sp>
      </p:grpSp>
      <p:sp>
        <p:nvSpPr>
          <p:cNvPr id="37" name="TextBox 36"/>
          <p:cNvSpPr txBox="1"/>
          <p:nvPr/>
        </p:nvSpPr>
        <p:spPr>
          <a:xfrm>
            <a:off x="10015335" y="3472828"/>
            <a:ext cx="902799" cy="954101"/>
          </a:xfrm>
          <a:prstGeom prst="rect">
            <a:avLst/>
          </a:prstGeom>
          <a:noFill/>
        </p:spPr>
        <p:txBody>
          <a:bodyPr wrap="none" lIns="91434" tIns="45717" rIns="91434" bIns="45717" rtlCol="0">
            <a:spAutoFit/>
          </a:bodyPr>
          <a:lstStyle/>
          <a:p>
            <a:r>
              <a:rPr lang="zh-CN" altLang="en-US" sz="2800" b="1" dirty="0" smtClean="0">
                <a:solidFill>
                  <a:schemeClr val="accent2"/>
                </a:solidFill>
                <a:latin typeface="+mj-ea"/>
                <a:ea typeface="+mj-ea"/>
              </a:rPr>
              <a:t>物理</a:t>
            </a:r>
            <a:endParaRPr lang="en-US" altLang="zh-CN" sz="2800" b="1" dirty="0" smtClean="0">
              <a:solidFill>
                <a:schemeClr val="accent2"/>
              </a:solidFill>
              <a:latin typeface="+mj-ea"/>
              <a:ea typeface="+mj-ea"/>
            </a:endParaRPr>
          </a:p>
          <a:p>
            <a:r>
              <a:rPr lang="zh-CN" altLang="en-US" sz="2800" b="1" dirty="0" smtClean="0">
                <a:solidFill>
                  <a:schemeClr val="accent2"/>
                </a:solidFill>
                <a:latin typeface="+mj-ea"/>
                <a:ea typeface="+mj-ea"/>
              </a:rPr>
              <a:t>化学</a:t>
            </a:r>
            <a:endParaRPr lang="zh-CN" altLang="en-US" sz="2800" b="1" dirty="0">
              <a:solidFill>
                <a:schemeClr val="accent2"/>
              </a:solidFill>
              <a:latin typeface="+mj-ea"/>
              <a:ea typeface="+mj-ea"/>
            </a:endParaRPr>
          </a:p>
        </p:txBody>
      </p:sp>
      <p:sp>
        <p:nvSpPr>
          <p:cNvPr id="38" name="TextBox 37"/>
          <p:cNvSpPr txBox="1"/>
          <p:nvPr/>
        </p:nvSpPr>
        <p:spPr>
          <a:xfrm>
            <a:off x="1205627" y="3395909"/>
            <a:ext cx="902799" cy="954101"/>
          </a:xfrm>
          <a:prstGeom prst="rect">
            <a:avLst/>
          </a:prstGeom>
          <a:noFill/>
        </p:spPr>
        <p:txBody>
          <a:bodyPr wrap="none" lIns="91434" tIns="45717" rIns="91434" bIns="45717" rtlCol="0">
            <a:spAutoFit/>
          </a:bodyPr>
          <a:lstStyle/>
          <a:p>
            <a:r>
              <a:rPr lang="zh-CN" altLang="en-US" sz="2800" b="1" dirty="0" smtClean="0">
                <a:solidFill>
                  <a:schemeClr val="accent2"/>
                </a:solidFill>
                <a:latin typeface="+mj-ea"/>
                <a:ea typeface="+mj-ea"/>
              </a:rPr>
              <a:t>有机</a:t>
            </a:r>
            <a:endParaRPr lang="en-US" altLang="zh-CN" sz="2800" b="1" dirty="0" smtClean="0">
              <a:solidFill>
                <a:schemeClr val="accent2"/>
              </a:solidFill>
              <a:latin typeface="+mj-ea"/>
              <a:ea typeface="+mj-ea"/>
            </a:endParaRPr>
          </a:p>
          <a:p>
            <a:r>
              <a:rPr lang="zh-CN" altLang="en-US" sz="2800" b="1" dirty="0" smtClean="0">
                <a:solidFill>
                  <a:schemeClr val="accent2"/>
                </a:solidFill>
                <a:latin typeface="+mj-ea"/>
                <a:ea typeface="+mj-ea"/>
              </a:rPr>
              <a:t>化学</a:t>
            </a:r>
            <a:endParaRPr lang="zh-CN" altLang="en-US" sz="2800" b="1" dirty="0">
              <a:solidFill>
                <a:schemeClr val="accent2"/>
              </a:solidFill>
              <a:latin typeface="+mj-ea"/>
              <a:ea typeface="+mj-ea"/>
            </a:endParaRPr>
          </a:p>
        </p:txBody>
      </p:sp>
      <p:sp>
        <p:nvSpPr>
          <p:cNvPr id="45" name="TextBox 44"/>
          <p:cNvSpPr txBox="1"/>
          <p:nvPr/>
        </p:nvSpPr>
        <p:spPr>
          <a:xfrm>
            <a:off x="3353892" y="5888823"/>
            <a:ext cx="2037629" cy="507825"/>
          </a:xfrm>
          <a:prstGeom prst="rect">
            <a:avLst/>
          </a:prstGeom>
          <a:noFill/>
        </p:spPr>
        <p:txBody>
          <a:bodyPr wrap="square" lIns="91434" tIns="45717" rIns="91434" bIns="45717" rtlCol="0">
            <a:spAutoFit/>
          </a:bodyPr>
          <a:lstStyle/>
          <a:p>
            <a:pPr>
              <a:lnSpc>
                <a:spcPct val="150000"/>
              </a:lnSpc>
            </a:pPr>
            <a:r>
              <a:rPr lang="en-US" altLang="zh-CN" dirty="0" smtClean="0">
                <a:solidFill>
                  <a:schemeClr val="accent2"/>
                </a:solidFill>
                <a:latin typeface="+mn-ea"/>
                <a:ea typeface="+mn-ea"/>
              </a:rPr>
              <a:t>1、</a:t>
            </a:r>
            <a:r>
              <a:rPr lang="zh-CN" altLang="en-US" dirty="0" smtClean="0">
                <a:solidFill>
                  <a:schemeClr val="accent2"/>
                </a:solidFill>
                <a:latin typeface="+mn-ea"/>
                <a:ea typeface="+mn-ea"/>
              </a:rPr>
              <a:t>便民</a:t>
            </a:r>
            <a:endParaRPr lang="zh-CN" altLang="en-US" dirty="0">
              <a:solidFill>
                <a:schemeClr val="accent2"/>
              </a:solidFill>
              <a:latin typeface="+mn-ea"/>
              <a:ea typeface="+mn-ea"/>
            </a:endParaRPr>
          </a:p>
        </p:txBody>
      </p:sp>
      <p:sp>
        <p:nvSpPr>
          <p:cNvPr id="46" name="TextBox 45"/>
          <p:cNvSpPr txBox="1"/>
          <p:nvPr/>
        </p:nvSpPr>
        <p:spPr>
          <a:xfrm>
            <a:off x="5287445" y="5888823"/>
            <a:ext cx="1728941" cy="507825"/>
          </a:xfrm>
          <a:prstGeom prst="rect">
            <a:avLst/>
          </a:prstGeom>
          <a:noFill/>
        </p:spPr>
        <p:txBody>
          <a:bodyPr wrap="square" lIns="91434" tIns="45717" rIns="91434" bIns="45717" rtlCol="0">
            <a:spAutoFit/>
          </a:bodyPr>
          <a:lstStyle/>
          <a:p>
            <a:pPr>
              <a:lnSpc>
                <a:spcPct val="150000"/>
              </a:lnSpc>
            </a:pPr>
            <a:r>
              <a:rPr lang="en-US" altLang="zh-CN" dirty="0" smtClean="0">
                <a:solidFill>
                  <a:schemeClr val="accent2"/>
                </a:solidFill>
                <a:latin typeface="+mn-ea"/>
                <a:ea typeface="+mn-ea"/>
              </a:rPr>
              <a:t>2、</a:t>
            </a:r>
            <a:r>
              <a:rPr lang="zh-CN" altLang="en-US" dirty="0" smtClean="0">
                <a:solidFill>
                  <a:schemeClr val="accent2"/>
                </a:solidFill>
                <a:latin typeface="+mn-ea"/>
                <a:ea typeface="+mn-ea"/>
              </a:rPr>
              <a:t>利民</a:t>
            </a:r>
            <a:endParaRPr lang="zh-CN" altLang="en-US" dirty="0">
              <a:solidFill>
                <a:schemeClr val="accent2"/>
              </a:solidFill>
              <a:latin typeface="+mn-ea"/>
              <a:ea typeface="+mn-ea"/>
            </a:endParaRPr>
          </a:p>
        </p:txBody>
      </p:sp>
      <p:sp>
        <p:nvSpPr>
          <p:cNvPr id="47" name="TextBox 46"/>
          <p:cNvSpPr txBox="1"/>
          <p:nvPr/>
        </p:nvSpPr>
        <p:spPr>
          <a:xfrm>
            <a:off x="7007063" y="5888823"/>
            <a:ext cx="1797180" cy="507825"/>
          </a:xfrm>
          <a:prstGeom prst="rect">
            <a:avLst/>
          </a:prstGeom>
          <a:noFill/>
        </p:spPr>
        <p:txBody>
          <a:bodyPr wrap="square" lIns="91434" tIns="45717" rIns="91434" bIns="45717" rtlCol="0">
            <a:spAutoFit/>
          </a:bodyPr>
          <a:lstStyle/>
          <a:p>
            <a:pPr>
              <a:lnSpc>
                <a:spcPct val="150000"/>
              </a:lnSpc>
            </a:pPr>
            <a:r>
              <a:rPr lang="en-US" altLang="zh-CN" dirty="0" smtClean="0">
                <a:solidFill>
                  <a:schemeClr val="accent2"/>
                </a:solidFill>
                <a:latin typeface="+mn-ea"/>
                <a:ea typeface="+mn-ea"/>
              </a:rPr>
              <a:t>3、</a:t>
            </a:r>
            <a:r>
              <a:rPr lang="zh-CN" altLang="en-US" dirty="0" smtClean="0">
                <a:solidFill>
                  <a:schemeClr val="accent2"/>
                </a:solidFill>
                <a:latin typeface="+mn-ea"/>
                <a:ea typeface="+mn-ea"/>
              </a:rPr>
              <a:t>惠民</a:t>
            </a:r>
            <a:endParaRPr lang="zh-CN" altLang="en-US" dirty="0">
              <a:solidFill>
                <a:schemeClr val="accent2"/>
              </a:solidFill>
              <a:latin typeface="+mn-ea"/>
              <a:ea typeface="+mn-ea"/>
            </a:endParaRPr>
          </a:p>
        </p:txBody>
      </p:sp>
      <p:sp>
        <p:nvSpPr>
          <p:cNvPr id="49" name="Freeform 19"/>
          <p:cNvSpPr>
            <a:spLocks noEditPoints="1"/>
          </p:cNvSpPr>
          <p:nvPr/>
        </p:nvSpPr>
        <p:spPr bwMode="auto">
          <a:xfrm flipV="1">
            <a:off x="5693833" y="5504788"/>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34" tIns="45717" rIns="91434" bIns="45717" numCol="1" anchor="t" anchorCtr="0" compatLnSpc="1"/>
          <a:lstStyle/>
          <a:p>
            <a:endParaRPr lang="zh-CN" altLang="en-US" b="1">
              <a:solidFill>
                <a:schemeClr val="accent1"/>
              </a:solidFill>
            </a:endParaRPr>
          </a:p>
        </p:txBody>
      </p:sp>
      <p:sp>
        <p:nvSpPr>
          <p:cNvPr id="51" name="Freeform 21"/>
          <p:cNvSpPr/>
          <p:nvPr/>
        </p:nvSpPr>
        <p:spPr bwMode="auto">
          <a:xfrm>
            <a:off x="3157188" y="5973565"/>
            <a:ext cx="5554638" cy="423083"/>
          </a:xfrm>
          <a:custGeom>
            <a:avLst/>
            <a:gdLst>
              <a:gd name="T0" fmla="*/ 36 w 2150"/>
              <a:gd name="T1" fmla="*/ 0 h 412"/>
              <a:gd name="T2" fmla="*/ 2113 w 2150"/>
              <a:gd name="T3" fmla="*/ 0 h 412"/>
              <a:gd name="T4" fmla="*/ 2150 w 2150"/>
              <a:gd name="T5" fmla="*/ 36 h 412"/>
              <a:gd name="T6" fmla="*/ 2150 w 2150"/>
              <a:gd name="T7" fmla="*/ 375 h 412"/>
              <a:gd name="T8" fmla="*/ 2113 w 2150"/>
              <a:gd name="T9" fmla="*/ 412 h 412"/>
              <a:gd name="T10" fmla="*/ 36 w 2150"/>
              <a:gd name="T11" fmla="*/ 412 h 412"/>
              <a:gd name="T12" fmla="*/ 0 w 2150"/>
              <a:gd name="T13" fmla="*/ 375 h 412"/>
              <a:gd name="T14" fmla="*/ 0 w 2150"/>
              <a:gd name="T15" fmla="*/ 36 h 412"/>
              <a:gd name="T16" fmla="*/ 36 w 2150"/>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w="10" cap="flat">
            <a:solidFill>
              <a:schemeClr val="tx1"/>
            </a:solidFill>
            <a:prstDash val="solid"/>
            <a:miter lim="800000"/>
          </a:ln>
        </p:spPr>
        <p:txBody>
          <a:bodyPr vert="horz" wrap="square" lIns="91434" tIns="45717" rIns="91434" bIns="45717" numCol="1" anchor="t" anchorCtr="0" compatLnSpc="1"/>
          <a:lstStyle/>
          <a:p>
            <a:pPr algn="ctr"/>
            <a:r>
              <a:rPr lang="zh-CN" altLang="en-US" b="1" dirty="0" smtClean="0">
                <a:solidFill>
                  <a:schemeClr val="accent2"/>
                </a:solidFill>
                <a:latin typeface="+mn-ea"/>
                <a:ea typeface="+mn-ea"/>
              </a:rPr>
              <a:t>调整教学内容 有精有简 突出重点</a:t>
            </a:r>
            <a:endParaRPr lang="zh-CN" altLang="en-US" b="1" dirty="0">
              <a:solidFill>
                <a:schemeClr val="accent2"/>
              </a:solidFill>
              <a:latin typeface="+mn-ea"/>
              <a:ea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800" advTm="13657">
        <p14:prism/>
      </p:transition>
    </mc:Choice>
    <mc:Fallback>
      <p:transition spd="slow" advTm="136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2" presetClass="entr" presetSubtype="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1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20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3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par>
                          <p:cTn id="34" fill="hold">
                            <p:stCondLst>
                              <p:cond delay="1600"/>
                            </p:stCondLst>
                            <p:childTnLst>
                              <p:par>
                                <p:cTn id="35" presetID="21"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par>
                          <p:cTn id="38" fill="hold">
                            <p:stCondLst>
                              <p:cond delay="3600"/>
                            </p:stCondLst>
                            <p:childTnLst>
                              <p:par>
                                <p:cTn id="39" presetID="12" presetClass="entr" presetSubtype="2"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ppt_x</p:attrName>
                                        </p:attrNameLst>
                                      </p:cBhvr>
                                      <p:tavLst>
                                        <p:tav tm="0">
                                          <p:val>
                                            <p:strVal val="#ppt_x+#ppt_w*1.125000"/>
                                          </p:val>
                                        </p:tav>
                                        <p:tav tm="100000">
                                          <p:val>
                                            <p:strVal val="#ppt_x"/>
                                          </p:val>
                                        </p:tav>
                                      </p:tavLst>
                                    </p:anim>
                                    <p:animEffect transition="in" filter="wipe(left)">
                                      <p:cBhvr>
                                        <p:cTn id="42" dur="500"/>
                                        <p:tgtEl>
                                          <p:spTgt spid="5"/>
                                        </p:tgtEl>
                                      </p:cBhvr>
                                    </p:animEffect>
                                  </p:childTnLst>
                                </p:cTn>
                              </p:par>
                            </p:childTnLst>
                          </p:cTn>
                        </p:par>
                        <p:par>
                          <p:cTn id="43" fill="hold">
                            <p:stCondLst>
                              <p:cond delay="4100"/>
                            </p:stCondLst>
                            <p:childTnLst>
                              <p:par>
                                <p:cTn id="44" presetID="5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Scale>
                                      <p:cBhvr>
                                        <p:cTn id="4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7"/>
                                        </p:tgtEl>
                                        <p:attrNameLst>
                                          <p:attrName>ppt_x</p:attrName>
                                          <p:attrName>ppt_y</p:attrName>
                                        </p:attrNameLst>
                                      </p:cBhvr>
                                    </p:animMotion>
                                    <p:animEffect transition="in" filter="fade">
                                      <p:cBhvr>
                                        <p:cTn id="48" dur="1000"/>
                                        <p:tgtEl>
                                          <p:spTgt spid="7"/>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Scale>
                                      <p:cBhvr>
                                        <p:cTn id="51"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8"/>
                                        </p:tgtEl>
                                        <p:attrNameLst>
                                          <p:attrName>ppt_x</p:attrName>
                                          <p:attrName>ppt_y</p:attrName>
                                        </p:attrNameLst>
                                      </p:cBhvr>
                                    </p:animMotion>
                                    <p:animEffect transition="in" filter="fade">
                                      <p:cBhvr>
                                        <p:cTn id="53" dur="1000"/>
                                        <p:tgtEl>
                                          <p:spTgt spid="38"/>
                                        </p:tgtEl>
                                      </p:cBhvr>
                                    </p:animEffect>
                                  </p:childTnLst>
                                </p:cTn>
                              </p:par>
                            </p:childTnLst>
                          </p:cTn>
                        </p:par>
                        <p:par>
                          <p:cTn id="54" fill="hold">
                            <p:stCondLst>
                              <p:cond delay="5100"/>
                            </p:stCondLst>
                            <p:childTnLst>
                              <p:par>
                                <p:cTn id="55" presetID="1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p:tgtEl>
                                          <p:spTgt spid="4"/>
                                        </p:tgtEl>
                                        <p:attrNameLst>
                                          <p:attrName>ppt_x</p:attrName>
                                        </p:attrNameLst>
                                      </p:cBhvr>
                                      <p:tavLst>
                                        <p:tav tm="0">
                                          <p:val>
                                            <p:strVal val="#ppt_x-#ppt_w*1.125000"/>
                                          </p:val>
                                        </p:tav>
                                        <p:tav tm="100000">
                                          <p:val>
                                            <p:strVal val="#ppt_x"/>
                                          </p:val>
                                        </p:tav>
                                      </p:tavLst>
                                    </p:anim>
                                    <p:animEffect transition="in" filter="wipe(right)">
                                      <p:cBhvr>
                                        <p:cTn id="58" dur="500"/>
                                        <p:tgtEl>
                                          <p:spTgt spid="4"/>
                                        </p:tgtEl>
                                      </p:cBhvr>
                                    </p:animEffect>
                                  </p:childTnLst>
                                </p:cTn>
                              </p:par>
                            </p:childTnLst>
                          </p:cTn>
                        </p:par>
                        <p:par>
                          <p:cTn id="59" fill="hold">
                            <p:stCondLst>
                              <p:cond delay="5600"/>
                            </p:stCondLst>
                            <p:childTnLst>
                              <p:par>
                                <p:cTn id="60" presetID="52"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Scale>
                                      <p:cBhvr>
                                        <p:cTn id="6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6"/>
                                        </p:tgtEl>
                                        <p:attrNameLst>
                                          <p:attrName>ppt_x</p:attrName>
                                          <p:attrName>ppt_y</p:attrName>
                                        </p:attrNameLst>
                                      </p:cBhvr>
                                    </p:animMotion>
                                    <p:animEffect transition="in" filter="fade">
                                      <p:cBhvr>
                                        <p:cTn id="64" dur="1000"/>
                                        <p:tgtEl>
                                          <p:spTgt spid="6"/>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Scale>
                                      <p:cBhvr>
                                        <p:cTn id="6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7"/>
                                        </p:tgtEl>
                                        <p:attrNameLst>
                                          <p:attrName>ppt_x</p:attrName>
                                          <p:attrName>ppt_y</p:attrName>
                                        </p:attrNameLst>
                                      </p:cBhvr>
                                    </p:animMotion>
                                    <p:animEffect transition="in" filter="fade">
                                      <p:cBhvr>
                                        <p:cTn id="69" dur="1000"/>
                                        <p:tgtEl>
                                          <p:spTgt spid="37"/>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p:tgtEl>
                                          <p:spTgt spid="10"/>
                                        </p:tgtEl>
                                        <p:attrNameLst>
                                          <p:attrName>ppt_y</p:attrName>
                                        </p:attrNameLst>
                                      </p:cBhvr>
                                      <p:tavLst>
                                        <p:tav tm="0">
                                          <p:val>
                                            <p:strVal val="#ppt_y+#ppt_h*1.125000"/>
                                          </p:val>
                                        </p:tav>
                                        <p:tav tm="100000">
                                          <p:val>
                                            <p:strVal val="#ppt_y"/>
                                          </p:val>
                                        </p:tav>
                                      </p:tavLst>
                                    </p:anim>
                                    <p:animEffect transition="in" filter="wipe(up)">
                                      <p:cBhvr>
                                        <p:cTn id="73" dur="500"/>
                                        <p:tgtEl>
                                          <p:spTgt spid="10"/>
                                        </p:tgtEl>
                                      </p:cBhvr>
                                    </p:animEffect>
                                  </p:childTnLst>
                                </p:cTn>
                              </p:par>
                            </p:childTnLst>
                          </p:cTn>
                        </p:par>
                        <p:par>
                          <p:cTn id="74" fill="hold">
                            <p:stCondLst>
                              <p:cond delay="6600"/>
                            </p:stCondLst>
                            <p:childTnLst>
                              <p:par>
                                <p:cTn id="75" presetID="16" presetClass="entr" presetSubtype="21"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arn(inVertical)">
                                      <p:cBhvr>
                                        <p:cTn id="77" dur="500"/>
                                        <p:tgtEl>
                                          <p:spTgt spid="12"/>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p:tgtEl>
                                          <p:spTgt spid="49"/>
                                        </p:tgtEl>
                                        <p:attrNameLst>
                                          <p:attrName>ppt_y</p:attrName>
                                        </p:attrNameLst>
                                      </p:cBhvr>
                                      <p:tavLst>
                                        <p:tav tm="0">
                                          <p:val>
                                            <p:strVal val="#ppt_y-#ppt_h*1.125000"/>
                                          </p:val>
                                        </p:tav>
                                        <p:tav tm="100000">
                                          <p:val>
                                            <p:strVal val="#ppt_y"/>
                                          </p:val>
                                        </p:tav>
                                      </p:tavLst>
                                    </p:anim>
                                    <p:animEffect transition="in" filter="wipe(down)">
                                      <p:cBhvr>
                                        <p:cTn id="81" dur="500"/>
                                        <p:tgtEl>
                                          <p:spTgt spid="49"/>
                                        </p:tgtEl>
                                      </p:cBhvr>
                                    </p:animEffect>
                                  </p:childTnLst>
                                </p:cTn>
                              </p:par>
                            </p:childTnLst>
                          </p:cTn>
                        </p:par>
                        <p:par>
                          <p:cTn id="82" fill="hold">
                            <p:stCondLst>
                              <p:cond delay="7100"/>
                            </p:stCondLst>
                            <p:childTnLst>
                              <p:par>
                                <p:cTn id="83" presetID="2" presetClass="entr" presetSubtype="3"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1+#ppt_w/2"/>
                                          </p:val>
                                        </p:tav>
                                        <p:tav tm="100000">
                                          <p:val>
                                            <p:strVal val="#ppt_x"/>
                                          </p:val>
                                        </p:tav>
                                      </p:tavLst>
                                    </p:anim>
                                    <p:anim calcmode="lin" valueType="num">
                                      <p:cBhvr additive="base">
                                        <p:cTn id="86" dur="500" fill="hold"/>
                                        <p:tgtEl>
                                          <p:spTgt spid="45"/>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100"/>
                                  </p:stCondLst>
                                  <p:childTnLst>
                                    <p:set>
                                      <p:cBhvr>
                                        <p:cTn id="88" dur="1" fill="hold">
                                          <p:stCondLst>
                                            <p:cond delay="0"/>
                                          </p:stCondLst>
                                        </p:cTn>
                                        <p:tgtEl>
                                          <p:spTgt spid="46"/>
                                        </p:tgtEl>
                                        <p:attrNameLst>
                                          <p:attrName>style.visibility</p:attrName>
                                        </p:attrNameLst>
                                      </p:cBhvr>
                                      <p:to>
                                        <p:strVal val="visible"/>
                                      </p:to>
                                    </p:set>
                                    <p:anim calcmode="lin" valueType="num">
                                      <p:cBhvr additive="base">
                                        <p:cTn id="89" dur="500" fill="hold"/>
                                        <p:tgtEl>
                                          <p:spTgt spid="46"/>
                                        </p:tgtEl>
                                        <p:attrNameLst>
                                          <p:attrName>ppt_x</p:attrName>
                                        </p:attrNameLst>
                                      </p:cBhvr>
                                      <p:tavLst>
                                        <p:tav tm="0">
                                          <p:val>
                                            <p:strVal val="1+#ppt_w/2"/>
                                          </p:val>
                                        </p:tav>
                                        <p:tav tm="100000">
                                          <p:val>
                                            <p:strVal val="#ppt_x"/>
                                          </p:val>
                                        </p:tav>
                                      </p:tavLst>
                                    </p:anim>
                                    <p:anim calcmode="lin" valueType="num">
                                      <p:cBhvr additive="base">
                                        <p:cTn id="90" dur="500" fill="hold"/>
                                        <p:tgtEl>
                                          <p:spTgt spid="46"/>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200"/>
                                  </p:stCondLst>
                                  <p:childTnLst>
                                    <p:set>
                                      <p:cBhvr>
                                        <p:cTn id="92" dur="1" fill="hold">
                                          <p:stCondLst>
                                            <p:cond delay="0"/>
                                          </p:stCondLst>
                                        </p:cTn>
                                        <p:tgtEl>
                                          <p:spTgt spid="47"/>
                                        </p:tgtEl>
                                        <p:attrNameLst>
                                          <p:attrName>style.visibility</p:attrName>
                                        </p:attrNameLst>
                                      </p:cBhvr>
                                      <p:to>
                                        <p:strVal val="visible"/>
                                      </p:to>
                                    </p:set>
                                    <p:anim calcmode="lin" valueType="num">
                                      <p:cBhvr additive="base">
                                        <p:cTn id="93" dur="500" fill="hold"/>
                                        <p:tgtEl>
                                          <p:spTgt spid="47"/>
                                        </p:tgtEl>
                                        <p:attrNameLst>
                                          <p:attrName>ppt_x</p:attrName>
                                        </p:attrNameLst>
                                      </p:cBhvr>
                                      <p:tavLst>
                                        <p:tav tm="0">
                                          <p:val>
                                            <p:strVal val="1+#ppt_w/2"/>
                                          </p:val>
                                        </p:tav>
                                        <p:tav tm="100000">
                                          <p:val>
                                            <p:strVal val="#ppt_x"/>
                                          </p:val>
                                        </p:tav>
                                      </p:tavLst>
                                    </p:anim>
                                    <p:anim calcmode="lin" valueType="num">
                                      <p:cBhvr additive="base">
                                        <p:cTn id="94" dur="500" fill="hold"/>
                                        <p:tgtEl>
                                          <p:spTgt spid="47"/>
                                        </p:tgtEl>
                                        <p:attrNameLst>
                                          <p:attrName>ppt_y</p:attrName>
                                        </p:attrNameLst>
                                      </p:cBhvr>
                                      <p:tavLst>
                                        <p:tav tm="0">
                                          <p:val>
                                            <p:strVal val="0-#ppt_h/2"/>
                                          </p:val>
                                        </p:tav>
                                        <p:tav tm="100000">
                                          <p:val>
                                            <p:strVal val="#ppt_y"/>
                                          </p:val>
                                        </p:tav>
                                      </p:tavLst>
                                    </p:anim>
                                  </p:childTnLst>
                                </p:cTn>
                              </p:par>
                            </p:childTnLst>
                          </p:cTn>
                        </p:par>
                        <p:par>
                          <p:cTn id="95" fill="hold">
                            <p:stCondLst>
                              <p:cond delay="7800"/>
                            </p:stCondLst>
                            <p:childTnLst>
                              <p:par>
                                <p:cTn id="96" presetID="16" presetClass="entr" presetSubtype="21"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barn(inVertical)">
                                      <p:cBhvr>
                                        <p:cTn id="9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37" grpId="0"/>
      <p:bldP spid="38" grpId="0"/>
      <p:bldP spid="45" grpId="0"/>
      <p:bldP spid="46" grpId="0"/>
      <p:bldP spid="47" grpId="0"/>
      <p:bldP spid="49"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30765" y="44625"/>
            <a:ext cx="9339647" cy="523214"/>
          </a:xfrm>
          <a:prstGeom prst="rect">
            <a:avLst/>
          </a:prstGeom>
          <a:noFill/>
        </p:spPr>
        <p:txBody>
          <a:bodyPr wrap="square" lIns="91434" tIns="45717" rIns="91434" bIns="45717"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800" dirty="0" smtClean="0">
                <a:solidFill>
                  <a:schemeClr val="accent2"/>
                </a:solidFill>
                <a:latin typeface="微软雅黑"/>
                <a:ea typeface="微软雅黑"/>
              </a:rPr>
              <a:t>3.2 </a:t>
            </a:r>
            <a:r>
              <a:rPr lang="zh-CN" altLang="en-US" sz="2800" dirty="0" smtClean="0">
                <a:solidFill>
                  <a:schemeClr val="accent2"/>
                </a:solidFill>
                <a:latin typeface="微软雅黑"/>
                <a:ea typeface="微软雅黑"/>
              </a:rPr>
              <a:t>课程内涵的凝练</a:t>
            </a:r>
            <a:r>
              <a:rPr lang="en-US" altLang="zh-CN" sz="2800" dirty="0" smtClean="0">
                <a:solidFill>
                  <a:schemeClr val="accent2"/>
                </a:solidFill>
                <a:latin typeface="微软雅黑"/>
                <a:ea typeface="微软雅黑"/>
              </a:rPr>
              <a:t>----</a:t>
            </a:r>
            <a:r>
              <a:rPr lang="zh-CN" altLang="en-US" sz="2800" dirty="0" smtClean="0">
                <a:solidFill>
                  <a:schemeClr val="accent2"/>
                </a:solidFill>
                <a:latin typeface="微软雅黑"/>
                <a:ea typeface="微软雅黑"/>
              </a:rPr>
              <a:t>知识体系的立体化</a:t>
            </a:r>
            <a:endParaRPr lang="zh-CN" altLang="en-US" sz="2800" dirty="0">
              <a:solidFill>
                <a:schemeClr val="accent2"/>
              </a:solidFill>
              <a:latin typeface="微软雅黑"/>
              <a:ea typeface="微软雅黑"/>
            </a:endParaRPr>
          </a:p>
        </p:txBody>
      </p:sp>
      <p:sp>
        <p:nvSpPr>
          <p:cNvPr id="56" name="TextBox 55"/>
          <p:cNvSpPr txBox="1"/>
          <p:nvPr/>
        </p:nvSpPr>
        <p:spPr>
          <a:xfrm>
            <a:off x="140263" y="106179"/>
            <a:ext cx="1064260" cy="400103"/>
          </a:xfrm>
          <a:prstGeom prst="rect">
            <a:avLst/>
          </a:prstGeom>
          <a:noFill/>
        </p:spPr>
        <p:txBody>
          <a:bodyPr wrap="square" lIns="91434" tIns="45717" rIns="91434" bIns="45717" rtlCol="0">
            <a:spAutoFit/>
          </a:bodyPr>
          <a:lstStyle/>
          <a:p>
            <a:pPr algn="r"/>
            <a:r>
              <a:rPr lang="en-US" altLang="zh-CN" sz="2000" dirty="0">
                <a:solidFill>
                  <a:schemeClr val="accent2"/>
                </a:solidFill>
              </a:rPr>
              <a:t>Part</a:t>
            </a:r>
            <a:r>
              <a:rPr lang="en-US" altLang="zh-CN" dirty="0" smtClean="0">
                <a:solidFill>
                  <a:schemeClr val="accent2"/>
                </a:solidFill>
              </a:rPr>
              <a:t>  3</a:t>
            </a:r>
            <a:endParaRPr lang="zh-CN" altLang="en-US" dirty="0">
              <a:solidFill>
                <a:schemeClr val="accent2"/>
              </a:solidFill>
            </a:endParaRPr>
          </a:p>
        </p:txBody>
      </p:sp>
      <p:sp>
        <p:nvSpPr>
          <p:cNvPr id="102" name="Freeform 9"/>
          <p:cNvSpPr/>
          <p:nvPr/>
        </p:nvSpPr>
        <p:spPr bwMode="auto">
          <a:xfrm>
            <a:off x="10384661" y="3492200"/>
            <a:ext cx="1120775" cy="2352675"/>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chemeClr val="bg1"/>
          </a:solidFill>
          <a:ln>
            <a:noFill/>
          </a:ln>
        </p:spPr>
        <p:txBody>
          <a:bodyPr vert="horz" wrap="square" lIns="91434" tIns="45717" rIns="91434" bIns="45717" numCol="1" anchor="t" anchorCtr="0" compatLnSpc="1"/>
          <a:lstStyle/>
          <a:p>
            <a:endParaRPr lang="zh-CN" altLang="en-US"/>
          </a:p>
        </p:txBody>
      </p:sp>
      <p:sp>
        <p:nvSpPr>
          <p:cNvPr id="103" name="TextBox 102"/>
          <p:cNvSpPr txBox="1"/>
          <p:nvPr/>
        </p:nvSpPr>
        <p:spPr>
          <a:xfrm>
            <a:off x="9332788" y="2204864"/>
            <a:ext cx="2821627" cy="1015657"/>
          </a:xfrm>
          <a:prstGeom prst="rect">
            <a:avLst/>
          </a:prstGeom>
          <a:noFill/>
        </p:spPr>
        <p:txBody>
          <a:bodyPr wrap="square" lIns="91434" tIns="45717" rIns="91434" bIns="45717" rtlCol="0">
            <a:spAutoFit/>
          </a:bodyPr>
          <a:lstStyle/>
          <a:p>
            <a:pPr algn="ctr">
              <a:lnSpc>
                <a:spcPct val="150000"/>
              </a:lnSpc>
            </a:pPr>
            <a:r>
              <a:rPr lang="zh-CN" altLang="en-US" sz="2000" b="1" dirty="0" smtClean="0">
                <a:solidFill>
                  <a:srgbClr val="0070C0"/>
                </a:solidFill>
                <a:latin typeface="+mj-ea"/>
                <a:ea typeface="+mj-ea"/>
              </a:rPr>
              <a:t>课程立体线路图</a:t>
            </a:r>
            <a:endParaRPr lang="en-US" altLang="zh-CN" sz="2000" b="1" dirty="0" smtClean="0">
              <a:solidFill>
                <a:srgbClr val="0070C0"/>
              </a:solidFill>
              <a:latin typeface="+mj-ea"/>
              <a:ea typeface="+mj-ea"/>
            </a:endParaRPr>
          </a:p>
          <a:p>
            <a:pPr algn="ctr">
              <a:lnSpc>
                <a:spcPct val="150000"/>
              </a:lnSpc>
            </a:pPr>
            <a:r>
              <a:rPr lang="zh-CN" altLang="en-US" sz="2000" b="1" dirty="0" smtClean="0">
                <a:solidFill>
                  <a:schemeClr val="accent1"/>
                </a:solidFill>
                <a:latin typeface="+mj-ea"/>
                <a:ea typeface="+mj-ea"/>
              </a:rPr>
              <a:t>体现知识体系内在联系</a:t>
            </a:r>
            <a:endParaRPr lang="zh-CN" altLang="en-US" sz="2000" b="1" dirty="0">
              <a:solidFill>
                <a:schemeClr val="accent1"/>
              </a:solidFill>
              <a:latin typeface="+mj-ea"/>
              <a:ea typeface="+mj-ea"/>
            </a:endParaRPr>
          </a:p>
        </p:txBody>
      </p:sp>
      <p:grpSp>
        <p:nvGrpSpPr>
          <p:cNvPr id="104" name="Group 1"/>
          <p:cNvGrpSpPr>
            <a:grpSpLocks noChangeAspect="1"/>
          </p:cNvGrpSpPr>
          <p:nvPr/>
        </p:nvGrpSpPr>
        <p:grpSpPr bwMode="auto">
          <a:xfrm>
            <a:off x="757355" y="1026792"/>
            <a:ext cx="8511233" cy="5128912"/>
            <a:chOff x="1579" y="1963"/>
            <a:chExt cx="13404" cy="8078"/>
          </a:xfrm>
          <a:solidFill>
            <a:schemeClr val="accent2">
              <a:alpha val="60000"/>
            </a:schemeClr>
          </a:solidFill>
          <a:effectLst>
            <a:outerShdw blurRad="50800" dist="38100" dir="5400000" algn="t" rotWithShape="0">
              <a:prstClr val="black">
                <a:alpha val="40000"/>
              </a:prstClr>
            </a:outerShdw>
          </a:effectLst>
        </p:grpSpPr>
        <p:sp>
          <p:nvSpPr>
            <p:cNvPr id="105" name="AutoShape 81"/>
            <p:cNvSpPr>
              <a:spLocks/>
            </p:cNvSpPr>
            <p:nvPr/>
          </p:nvSpPr>
          <p:spPr bwMode="auto">
            <a:xfrm>
              <a:off x="2998" y="3512"/>
              <a:ext cx="302" cy="5861"/>
            </a:xfrm>
            <a:prstGeom prst="leftBrace">
              <a:avLst>
                <a:gd name="adj1" fmla="val 161727"/>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06" name="Text Box 80"/>
            <p:cNvSpPr txBox="1">
              <a:spLocks noChangeArrowheads="1"/>
            </p:cNvSpPr>
            <p:nvPr/>
          </p:nvSpPr>
          <p:spPr bwMode="auto">
            <a:xfrm>
              <a:off x="3499" y="3285"/>
              <a:ext cx="1213" cy="456"/>
            </a:xfrm>
            <a:prstGeom prst="rect">
              <a:avLst/>
            </a:prstGeom>
            <a:grpFill/>
            <a:ln w="9525">
              <a:solidFill>
                <a:srgbClr val="0070C0"/>
              </a:solidFill>
              <a:miter lim="800000"/>
              <a:headEnd/>
              <a:tailEnd/>
            </a:ln>
          </p:spPr>
          <p:txBody>
            <a:bodyPr/>
            <a:lstStyle/>
            <a:p>
              <a:pPr eaLnBrk="0" hangingPunct="0">
                <a:defRPr/>
              </a:pPr>
              <a:r>
                <a:rPr kumimoji="1" lang="zh-CN" sz="1000">
                  <a:solidFill>
                    <a:srgbClr val="FF0000"/>
                  </a:solidFill>
                  <a:latin typeface="Calibri" pitchFamily="34" charset="0"/>
                  <a:cs typeface="Times New Roman" pitchFamily="18" charset="0"/>
                </a:rPr>
                <a:t>化学平衡</a:t>
              </a:r>
              <a:endParaRPr kumimoji="1" lang="zh-CN" sz="2400">
                <a:solidFill>
                  <a:schemeClr val="tx1"/>
                </a:solidFill>
                <a:latin typeface="Times New Roman" pitchFamily="18" charset="0"/>
              </a:endParaRPr>
            </a:p>
          </p:txBody>
        </p:sp>
        <p:sp>
          <p:nvSpPr>
            <p:cNvPr id="107" name="Text Box 79"/>
            <p:cNvSpPr txBox="1">
              <a:spLocks noChangeArrowheads="1"/>
            </p:cNvSpPr>
            <p:nvPr/>
          </p:nvSpPr>
          <p:spPr bwMode="auto">
            <a:xfrm>
              <a:off x="3437" y="7218"/>
              <a:ext cx="1213" cy="455"/>
            </a:xfrm>
            <a:prstGeom prst="rect">
              <a:avLst/>
            </a:prstGeom>
            <a:grpFill/>
            <a:ln w="9525">
              <a:solidFill>
                <a:srgbClr val="0070C0"/>
              </a:solidFill>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物质结构</a:t>
              </a:r>
              <a:endParaRPr kumimoji="1" lang="zh-CN" sz="2400" dirty="0">
                <a:solidFill>
                  <a:schemeClr val="tx1"/>
                </a:solidFill>
                <a:latin typeface="Times New Roman" pitchFamily="18" charset="0"/>
              </a:endParaRPr>
            </a:p>
          </p:txBody>
        </p:sp>
        <p:sp>
          <p:nvSpPr>
            <p:cNvPr id="108" name="Text Box 78"/>
            <p:cNvSpPr txBox="1">
              <a:spLocks noChangeArrowheads="1"/>
            </p:cNvSpPr>
            <p:nvPr/>
          </p:nvSpPr>
          <p:spPr bwMode="auto">
            <a:xfrm>
              <a:off x="3437" y="9129"/>
              <a:ext cx="1213"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元素化学</a:t>
              </a:r>
              <a:endParaRPr kumimoji="1" lang="zh-CN" sz="2400">
                <a:solidFill>
                  <a:schemeClr val="tx1"/>
                </a:solidFill>
                <a:latin typeface="Times New Roman" pitchFamily="18" charset="0"/>
              </a:endParaRPr>
            </a:p>
          </p:txBody>
        </p:sp>
        <p:sp>
          <p:nvSpPr>
            <p:cNvPr id="109" name="Text Box 77"/>
            <p:cNvSpPr txBox="1">
              <a:spLocks noChangeArrowheads="1"/>
            </p:cNvSpPr>
            <p:nvPr/>
          </p:nvSpPr>
          <p:spPr bwMode="auto">
            <a:xfrm>
              <a:off x="5438" y="2554"/>
              <a:ext cx="1212" cy="429"/>
            </a:xfrm>
            <a:prstGeom prst="rect">
              <a:avLst/>
            </a:prstGeom>
            <a:grpFill/>
            <a:ln w="9525">
              <a:solidFill>
                <a:srgbClr val="0070C0"/>
              </a:solidFill>
              <a:miter lim="800000"/>
              <a:headEnd/>
              <a:tailEnd/>
            </a:ln>
          </p:spPr>
          <p:txBody>
            <a:bodyPr/>
            <a:lstStyle/>
            <a:p>
              <a:pPr algn="ctr" eaLnBrk="0" hangingPunct="0">
                <a:defRPr/>
              </a:pPr>
              <a:r>
                <a:rPr kumimoji="1" lang="zh-CN" sz="1000">
                  <a:solidFill>
                    <a:srgbClr val="FF0000"/>
                  </a:solidFill>
                  <a:latin typeface="Calibri" pitchFamily="34" charset="0"/>
                  <a:cs typeface="Times New Roman" pitchFamily="18" charset="0"/>
                </a:rPr>
                <a:t>沉淀平衡</a:t>
              </a:r>
              <a:endParaRPr kumimoji="1" lang="zh-CN" sz="2400">
                <a:solidFill>
                  <a:schemeClr val="tx1"/>
                </a:solidFill>
                <a:latin typeface="Times New Roman" pitchFamily="18" charset="0"/>
              </a:endParaRPr>
            </a:p>
          </p:txBody>
        </p:sp>
        <p:sp>
          <p:nvSpPr>
            <p:cNvPr id="110" name="Text Box 76"/>
            <p:cNvSpPr txBox="1">
              <a:spLocks noChangeArrowheads="1"/>
            </p:cNvSpPr>
            <p:nvPr/>
          </p:nvSpPr>
          <p:spPr bwMode="auto">
            <a:xfrm>
              <a:off x="5438" y="3029"/>
              <a:ext cx="1212" cy="429"/>
            </a:xfrm>
            <a:prstGeom prst="rect">
              <a:avLst/>
            </a:prstGeom>
            <a:grpFill/>
            <a:ln w="9525">
              <a:solidFill>
                <a:srgbClr val="0070C0"/>
              </a:solidFill>
              <a:miter lim="800000"/>
              <a:headEnd/>
              <a:tailEnd/>
            </a:ln>
          </p:spPr>
          <p:txBody>
            <a:bodyPr/>
            <a:lstStyle/>
            <a:p>
              <a:pPr algn="ctr" eaLnBrk="0" hangingPunct="0">
                <a:defRPr/>
              </a:pPr>
              <a:r>
                <a:rPr kumimoji="1" lang="zh-CN" sz="1000">
                  <a:solidFill>
                    <a:srgbClr val="FF0000"/>
                  </a:solidFill>
                  <a:latin typeface="Calibri" pitchFamily="34" charset="0"/>
                  <a:cs typeface="Times New Roman" pitchFamily="18" charset="0"/>
                </a:rPr>
                <a:t>酸碱平衡</a:t>
              </a:r>
              <a:endParaRPr kumimoji="1" lang="zh-CN" sz="2400">
                <a:solidFill>
                  <a:schemeClr val="tx1"/>
                </a:solidFill>
                <a:latin typeface="Times New Roman" pitchFamily="18" charset="0"/>
              </a:endParaRPr>
            </a:p>
          </p:txBody>
        </p:sp>
        <p:sp>
          <p:nvSpPr>
            <p:cNvPr id="111" name="Text Box 75"/>
            <p:cNvSpPr txBox="1">
              <a:spLocks noChangeArrowheads="1"/>
            </p:cNvSpPr>
            <p:nvPr/>
          </p:nvSpPr>
          <p:spPr bwMode="auto">
            <a:xfrm>
              <a:off x="5438" y="3512"/>
              <a:ext cx="1567" cy="428"/>
            </a:xfrm>
            <a:prstGeom prst="rect">
              <a:avLst/>
            </a:prstGeom>
            <a:grpFill/>
            <a:ln w="9525">
              <a:solidFill>
                <a:srgbClr val="0070C0"/>
              </a:solidFill>
              <a:miter lim="800000"/>
              <a:headEnd/>
              <a:tailEnd/>
            </a:ln>
          </p:spPr>
          <p:txBody>
            <a:bodyPr/>
            <a:lstStyle/>
            <a:p>
              <a:pPr algn="ctr" eaLnBrk="0" hangingPunct="0">
                <a:defRPr/>
              </a:pPr>
              <a:r>
                <a:rPr kumimoji="1" lang="zh-CN" sz="1000">
                  <a:solidFill>
                    <a:srgbClr val="FF0000"/>
                  </a:solidFill>
                  <a:latin typeface="Calibri" pitchFamily="34" charset="0"/>
                  <a:cs typeface="Times New Roman" pitchFamily="18" charset="0"/>
                </a:rPr>
                <a:t>氧化还原平衡</a:t>
              </a:r>
              <a:endParaRPr kumimoji="1" lang="zh-CN" sz="2400">
                <a:solidFill>
                  <a:schemeClr val="tx1"/>
                </a:solidFill>
                <a:latin typeface="Times New Roman" pitchFamily="18" charset="0"/>
              </a:endParaRPr>
            </a:p>
          </p:txBody>
        </p:sp>
        <p:sp>
          <p:nvSpPr>
            <p:cNvPr id="112" name="Text Box 74"/>
            <p:cNvSpPr txBox="1">
              <a:spLocks noChangeArrowheads="1"/>
            </p:cNvSpPr>
            <p:nvPr/>
          </p:nvSpPr>
          <p:spPr bwMode="auto">
            <a:xfrm>
              <a:off x="5438" y="3996"/>
              <a:ext cx="1212" cy="429"/>
            </a:xfrm>
            <a:prstGeom prst="rect">
              <a:avLst/>
            </a:prstGeom>
            <a:grpFill/>
            <a:ln w="9525">
              <a:solidFill>
                <a:srgbClr val="0070C0"/>
              </a:solidFill>
              <a:miter lim="800000"/>
              <a:headEnd/>
              <a:tailEnd/>
            </a:ln>
          </p:spPr>
          <p:txBody>
            <a:bodyPr/>
            <a:lstStyle/>
            <a:p>
              <a:pPr algn="ctr" eaLnBrk="0" hangingPunct="0">
                <a:defRPr/>
              </a:pPr>
              <a:r>
                <a:rPr kumimoji="1" lang="zh-CN" sz="1000" dirty="0">
                  <a:solidFill>
                    <a:schemeClr val="tx1"/>
                  </a:solidFill>
                  <a:latin typeface="Calibri" pitchFamily="34" charset="0"/>
                  <a:cs typeface="Times New Roman" pitchFamily="18" charset="0"/>
                </a:rPr>
                <a:t>配位平衡</a:t>
              </a:r>
              <a:endParaRPr kumimoji="1" lang="zh-CN" sz="2400" dirty="0">
                <a:solidFill>
                  <a:schemeClr val="tx1"/>
                </a:solidFill>
                <a:latin typeface="Times New Roman" pitchFamily="18" charset="0"/>
              </a:endParaRPr>
            </a:p>
          </p:txBody>
        </p:sp>
        <p:sp>
          <p:nvSpPr>
            <p:cNvPr id="113" name="AutoShape 73"/>
            <p:cNvSpPr>
              <a:spLocks/>
            </p:cNvSpPr>
            <p:nvPr/>
          </p:nvSpPr>
          <p:spPr bwMode="auto">
            <a:xfrm>
              <a:off x="4894" y="2600"/>
              <a:ext cx="142" cy="1750"/>
            </a:xfrm>
            <a:prstGeom prst="leftBrace">
              <a:avLst>
                <a:gd name="adj1" fmla="val 102700"/>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14" name="AutoShape 72"/>
            <p:cNvSpPr>
              <a:spLocks noChangeShapeType="1"/>
            </p:cNvSpPr>
            <p:nvPr/>
          </p:nvSpPr>
          <p:spPr bwMode="auto">
            <a:xfrm>
              <a:off x="6942" y="2746"/>
              <a:ext cx="1021" cy="1"/>
            </a:xfrm>
            <a:prstGeom prst="straightConnector1">
              <a:avLst/>
            </a:prstGeom>
            <a:grpFill/>
            <a:ln w="9525">
              <a:solidFill>
                <a:srgbClr val="000000"/>
              </a:solidFill>
              <a:round/>
              <a:headEnd/>
              <a:tailEnd/>
            </a:ln>
          </p:spPr>
          <p:txBody>
            <a:bodyPr/>
            <a:lstStyle/>
            <a:p>
              <a:pPr>
                <a:defRPr/>
              </a:pPr>
              <a:endParaRPr lang="zh-CN" altLang="en-US">
                <a:latin typeface="Arial" charset="0"/>
              </a:endParaRPr>
            </a:p>
          </p:txBody>
        </p:sp>
        <p:sp>
          <p:nvSpPr>
            <p:cNvPr id="115" name="AutoShape 71"/>
            <p:cNvSpPr>
              <a:spLocks noChangeShapeType="1"/>
            </p:cNvSpPr>
            <p:nvPr/>
          </p:nvSpPr>
          <p:spPr bwMode="auto">
            <a:xfrm>
              <a:off x="6942" y="3202"/>
              <a:ext cx="1021" cy="2"/>
            </a:xfrm>
            <a:prstGeom prst="straightConnector1">
              <a:avLst/>
            </a:prstGeom>
            <a:grpFill/>
            <a:ln w="9525">
              <a:solidFill>
                <a:srgbClr val="000000"/>
              </a:solidFill>
              <a:round/>
              <a:headEnd/>
              <a:tailEnd/>
            </a:ln>
          </p:spPr>
          <p:txBody>
            <a:bodyPr/>
            <a:lstStyle/>
            <a:p>
              <a:pPr>
                <a:defRPr/>
              </a:pPr>
              <a:endParaRPr lang="zh-CN" altLang="en-US">
                <a:latin typeface="Arial" charset="0"/>
              </a:endParaRPr>
            </a:p>
          </p:txBody>
        </p:sp>
        <p:sp>
          <p:nvSpPr>
            <p:cNvPr id="116" name="AutoShape 70"/>
            <p:cNvSpPr>
              <a:spLocks noChangeShapeType="1"/>
            </p:cNvSpPr>
            <p:nvPr/>
          </p:nvSpPr>
          <p:spPr bwMode="auto">
            <a:xfrm>
              <a:off x="6942" y="4231"/>
              <a:ext cx="1021" cy="2"/>
            </a:xfrm>
            <a:prstGeom prst="straightConnector1">
              <a:avLst/>
            </a:prstGeom>
            <a:grpFill/>
            <a:ln w="9525">
              <a:solidFill>
                <a:srgbClr val="000000"/>
              </a:solidFill>
              <a:round/>
              <a:headEnd/>
              <a:tailEnd/>
            </a:ln>
          </p:spPr>
          <p:txBody>
            <a:bodyPr/>
            <a:lstStyle/>
            <a:p>
              <a:pPr>
                <a:defRPr/>
              </a:pPr>
              <a:endParaRPr lang="zh-CN" altLang="en-US">
                <a:latin typeface="Arial" charset="0"/>
              </a:endParaRPr>
            </a:p>
          </p:txBody>
        </p:sp>
        <p:sp>
          <p:nvSpPr>
            <p:cNvPr id="117" name="AutoShape 69"/>
            <p:cNvSpPr>
              <a:spLocks noChangeShapeType="1"/>
            </p:cNvSpPr>
            <p:nvPr/>
          </p:nvSpPr>
          <p:spPr bwMode="auto">
            <a:xfrm>
              <a:off x="7070" y="3740"/>
              <a:ext cx="730" cy="1"/>
            </a:xfrm>
            <a:prstGeom prst="straightConnector1">
              <a:avLst/>
            </a:prstGeom>
            <a:grpFill/>
            <a:ln w="9525">
              <a:solidFill>
                <a:srgbClr val="000000"/>
              </a:solidFill>
              <a:round/>
              <a:headEnd/>
              <a:tailEnd/>
            </a:ln>
          </p:spPr>
          <p:txBody>
            <a:bodyPr/>
            <a:lstStyle/>
            <a:p>
              <a:pPr>
                <a:defRPr/>
              </a:pPr>
              <a:endParaRPr lang="zh-CN" altLang="en-US">
                <a:latin typeface="Arial" charset="0"/>
              </a:endParaRPr>
            </a:p>
          </p:txBody>
        </p:sp>
        <p:sp>
          <p:nvSpPr>
            <p:cNvPr id="118" name="Text Box 68"/>
            <p:cNvSpPr txBox="1">
              <a:spLocks noChangeArrowheads="1"/>
            </p:cNvSpPr>
            <p:nvPr/>
          </p:nvSpPr>
          <p:spPr bwMode="auto">
            <a:xfrm>
              <a:off x="8217" y="2554"/>
              <a:ext cx="1212" cy="429"/>
            </a:xfrm>
            <a:prstGeom prst="rect">
              <a:avLst/>
            </a:prstGeom>
            <a:grpFill/>
            <a:ln w="9525">
              <a:solidFill>
                <a:srgbClr val="00B050"/>
              </a:solidFill>
              <a:miter lim="800000"/>
              <a:headEnd/>
              <a:tailEnd/>
            </a:ln>
          </p:spPr>
          <p:txBody>
            <a:bodyPr/>
            <a:lstStyle/>
            <a:p>
              <a:pPr algn="ctr" eaLnBrk="0" hangingPunct="0">
                <a:defRPr/>
              </a:pPr>
              <a:r>
                <a:rPr kumimoji="1" lang="zh-CN" sz="1000">
                  <a:solidFill>
                    <a:schemeClr val="tx1"/>
                  </a:solidFill>
                  <a:latin typeface="Calibri" pitchFamily="34" charset="0"/>
                  <a:cs typeface="Times New Roman" pitchFamily="18" charset="0"/>
                </a:rPr>
                <a:t>沉淀滴定</a:t>
              </a:r>
              <a:endParaRPr kumimoji="1" lang="zh-CN" sz="2400">
                <a:solidFill>
                  <a:schemeClr val="tx1"/>
                </a:solidFill>
                <a:latin typeface="Times New Roman" pitchFamily="18" charset="0"/>
              </a:endParaRPr>
            </a:p>
          </p:txBody>
        </p:sp>
        <p:sp>
          <p:nvSpPr>
            <p:cNvPr id="119" name="Text Box 67"/>
            <p:cNvSpPr txBox="1">
              <a:spLocks noChangeArrowheads="1"/>
            </p:cNvSpPr>
            <p:nvPr/>
          </p:nvSpPr>
          <p:spPr bwMode="auto">
            <a:xfrm>
              <a:off x="8217" y="3029"/>
              <a:ext cx="1212" cy="429"/>
            </a:xfrm>
            <a:prstGeom prst="rect">
              <a:avLst/>
            </a:prstGeom>
            <a:grpFill/>
            <a:ln w="9525">
              <a:solidFill>
                <a:srgbClr val="00B050"/>
              </a:solidFill>
              <a:miter lim="800000"/>
              <a:headEnd/>
              <a:tailEnd/>
            </a:ln>
          </p:spPr>
          <p:txBody>
            <a:bodyPr/>
            <a:lstStyle/>
            <a:p>
              <a:pPr algn="ctr" eaLnBrk="0" hangingPunct="0">
                <a:defRPr/>
              </a:pPr>
              <a:r>
                <a:rPr kumimoji="1" lang="zh-CN" sz="1000">
                  <a:solidFill>
                    <a:srgbClr val="FF0000"/>
                  </a:solidFill>
                  <a:latin typeface="Calibri" pitchFamily="34" charset="0"/>
                  <a:cs typeface="Times New Roman" pitchFamily="18" charset="0"/>
                </a:rPr>
                <a:t>酸碱滴定</a:t>
              </a:r>
              <a:endParaRPr kumimoji="1" lang="zh-CN" sz="2400">
                <a:solidFill>
                  <a:schemeClr val="tx1"/>
                </a:solidFill>
                <a:latin typeface="Times New Roman" pitchFamily="18" charset="0"/>
              </a:endParaRPr>
            </a:p>
          </p:txBody>
        </p:sp>
        <p:sp>
          <p:nvSpPr>
            <p:cNvPr id="120" name="Text Box 66"/>
            <p:cNvSpPr txBox="1">
              <a:spLocks noChangeArrowheads="1"/>
            </p:cNvSpPr>
            <p:nvPr/>
          </p:nvSpPr>
          <p:spPr bwMode="auto">
            <a:xfrm>
              <a:off x="7862" y="3505"/>
              <a:ext cx="1567" cy="428"/>
            </a:xfrm>
            <a:prstGeom prst="rect">
              <a:avLst/>
            </a:prstGeom>
            <a:grpFill/>
            <a:ln w="9525">
              <a:solidFill>
                <a:srgbClr val="00B050"/>
              </a:solidFill>
              <a:miter lim="800000"/>
              <a:headEnd/>
              <a:tailEnd/>
            </a:ln>
          </p:spPr>
          <p:txBody>
            <a:bodyPr/>
            <a:lstStyle/>
            <a:p>
              <a:pPr algn="ctr" eaLnBrk="0" hangingPunct="0">
                <a:defRPr/>
              </a:pPr>
              <a:r>
                <a:rPr kumimoji="1" lang="zh-CN" sz="1000" dirty="0">
                  <a:solidFill>
                    <a:schemeClr val="tx1"/>
                  </a:solidFill>
                  <a:latin typeface="Calibri" pitchFamily="34" charset="0"/>
                  <a:cs typeface="Times New Roman" pitchFamily="18" charset="0"/>
                </a:rPr>
                <a:t>氧化还原滴定</a:t>
              </a:r>
              <a:endParaRPr kumimoji="1" lang="zh-CN" sz="2400" dirty="0">
                <a:solidFill>
                  <a:schemeClr val="tx1"/>
                </a:solidFill>
                <a:latin typeface="Times New Roman" pitchFamily="18" charset="0"/>
              </a:endParaRPr>
            </a:p>
          </p:txBody>
        </p:sp>
        <p:sp>
          <p:nvSpPr>
            <p:cNvPr id="121" name="Text Box 65"/>
            <p:cNvSpPr txBox="1">
              <a:spLocks noChangeArrowheads="1"/>
            </p:cNvSpPr>
            <p:nvPr/>
          </p:nvSpPr>
          <p:spPr bwMode="auto">
            <a:xfrm>
              <a:off x="8217" y="3988"/>
              <a:ext cx="1212" cy="429"/>
            </a:xfrm>
            <a:prstGeom prst="rect">
              <a:avLst/>
            </a:prstGeom>
            <a:grpFill/>
            <a:ln w="9525">
              <a:solidFill>
                <a:srgbClr val="00B050"/>
              </a:solidFill>
              <a:miter lim="800000"/>
              <a:headEnd/>
              <a:tailEnd/>
            </a:ln>
          </p:spPr>
          <p:txBody>
            <a:bodyPr/>
            <a:lstStyle/>
            <a:p>
              <a:pPr algn="ctr" eaLnBrk="0" hangingPunct="0">
                <a:defRPr/>
              </a:pPr>
              <a:r>
                <a:rPr kumimoji="1" lang="zh-CN" sz="1000">
                  <a:solidFill>
                    <a:srgbClr val="FF0000"/>
                  </a:solidFill>
                  <a:latin typeface="Calibri" pitchFamily="34" charset="0"/>
                  <a:cs typeface="Times New Roman" pitchFamily="18" charset="0"/>
                </a:rPr>
                <a:t>配位滴定</a:t>
              </a:r>
              <a:endParaRPr kumimoji="1" lang="zh-CN" sz="2400">
                <a:solidFill>
                  <a:schemeClr val="tx1"/>
                </a:solidFill>
                <a:latin typeface="Times New Roman" pitchFamily="18" charset="0"/>
              </a:endParaRPr>
            </a:p>
          </p:txBody>
        </p:sp>
        <p:sp>
          <p:nvSpPr>
            <p:cNvPr id="122" name="AutoShape 64"/>
            <p:cNvSpPr>
              <a:spLocks/>
            </p:cNvSpPr>
            <p:nvPr/>
          </p:nvSpPr>
          <p:spPr bwMode="auto">
            <a:xfrm>
              <a:off x="9761" y="2554"/>
              <a:ext cx="143" cy="1961"/>
            </a:xfrm>
            <a:prstGeom prst="rightBrace">
              <a:avLst>
                <a:gd name="adj1" fmla="val 114277"/>
                <a:gd name="adj2" fmla="val 50000"/>
              </a:avLst>
            </a:prstGeom>
            <a:grpFill/>
            <a:ln w="9525">
              <a:solidFill>
                <a:srgbClr val="00B050"/>
              </a:solidFill>
              <a:round/>
              <a:headEnd/>
              <a:tailEnd/>
            </a:ln>
          </p:spPr>
          <p:txBody>
            <a:bodyPr/>
            <a:lstStyle/>
            <a:p>
              <a:pPr>
                <a:defRPr/>
              </a:pPr>
              <a:endParaRPr lang="zh-CN" altLang="en-US">
                <a:latin typeface="Arial" charset="0"/>
              </a:endParaRPr>
            </a:p>
          </p:txBody>
        </p:sp>
        <p:sp>
          <p:nvSpPr>
            <p:cNvPr id="123" name="Text Box 63"/>
            <p:cNvSpPr txBox="1">
              <a:spLocks noChangeArrowheads="1"/>
            </p:cNvSpPr>
            <p:nvPr/>
          </p:nvSpPr>
          <p:spPr bwMode="auto">
            <a:xfrm>
              <a:off x="10104" y="3285"/>
              <a:ext cx="1213" cy="456"/>
            </a:xfrm>
            <a:prstGeom prst="rect">
              <a:avLst/>
            </a:prstGeom>
            <a:grpFill/>
            <a:ln w="9525">
              <a:solidFill>
                <a:srgbClr val="00B050"/>
              </a:solidFill>
              <a:miter lim="800000"/>
              <a:headEnd/>
              <a:tailEnd/>
            </a:ln>
          </p:spPr>
          <p:txBody>
            <a:bodyPr/>
            <a:lstStyle/>
            <a:p>
              <a:pPr eaLnBrk="0" hangingPunct="0">
                <a:defRPr/>
              </a:pPr>
              <a:r>
                <a:rPr kumimoji="1" lang="zh-CN" sz="1000">
                  <a:solidFill>
                    <a:srgbClr val="FF0000"/>
                  </a:solidFill>
                  <a:latin typeface="Calibri" pitchFamily="34" charset="0"/>
                  <a:cs typeface="Times New Roman" pitchFamily="18" charset="0"/>
                </a:rPr>
                <a:t>滴定分析</a:t>
              </a:r>
              <a:endParaRPr kumimoji="1" lang="zh-CN" sz="2400">
                <a:solidFill>
                  <a:schemeClr val="tx1"/>
                </a:solidFill>
                <a:latin typeface="Times New Roman" pitchFamily="18" charset="0"/>
              </a:endParaRPr>
            </a:p>
          </p:txBody>
        </p:sp>
        <p:sp>
          <p:nvSpPr>
            <p:cNvPr id="124" name="Text Box 62"/>
            <p:cNvSpPr txBox="1">
              <a:spLocks noChangeArrowheads="1"/>
            </p:cNvSpPr>
            <p:nvPr/>
          </p:nvSpPr>
          <p:spPr bwMode="auto">
            <a:xfrm>
              <a:off x="9990" y="2533"/>
              <a:ext cx="1575" cy="456"/>
            </a:xfrm>
            <a:prstGeom prst="rect">
              <a:avLst/>
            </a:prstGeom>
            <a:grpFill/>
            <a:ln w="9525">
              <a:solidFill>
                <a:srgbClr val="00B050"/>
              </a:solidFill>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重量分析分析</a:t>
              </a:r>
              <a:endParaRPr kumimoji="1" lang="zh-CN" sz="2400" dirty="0">
                <a:solidFill>
                  <a:schemeClr val="tx1"/>
                </a:solidFill>
                <a:latin typeface="Times New Roman" pitchFamily="18" charset="0"/>
              </a:endParaRPr>
            </a:p>
          </p:txBody>
        </p:sp>
        <p:sp>
          <p:nvSpPr>
            <p:cNvPr id="125" name="AutoShape 61"/>
            <p:cNvSpPr>
              <a:spLocks/>
            </p:cNvSpPr>
            <p:nvPr/>
          </p:nvSpPr>
          <p:spPr bwMode="auto">
            <a:xfrm>
              <a:off x="11647" y="2600"/>
              <a:ext cx="143" cy="1141"/>
            </a:xfrm>
            <a:prstGeom prst="rightBrace">
              <a:avLst>
                <a:gd name="adj1" fmla="val 66492"/>
                <a:gd name="adj2" fmla="val 50000"/>
              </a:avLst>
            </a:prstGeom>
            <a:grpFill/>
            <a:ln w="9525">
              <a:solidFill>
                <a:srgbClr val="00B050"/>
              </a:solidFill>
              <a:round/>
              <a:headEnd/>
              <a:tailEnd/>
            </a:ln>
          </p:spPr>
          <p:txBody>
            <a:bodyPr/>
            <a:lstStyle/>
            <a:p>
              <a:pPr>
                <a:defRPr/>
              </a:pPr>
              <a:endParaRPr lang="zh-CN" altLang="en-US">
                <a:latin typeface="Arial" charset="0"/>
              </a:endParaRPr>
            </a:p>
          </p:txBody>
        </p:sp>
        <p:sp>
          <p:nvSpPr>
            <p:cNvPr id="126" name="Text Box 60"/>
            <p:cNvSpPr txBox="1">
              <a:spLocks noChangeArrowheads="1"/>
            </p:cNvSpPr>
            <p:nvPr/>
          </p:nvSpPr>
          <p:spPr bwMode="auto">
            <a:xfrm>
              <a:off x="11918" y="2983"/>
              <a:ext cx="1194" cy="475"/>
            </a:xfrm>
            <a:prstGeom prst="rect">
              <a:avLst/>
            </a:prstGeom>
            <a:grpFill/>
            <a:ln w="9525">
              <a:solidFill>
                <a:srgbClr val="00B050"/>
              </a:solidFill>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化学分析</a:t>
              </a:r>
              <a:endParaRPr kumimoji="1" lang="zh-CN" sz="2400" dirty="0">
                <a:solidFill>
                  <a:schemeClr val="tx1"/>
                </a:solidFill>
                <a:latin typeface="Times New Roman" pitchFamily="18" charset="0"/>
              </a:endParaRPr>
            </a:p>
          </p:txBody>
        </p:sp>
        <p:sp>
          <p:nvSpPr>
            <p:cNvPr id="127" name="Text Box 59"/>
            <p:cNvSpPr txBox="1">
              <a:spLocks noChangeArrowheads="1"/>
            </p:cNvSpPr>
            <p:nvPr/>
          </p:nvSpPr>
          <p:spPr bwMode="auto">
            <a:xfrm>
              <a:off x="10665" y="1963"/>
              <a:ext cx="2447" cy="475"/>
            </a:xfrm>
            <a:prstGeom prst="rect">
              <a:avLst/>
            </a:prstGeom>
            <a:grpFill/>
            <a:ln w="9525">
              <a:solidFill>
                <a:srgbClr val="000000"/>
              </a:solidFill>
              <a:prstDash val="sysDot"/>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仪器分析（另开课程）</a:t>
              </a:r>
              <a:endParaRPr kumimoji="1" lang="zh-CN" sz="2400" dirty="0">
                <a:solidFill>
                  <a:schemeClr val="tx1"/>
                </a:solidFill>
                <a:latin typeface="Times New Roman" pitchFamily="18" charset="0"/>
              </a:endParaRPr>
            </a:p>
          </p:txBody>
        </p:sp>
        <p:sp>
          <p:nvSpPr>
            <p:cNvPr id="128" name="AutoShape 58"/>
            <p:cNvSpPr>
              <a:spLocks/>
            </p:cNvSpPr>
            <p:nvPr/>
          </p:nvSpPr>
          <p:spPr bwMode="auto">
            <a:xfrm>
              <a:off x="13261" y="2222"/>
              <a:ext cx="143" cy="1141"/>
            </a:xfrm>
            <a:prstGeom prst="rightBrace">
              <a:avLst>
                <a:gd name="adj1" fmla="val 66492"/>
                <a:gd name="adj2" fmla="val 50000"/>
              </a:avLst>
            </a:prstGeom>
            <a:grpFill/>
            <a:ln w="9525">
              <a:solidFill>
                <a:srgbClr val="00B050"/>
              </a:solidFill>
              <a:round/>
              <a:headEnd/>
              <a:tailEnd/>
            </a:ln>
          </p:spPr>
          <p:txBody>
            <a:bodyPr/>
            <a:lstStyle/>
            <a:p>
              <a:pPr>
                <a:defRPr/>
              </a:pPr>
              <a:endParaRPr lang="zh-CN" altLang="en-US">
                <a:latin typeface="Arial" charset="0"/>
              </a:endParaRPr>
            </a:p>
          </p:txBody>
        </p:sp>
        <p:sp>
          <p:nvSpPr>
            <p:cNvPr id="129" name="AutoShape 57"/>
            <p:cNvSpPr>
              <a:spLocks noChangeShapeType="1"/>
            </p:cNvSpPr>
            <p:nvPr/>
          </p:nvSpPr>
          <p:spPr bwMode="auto">
            <a:xfrm>
              <a:off x="12695" y="3544"/>
              <a:ext cx="1" cy="740"/>
            </a:xfrm>
            <a:prstGeom prst="straightConnector1">
              <a:avLst/>
            </a:prstGeom>
            <a:grpFill/>
            <a:ln w="9525">
              <a:solidFill>
                <a:srgbClr val="00B050"/>
              </a:solidFill>
              <a:round/>
              <a:headEnd/>
              <a:tailEnd/>
            </a:ln>
          </p:spPr>
          <p:txBody>
            <a:bodyPr/>
            <a:lstStyle/>
            <a:p>
              <a:pPr>
                <a:defRPr/>
              </a:pPr>
              <a:endParaRPr lang="zh-CN" altLang="en-US">
                <a:latin typeface="Arial" charset="0"/>
              </a:endParaRPr>
            </a:p>
          </p:txBody>
        </p:sp>
        <p:sp>
          <p:nvSpPr>
            <p:cNvPr id="130" name="AutoShape 56"/>
            <p:cNvSpPr>
              <a:spLocks noChangeShapeType="1"/>
            </p:cNvSpPr>
            <p:nvPr/>
          </p:nvSpPr>
          <p:spPr bwMode="auto">
            <a:xfrm flipH="1">
              <a:off x="12322" y="4293"/>
              <a:ext cx="790" cy="4"/>
            </a:xfrm>
            <a:prstGeom prst="straightConnector1">
              <a:avLst/>
            </a:prstGeom>
            <a:grpFill/>
            <a:ln w="9525">
              <a:solidFill>
                <a:srgbClr val="00B050"/>
              </a:solidFill>
              <a:round/>
              <a:headEnd/>
              <a:tailEnd/>
            </a:ln>
          </p:spPr>
          <p:txBody>
            <a:bodyPr/>
            <a:lstStyle/>
            <a:p>
              <a:pPr>
                <a:defRPr/>
              </a:pPr>
              <a:endParaRPr lang="zh-CN" altLang="en-US">
                <a:latin typeface="Arial" charset="0"/>
              </a:endParaRPr>
            </a:p>
          </p:txBody>
        </p:sp>
        <p:sp>
          <p:nvSpPr>
            <p:cNvPr id="131" name="Text Box 55"/>
            <p:cNvSpPr txBox="1">
              <a:spLocks noChangeArrowheads="1"/>
            </p:cNvSpPr>
            <p:nvPr/>
          </p:nvSpPr>
          <p:spPr bwMode="auto">
            <a:xfrm>
              <a:off x="13112" y="4060"/>
              <a:ext cx="1194" cy="475"/>
            </a:xfrm>
            <a:prstGeom prst="rect">
              <a:avLst/>
            </a:prstGeom>
            <a:grpFill/>
            <a:ln w="9525">
              <a:solidFill>
                <a:srgbClr val="00B05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分离方法</a:t>
              </a:r>
              <a:endParaRPr kumimoji="1" lang="zh-CN" sz="2400">
                <a:solidFill>
                  <a:schemeClr val="tx1"/>
                </a:solidFill>
                <a:latin typeface="Times New Roman" pitchFamily="18" charset="0"/>
              </a:endParaRPr>
            </a:p>
          </p:txBody>
        </p:sp>
        <p:sp>
          <p:nvSpPr>
            <p:cNvPr id="132" name="Text Box 54"/>
            <p:cNvSpPr txBox="1">
              <a:spLocks noChangeArrowheads="1"/>
            </p:cNvSpPr>
            <p:nvPr/>
          </p:nvSpPr>
          <p:spPr bwMode="auto">
            <a:xfrm>
              <a:off x="10109" y="4060"/>
              <a:ext cx="2213" cy="437"/>
            </a:xfrm>
            <a:prstGeom prst="rect">
              <a:avLst/>
            </a:prstGeom>
            <a:grpFill/>
            <a:ln w="9525">
              <a:solidFill>
                <a:srgbClr val="00B050"/>
              </a:solidFill>
              <a:miter lim="800000"/>
              <a:headEnd/>
              <a:tailEnd/>
            </a:ln>
          </p:spPr>
          <p:txBody>
            <a:bodyPr/>
            <a:lstStyle/>
            <a:p>
              <a:pPr algn="ctr" eaLnBrk="0" hangingPunct="0">
                <a:defRPr/>
              </a:pPr>
              <a:r>
                <a:rPr kumimoji="1" lang="zh-CN" sz="1000">
                  <a:solidFill>
                    <a:srgbClr val="FF0000"/>
                  </a:solidFill>
                  <a:latin typeface="Calibri" pitchFamily="34" charset="0"/>
                  <a:cs typeface="Times New Roman" pitchFamily="18" charset="0"/>
                </a:rPr>
                <a:t>数据处理和误差分析</a:t>
              </a:r>
              <a:endParaRPr kumimoji="1" lang="zh-CN" sz="2400">
                <a:solidFill>
                  <a:schemeClr val="tx1"/>
                </a:solidFill>
                <a:latin typeface="Times New Roman" pitchFamily="18" charset="0"/>
              </a:endParaRPr>
            </a:p>
          </p:txBody>
        </p:sp>
        <p:sp>
          <p:nvSpPr>
            <p:cNvPr id="133" name="AutoShape 53"/>
            <p:cNvSpPr>
              <a:spLocks noChangeShapeType="1"/>
            </p:cNvSpPr>
            <p:nvPr/>
          </p:nvSpPr>
          <p:spPr bwMode="auto">
            <a:xfrm>
              <a:off x="10735" y="3806"/>
              <a:ext cx="1" cy="254"/>
            </a:xfrm>
            <a:prstGeom prst="straightConnector1">
              <a:avLst/>
            </a:prstGeom>
            <a:grpFill/>
            <a:ln w="9525">
              <a:solidFill>
                <a:srgbClr val="00B050"/>
              </a:solidFill>
              <a:round/>
              <a:headEnd/>
              <a:tailEnd/>
            </a:ln>
          </p:spPr>
          <p:txBody>
            <a:bodyPr/>
            <a:lstStyle/>
            <a:p>
              <a:pPr>
                <a:defRPr/>
              </a:pPr>
              <a:endParaRPr lang="zh-CN" altLang="en-US">
                <a:latin typeface="Arial" charset="0"/>
              </a:endParaRPr>
            </a:p>
          </p:txBody>
        </p:sp>
        <p:sp>
          <p:nvSpPr>
            <p:cNvPr id="134" name="AutoShape 52"/>
            <p:cNvSpPr>
              <a:spLocks/>
            </p:cNvSpPr>
            <p:nvPr/>
          </p:nvSpPr>
          <p:spPr bwMode="auto">
            <a:xfrm>
              <a:off x="4894" y="6790"/>
              <a:ext cx="129" cy="1301"/>
            </a:xfrm>
            <a:prstGeom prst="leftBrace">
              <a:avLst>
                <a:gd name="adj1" fmla="val 84044"/>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35" name="Text Box 51"/>
            <p:cNvSpPr txBox="1">
              <a:spLocks noChangeArrowheads="1"/>
            </p:cNvSpPr>
            <p:nvPr/>
          </p:nvSpPr>
          <p:spPr bwMode="auto">
            <a:xfrm>
              <a:off x="5219" y="7811"/>
              <a:ext cx="1213" cy="456"/>
            </a:xfrm>
            <a:prstGeom prst="rect">
              <a:avLst/>
            </a:prstGeom>
            <a:grpFill/>
            <a:ln w="9525">
              <a:solidFill>
                <a:srgbClr val="0070C0"/>
              </a:solidFill>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原子结构</a:t>
              </a:r>
              <a:endParaRPr kumimoji="1" lang="zh-CN" sz="2400" dirty="0">
                <a:solidFill>
                  <a:schemeClr val="tx1"/>
                </a:solidFill>
                <a:latin typeface="Times New Roman" pitchFamily="18" charset="0"/>
              </a:endParaRPr>
            </a:p>
          </p:txBody>
        </p:sp>
        <p:sp>
          <p:nvSpPr>
            <p:cNvPr id="136" name="Text Box 50"/>
            <p:cNvSpPr txBox="1">
              <a:spLocks noChangeArrowheads="1"/>
            </p:cNvSpPr>
            <p:nvPr/>
          </p:nvSpPr>
          <p:spPr bwMode="auto">
            <a:xfrm>
              <a:off x="5230" y="6603"/>
              <a:ext cx="1213"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分子结构</a:t>
              </a:r>
              <a:endParaRPr kumimoji="1" lang="zh-CN" sz="2400">
                <a:solidFill>
                  <a:schemeClr val="tx1"/>
                </a:solidFill>
                <a:latin typeface="Times New Roman" pitchFamily="18" charset="0"/>
              </a:endParaRPr>
            </a:p>
          </p:txBody>
        </p:sp>
        <p:sp>
          <p:nvSpPr>
            <p:cNvPr id="137" name="AutoShape 49"/>
            <p:cNvSpPr>
              <a:spLocks/>
            </p:cNvSpPr>
            <p:nvPr/>
          </p:nvSpPr>
          <p:spPr bwMode="auto">
            <a:xfrm>
              <a:off x="6563" y="6280"/>
              <a:ext cx="143" cy="1100"/>
            </a:xfrm>
            <a:prstGeom prst="leftBrace">
              <a:avLst>
                <a:gd name="adj1" fmla="val 64103"/>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38" name="Text Box 48"/>
            <p:cNvSpPr txBox="1">
              <a:spLocks noChangeArrowheads="1"/>
            </p:cNvSpPr>
            <p:nvPr/>
          </p:nvSpPr>
          <p:spPr bwMode="auto">
            <a:xfrm>
              <a:off x="6858" y="6062"/>
              <a:ext cx="960"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化学键</a:t>
              </a:r>
              <a:endParaRPr kumimoji="1" lang="zh-CN" sz="2400">
                <a:solidFill>
                  <a:schemeClr val="tx1"/>
                </a:solidFill>
                <a:latin typeface="Times New Roman" pitchFamily="18" charset="0"/>
              </a:endParaRPr>
            </a:p>
          </p:txBody>
        </p:sp>
        <p:sp>
          <p:nvSpPr>
            <p:cNvPr id="139" name="Text Box 47"/>
            <p:cNvSpPr txBox="1">
              <a:spLocks noChangeArrowheads="1"/>
            </p:cNvSpPr>
            <p:nvPr/>
          </p:nvSpPr>
          <p:spPr bwMode="auto">
            <a:xfrm>
              <a:off x="6852" y="7811"/>
              <a:ext cx="1213" cy="456"/>
            </a:xfrm>
            <a:prstGeom prst="rect">
              <a:avLst/>
            </a:prstGeom>
            <a:grpFill/>
            <a:ln w="9525">
              <a:solidFill>
                <a:srgbClr val="0070C0"/>
              </a:solidFill>
              <a:miter lim="800000"/>
              <a:headEnd/>
              <a:tailEnd/>
            </a:ln>
          </p:spPr>
          <p:txBody>
            <a:bodyPr/>
            <a:lstStyle/>
            <a:p>
              <a:pPr eaLnBrk="0" hangingPunct="0">
                <a:defRPr/>
              </a:pPr>
              <a:r>
                <a:rPr kumimoji="1" lang="zh-CN" sz="1000">
                  <a:solidFill>
                    <a:srgbClr val="FF0000"/>
                  </a:solidFill>
                  <a:latin typeface="Calibri" pitchFamily="34" charset="0"/>
                  <a:cs typeface="Times New Roman" pitchFamily="18" charset="0"/>
                </a:rPr>
                <a:t>电子排布</a:t>
              </a:r>
              <a:endParaRPr kumimoji="1" lang="zh-CN" sz="2400">
                <a:solidFill>
                  <a:schemeClr val="tx1"/>
                </a:solidFill>
                <a:latin typeface="Times New Roman" pitchFamily="18" charset="0"/>
              </a:endParaRPr>
            </a:p>
          </p:txBody>
        </p:sp>
        <p:sp>
          <p:nvSpPr>
            <p:cNvPr id="140" name="Text Box 46"/>
            <p:cNvSpPr txBox="1">
              <a:spLocks noChangeArrowheads="1"/>
            </p:cNvSpPr>
            <p:nvPr/>
          </p:nvSpPr>
          <p:spPr bwMode="auto">
            <a:xfrm>
              <a:off x="8473" y="7811"/>
              <a:ext cx="1413" cy="456"/>
            </a:xfrm>
            <a:prstGeom prst="rect">
              <a:avLst/>
            </a:prstGeom>
            <a:grpFill/>
            <a:ln w="9525">
              <a:solidFill>
                <a:srgbClr val="0070C0"/>
              </a:solidFill>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元素周期律</a:t>
              </a:r>
              <a:endParaRPr kumimoji="1" lang="zh-CN" sz="2400" dirty="0">
                <a:solidFill>
                  <a:schemeClr val="tx1"/>
                </a:solidFill>
                <a:latin typeface="Times New Roman" pitchFamily="18" charset="0"/>
              </a:endParaRPr>
            </a:p>
          </p:txBody>
        </p:sp>
        <p:sp>
          <p:nvSpPr>
            <p:cNvPr id="141" name="AutoShape 45"/>
            <p:cNvSpPr>
              <a:spLocks/>
            </p:cNvSpPr>
            <p:nvPr/>
          </p:nvSpPr>
          <p:spPr bwMode="auto">
            <a:xfrm>
              <a:off x="4894" y="8786"/>
              <a:ext cx="71" cy="1216"/>
            </a:xfrm>
            <a:prstGeom prst="leftBrace">
              <a:avLst>
                <a:gd name="adj1" fmla="val 142723"/>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42" name="Text Box 44"/>
            <p:cNvSpPr txBox="1">
              <a:spLocks noChangeArrowheads="1"/>
            </p:cNvSpPr>
            <p:nvPr/>
          </p:nvSpPr>
          <p:spPr bwMode="auto">
            <a:xfrm>
              <a:off x="5792" y="8767"/>
              <a:ext cx="1213" cy="456"/>
            </a:xfrm>
            <a:prstGeom prst="rect">
              <a:avLst/>
            </a:prstGeom>
            <a:grpFill/>
            <a:ln w="9525">
              <a:solidFill>
                <a:srgbClr val="0070C0"/>
              </a:solidFill>
              <a:miter lim="800000"/>
              <a:headEnd/>
              <a:tailEnd/>
            </a:ln>
          </p:spPr>
          <p:txBody>
            <a:bodyPr/>
            <a:lstStyle/>
            <a:p>
              <a:pPr eaLnBrk="0" hangingPunct="0">
                <a:defRPr/>
              </a:pPr>
              <a:r>
                <a:rPr kumimoji="1" lang="en-US" altLang="zh-CN" sz="1000">
                  <a:solidFill>
                    <a:schemeClr val="tx1"/>
                  </a:solidFill>
                  <a:latin typeface="Calibri" pitchFamily="34" charset="0"/>
                  <a:cs typeface="Times New Roman" pitchFamily="18" charset="0"/>
                </a:rPr>
                <a:t>s</a:t>
              </a:r>
              <a:r>
                <a:rPr kumimoji="1" lang="zh-CN" altLang="en-US" sz="1000">
                  <a:solidFill>
                    <a:schemeClr val="tx1"/>
                  </a:solidFill>
                  <a:latin typeface="Calibri" pitchFamily="34" charset="0"/>
                  <a:cs typeface="Times New Roman" pitchFamily="18" charset="0"/>
                </a:rPr>
                <a:t>区元素</a:t>
              </a:r>
              <a:endParaRPr kumimoji="1" lang="zh-CN" altLang="en-US" sz="2400">
                <a:solidFill>
                  <a:schemeClr val="tx1"/>
                </a:solidFill>
                <a:latin typeface="Times New Roman" pitchFamily="18" charset="0"/>
              </a:endParaRPr>
            </a:p>
          </p:txBody>
        </p:sp>
        <p:sp>
          <p:nvSpPr>
            <p:cNvPr id="143" name="Text Box 43"/>
            <p:cNvSpPr txBox="1">
              <a:spLocks noChangeArrowheads="1"/>
            </p:cNvSpPr>
            <p:nvPr/>
          </p:nvSpPr>
          <p:spPr bwMode="auto">
            <a:xfrm>
              <a:off x="7325" y="8767"/>
              <a:ext cx="1213" cy="456"/>
            </a:xfrm>
            <a:prstGeom prst="rect">
              <a:avLst/>
            </a:prstGeom>
            <a:grpFill/>
            <a:ln w="9525">
              <a:solidFill>
                <a:srgbClr val="0070C0"/>
              </a:solidFill>
              <a:miter lim="800000"/>
              <a:headEnd/>
              <a:tailEnd/>
            </a:ln>
          </p:spPr>
          <p:txBody>
            <a:bodyPr/>
            <a:lstStyle/>
            <a:p>
              <a:pPr eaLnBrk="0" hangingPunct="0">
                <a:defRPr/>
              </a:pPr>
              <a:r>
                <a:rPr kumimoji="1" lang="en-US" altLang="zh-CN" sz="1000">
                  <a:solidFill>
                    <a:schemeClr val="tx1"/>
                  </a:solidFill>
                  <a:latin typeface="Calibri" pitchFamily="34" charset="0"/>
                  <a:cs typeface="Times New Roman" pitchFamily="18" charset="0"/>
                </a:rPr>
                <a:t>p</a:t>
              </a:r>
              <a:r>
                <a:rPr kumimoji="1" lang="zh-CN" altLang="en-US" sz="1000">
                  <a:solidFill>
                    <a:schemeClr val="tx1"/>
                  </a:solidFill>
                  <a:latin typeface="Calibri" pitchFamily="34" charset="0"/>
                  <a:cs typeface="Times New Roman" pitchFamily="18" charset="0"/>
                </a:rPr>
                <a:t>区元素</a:t>
              </a:r>
              <a:endParaRPr kumimoji="1" lang="zh-CN" altLang="en-US" sz="2400">
                <a:solidFill>
                  <a:schemeClr val="tx1"/>
                </a:solidFill>
                <a:latin typeface="Times New Roman" pitchFamily="18" charset="0"/>
              </a:endParaRPr>
            </a:p>
          </p:txBody>
        </p:sp>
        <p:sp>
          <p:nvSpPr>
            <p:cNvPr id="144" name="Text Box 42"/>
            <p:cNvSpPr txBox="1">
              <a:spLocks noChangeArrowheads="1"/>
            </p:cNvSpPr>
            <p:nvPr/>
          </p:nvSpPr>
          <p:spPr bwMode="auto">
            <a:xfrm>
              <a:off x="5230" y="9585"/>
              <a:ext cx="1213" cy="456"/>
            </a:xfrm>
            <a:prstGeom prst="rect">
              <a:avLst/>
            </a:prstGeom>
            <a:grpFill/>
            <a:ln w="9525">
              <a:solidFill>
                <a:srgbClr val="0070C0"/>
              </a:solidFill>
              <a:miter lim="800000"/>
              <a:headEnd/>
              <a:tailEnd/>
            </a:ln>
          </p:spPr>
          <p:txBody>
            <a:bodyPr/>
            <a:lstStyle/>
            <a:p>
              <a:pPr eaLnBrk="0" hangingPunct="0">
                <a:defRPr/>
              </a:pPr>
              <a:r>
                <a:rPr kumimoji="1" lang="en-US" altLang="zh-CN" sz="1000">
                  <a:solidFill>
                    <a:schemeClr val="tx1"/>
                  </a:solidFill>
                  <a:latin typeface="Calibri" pitchFamily="34" charset="0"/>
                  <a:cs typeface="Times New Roman" pitchFamily="18" charset="0"/>
                </a:rPr>
                <a:t>d</a:t>
              </a:r>
              <a:r>
                <a:rPr kumimoji="1" lang="zh-CN" altLang="en-US" sz="1000">
                  <a:solidFill>
                    <a:schemeClr val="tx1"/>
                  </a:solidFill>
                  <a:latin typeface="Calibri" pitchFamily="34" charset="0"/>
                  <a:cs typeface="Times New Roman" pitchFamily="18" charset="0"/>
                </a:rPr>
                <a:t>区元素</a:t>
              </a:r>
              <a:endParaRPr kumimoji="1" lang="zh-CN" altLang="en-US" sz="2400">
                <a:solidFill>
                  <a:schemeClr val="tx1"/>
                </a:solidFill>
                <a:latin typeface="Times New Roman" pitchFamily="18" charset="0"/>
              </a:endParaRPr>
            </a:p>
          </p:txBody>
        </p:sp>
        <p:sp>
          <p:nvSpPr>
            <p:cNvPr id="145" name="Text Box 41"/>
            <p:cNvSpPr txBox="1">
              <a:spLocks noChangeArrowheads="1"/>
            </p:cNvSpPr>
            <p:nvPr/>
          </p:nvSpPr>
          <p:spPr bwMode="auto">
            <a:xfrm>
              <a:off x="6562" y="9585"/>
              <a:ext cx="1213" cy="456"/>
            </a:xfrm>
            <a:prstGeom prst="rect">
              <a:avLst/>
            </a:prstGeom>
            <a:grpFill/>
            <a:ln w="9525">
              <a:solidFill>
                <a:srgbClr val="0070C0"/>
              </a:solidFill>
              <a:miter lim="800000"/>
              <a:headEnd/>
              <a:tailEnd/>
            </a:ln>
          </p:spPr>
          <p:txBody>
            <a:bodyPr/>
            <a:lstStyle/>
            <a:p>
              <a:pPr eaLnBrk="0" hangingPunct="0">
                <a:defRPr/>
              </a:pPr>
              <a:r>
                <a:rPr kumimoji="1" lang="en-US" altLang="zh-CN" sz="1000">
                  <a:solidFill>
                    <a:schemeClr val="tx1"/>
                  </a:solidFill>
                  <a:latin typeface="Calibri" pitchFamily="34" charset="0"/>
                  <a:cs typeface="Times New Roman" pitchFamily="18" charset="0"/>
                </a:rPr>
                <a:t>ds</a:t>
              </a:r>
              <a:r>
                <a:rPr kumimoji="1" lang="zh-CN" altLang="en-US" sz="1000">
                  <a:solidFill>
                    <a:schemeClr val="tx1"/>
                  </a:solidFill>
                  <a:latin typeface="Calibri" pitchFamily="34" charset="0"/>
                  <a:cs typeface="Times New Roman" pitchFamily="18" charset="0"/>
                </a:rPr>
                <a:t>区元素</a:t>
              </a:r>
              <a:endParaRPr kumimoji="1" lang="zh-CN" altLang="en-US" sz="2400">
                <a:solidFill>
                  <a:schemeClr val="tx1"/>
                </a:solidFill>
                <a:latin typeface="Times New Roman" pitchFamily="18" charset="0"/>
              </a:endParaRPr>
            </a:p>
          </p:txBody>
        </p:sp>
        <p:sp>
          <p:nvSpPr>
            <p:cNvPr id="146" name="Text Box 40"/>
            <p:cNvSpPr txBox="1">
              <a:spLocks noChangeArrowheads="1"/>
            </p:cNvSpPr>
            <p:nvPr/>
          </p:nvSpPr>
          <p:spPr bwMode="auto">
            <a:xfrm>
              <a:off x="7880" y="9585"/>
              <a:ext cx="1213" cy="456"/>
            </a:xfrm>
            <a:prstGeom prst="rect">
              <a:avLst/>
            </a:prstGeom>
            <a:grpFill/>
            <a:ln w="9525">
              <a:solidFill>
                <a:srgbClr val="0070C0"/>
              </a:solidFill>
              <a:miter lim="800000"/>
              <a:headEnd/>
              <a:tailEnd/>
            </a:ln>
          </p:spPr>
          <p:txBody>
            <a:bodyPr/>
            <a:lstStyle/>
            <a:p>
              <a:pPr eaLnBrk="0" hangingPunct="0">
                <a:defRPr/>
              </a:pPr>
              <a:r>
                <a:rPr kumimoji="1" lang="en-US" altLang="zh-CN" sz="1000">
                  <a:solidFill>
                    <a:schemeClr val="tx1"/>
                  </a:solidFill>
                  <a:latin typeface="Calibri" pitchFamily="34" charset="0"/>
                  <a:cs typeface="Times New Roman" pitchFamily="18" charset="0"/>
                </a:rPr>
                <a:t>f</a:t>
              </a:r>
              <a:r>
                <a:rPr kumimoji="1" lang="zh-CN" altLang="en-US" sz="1000">
                  <a:solidFill>
                    <a:schemeClr val="tx1"/>
                  </a:solidFill>
                  <a:latin typeface="Calibri" pitchFamily="34" charset="0"/>
                  <a:cs typeface="Times New Roman" pitchFamily="18" charset="0"/>
                </a:rPr>
                <a:t>区元素</a:t>
              </a:r>
              <a:endParaRPr kumimoji="1" lang="zh-CN" altLang="en-US" sz="2400">
                <a:solidFill>
                  <a:schemeClr val="tx1"/>
                </a:solidFill>
                <a:latin typeface="Times New Roman" pitchFamily="18" charset="0"/>
              </a:endParaRPr>
            </a:p>
          </p:txBody>
        </p:sp>
        <p:sp>
          <p:nvSpPr>
            <p:cNvPr id="147" name="AutoShape 39"/>
            <p:cNvSpPr>
              <a:spLocks noChangeShapeType="1"/>
            </p:cNvSpPr>
            <p:nvPr/>
          </p:nvSpPr>
          <p:spPr bwMode="auto">
            <a:xfrm>
              <a:off x="6432" y="8039"/>
              <a:ext cx="420"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48" name="AutoShape 38"/>
            <p:cNvSpPr>
              <a:spLocks noChangeShapeType="1"/>
            </p:cNvSpPr>
            <p:nvPr/>
          </p:nvSpPr>
          <p:spPr bwMode="auto">
            <a:xfrm>
              <a:off x="8053" y="8039"/>
              <a:ext cx="420"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49" name="Text Box 37"/>
            <p:cNvSpPr txBox="1">
              <a:spLocks noChangeArrowheads="1"/>
            </p:cNvSpPr>
            <p:nvPr/>
          </p:nvSpPr>
          <p:spPr bwMode="auto">
            <a:xfrm>
              <a:off x="6858" y="7059"/>
              <a:ext cx="1633" cy="456"/>
            </a:xfrm>
            <a:prstGeom prst="rect">
              <a:avLst/>
            </a:prstGeom>
            <a:grpFill/>
            <a:ln w="9525">
              <a:solidFill>
                <a:srgbClr val="0070C0"/>
              </a:solidFill>
              <a:miter lim="800000"/>
              <a:headEnd/>
              <a:tailEnd/>
            </a:ln>
          </p:spPr>
          <p:txBody>
            <a:bodyPr/>
            <a:lstStyle/>
            <a:p>
              <a:pPr eaLnBrk="0" hangingPunct="0">
                <a:defRPr/>
              </a:pPr>
              <a:r>
                <a:rPr kumimoji="1" lang="zh-CN" sz="1000" dirty="0">
                  <a:solidFill>
                    <a:srgbClr val="FF0000"/>
                  </a:solidFill>
                  <a:latin typeface="Calibri" pitchFamily="34" charset="0"/>
                  <a:cs typeface="Times New Roman" pitchFamily="18" charset="0"/>
                </a:rPr>
                <a:t>分子间作用力</a:t>
              </a:r>
              <a:endParaRPr kumimoji="1" lang="zh-CN" sz="2400" dirty="0">
                <a:solidFill>
                  <a:schemeClr val="tx1"/>
                </a:solidFill>
                <a:latin typeface="Times New Roman" pitchFamily="18" charset="0"/>
              </a:endParaRPr>
            </a:p>
          </p:txBody>
        </p:sp>
        <p:sp>
          <p:nvSpPr>
            <p:cNvPr id="150" name="AutoShape 36"/>
            <p:cNvSpPr>
              <a:spLocks/>
            </p:cNvSpPr>
            <p:nvPr/>
          </p:nvSpPr>
          <p:spPr bwMode="auto">
            <a:xfrm>
              <a:off x="8271" y="5641"/>
              <a:ext cx="143" cy="1251"/>
            </a:xfrm>
            <a:prstGeom prst="leftBrace">
              <a:avLst>
                <a:gd name="adj1" fmla="val 72902"/>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51" name="Text Box 35"/>
            <p:cNvSpPr txBox="1">
              <a:spLocks noChangeArrowheads="1"/>
            </p:cNvSpPr>
            <p:nvPr/>
          </p:nvSpPr>
          <p:spPr bwMode="auto">
            <a:xfrm>
              <a:off x="8691" y="6542"/>
              <a:ext cx="967" cy="456"/>
            </a:xfrm>
            <a:prstGeom prst="rect">
              <a:avLst/>
            </a:prstGeom>
            <a:grpFill/>
            <a:ln w="9525">
              <a:solidFill>
                <a:srgbClr val="0070C0"/>
              </a:solidFill>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金属键</a:t>
              </a:r>
              <a:endParaRPr kumimoji="1" lang="zh-CN" sz="2400" dirty="0">
                <a:solidFill>
                  <a:schemeClr val="tx1"/>
                </a:solidFill>
                <a:latin typeface="Times New Roman" pitchFamily="18" charset="0"/>
              </a:endParaRPr>
            </a:p>
          </p:txBody>
        </p:sp>
        <p:sp>
          <p:nvSpPr>
            <p:cNvPr id="152" name="Text Box 34"/>
            <p:cNvSpPr txBox="1">
              <a:spLocks noChangeArrowheads="1"/>
            </p:cNvSpPr>
            <p:nvPr/>
          </p:nvSpPr>
          <p:spPr bwMode="auto">
            <a:xfrm>
              <a:off x="8684" y="6022"/>
              <a:ext cx="974"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离子键</a:t>
              </a:r>
              <a:endParaRPr kumimoji="1" lang="zh-CN" sz="2400">
                <a:solidFill>
                  <a:schemeClr val="tx1"/>
                </a:solidFill>
                <a:latin typeface="Times New Roman" pitchFamily="18" charset="0"/>
              </a:endParaRPr>
            </a:p>
          </p:txBody>
        </p:sp>
        <p:sp>
          <p:nvSpPr>
            <p:cNvPr id="153" name="Text Box 33"/>
            <p:cNvSpPr txBox="1">
              <a:spLocks noChangeArrowheads="1"/>
            </p:cNvSpPr>
            <p:nvPr/>
          </p:nvSpPr>
          <p:spPr bwMode="auto">
            <a:xfrm>
              <a:off x="8684" y="5503"/>
              <a:ext cx="974" cy="456"/>
            </a:xfrm>
            <a:prstGeom prst="rect">
              <a:avLst/>
            </a:prstGeom>
            <a:grpFill/>
            <a:ln w="9525">
              <a:solidFill>
                <a:srgbClr val="0070C0"/>
              </a:solidFill>
              <a:miter lim="800000"/>
              <a:headEnd/>
              <a:tailEnd/>
            </a:ln>
          </p:spPr>
          <p:txBody>
            <a:bodyPr/>
            <a:lstStyle/>
            <a:p>
              <a:pPr eaLnBrk="0" hangingPunct="0">
                <a:defRPr/>
              </a:pPr>
              <a:r>
                <a:rPr kumimoji="1" lang="zh-CN" sz="1000">
                  <a:solidFill>
                    <a:srgbClr val="FF0000"/>
                  </a:solidFill>
                  <a:latin typeface="Calibri" pitchFamily="34" charset="0"/>
                  <a:cs typeface="Times New Roman" pitchFamily="18" charset="0"/>
                </a:rPr>
                <a:t>共价键</a:t>
              </a:r>
              <a:endParaRPr kumimoji="1" lang="zh-CN" sz="2400">
                <a:solidFill>
                  <a:schemeClr val="tx1"/>
                </a:solidFill>
                <a:latin typeface="Times New Roman" pitchFamily="18" charset="0"/>
              </a:endParaRPr>
            </a:p>
          </p:txBody>
        </p:sp>
        <p:sp>
          <p:nvSpPr>
            <p:cNvPr id="154" name="Text Box 32"/>
            <p:cNvSpPr txBox="1">
              <a:spLocks noChangeArrowheads="1"/>
            </p:cNvSpPr>
            <p:nvPr/>
          </p:nvSpPr>
          <p:spPr bwMode="auto">
            <a:xfrm>
              <a:off x="9429" y="8767"/>
              <a:ext cx="876" cy="456"/>
            </a:xfrm>
            <a:prstGeom prst="rect">
              <a:avLst/>
            </a:prstGeom>
            <a:grpFill/>
            <a:ln w="9525">
              <a:solidFill>
                <a:srgbClr val="0070C0"/>
              </a:solidFill>
              <a:miter lim="800000"/>
              <a:headEnd/>
              <a:tailEnd/>
            </a:ln>
          </p:spPr>
          <p:txBody>
            <a:bodyPr/>
            <a:lstStyle/>
            <a:p>
              <a:pPr algn="ctr" eaLnBrk="0" hangingPunct="0">
                <a:defRPr/>
              </a:pPr>
              <a:r>
                <a:rPr kumimoji="1" lang="zh-CN" sz="1000" dirty="0">
                  <a:solidFill>
                    <a:schemeClr val="tx1"/>
                  </a:solidFill>
                  <a:latin typeface="Calibri" pitchFamily="34" charset="0"/>
                  <a:cs typeface="Times New Roman" pitchFamily="18" charset="0"/>
                </a:rPr>
                <a:t>主族</a:t>
              </a:r>
              <a:endParaRPr kumimoji="1" lang="zh-CN" sz="2400" dirty="0">
                <a:solidFill>
                  <a:schemeClr val="tx1"/>
                </a:solidFill>
                <a:latin typeface="Times New Roman" pitchFamily="18" charset="0"/>
              </a:endParaRPr>
            </a:p>
          </p:txBody>
        </p:sp>
        <p:sp>
          <p:nvSpPr>
            <p:cNvPr id="155" name="Text Box 31"/>
            <p:cNvSpPr txBox="1">
              <a:spLocks noChangeArrowheads="1"/>
            </p:cNvSpPr>
            <p:nvPr/>
          </p:nvSpPr>
          <p:spPr bwMode="auto">
            <a:xfrm>
              <a:off x="9429" y="9585"/>
              <a:ext cx="876" cy="456"/>
            </a:xfrm>
            <a:prstGeom prst="rect">
              <a:avLst/>
            </a:prstGeom>
            <a:grpFill/>
            <a:ln w="9525">
              <a:solidFill>
                <a:srgbClr val="0070C0"/>
              </a:solidFill>
              <a:miter lim="800000"/>
              <a:headEnd/>
              <a:tailEnd/>
            </a:ln>
          </p:spPr>
          <p:txBody>
            <a:bodyPr/>
            <a:lstStyle/>
            <a:p>
              <a:pPr algn="ctr" eaLnBrk="0" hangingPunct="0">
                <a:defRPr/>
              </a:pPr>
              <a:r>
                <a:rPr kumimoji="1" lang="zh-CN" sz="1000">
                  <a:solidFill>
                    <a:schemeClr val="tx1"/>
                  </a:solidFill>
                  <a:latin typeface="Calibri" pitchFamily="34" charset="0"/>
                  <a:cs typeface="Times New Roman" pitchFamily="18" charset="0"/>
                </a:rPr>
                <a:t>副族</a:t>
              </a:r>
              <a:endParaRPr kumimoji="1" lang="zh-CN" sz="2400">
                <a:solidFill>
                  <a:schemeClr val="tx1"/>
                </a:solidFill>
                <a:latin typeface="Times New Roman" pitchFamily="18" charset="0"/>
              </a:endParaRPr>
            </a:p>
          </p:txBody>
        </p:sp>
        <p:sp>
          <p:nvSpPr>
            <p:cNvPr id="156" name="AutoShape 30"/>
            <p:cNvSpPr>
              <a:spLocks noChangeShapeType="1"/>
            </p:cNvSpPr>
            <p:nvPr/>
          </p:nvSpPr>
          <p:spPr bwMode="auto">
            <a:xfrm flipV="1">
              <a:off x="9886" y="8029"/>
              <a:ext cx="1622" cy="10"/>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57" name="AutoShape 29"/>
            <p:cNvSpPr>
              <a:spLocks/>
            </p:cNvSpPr>
            <p:nvPr/>
          </p:nvSpPr>
          <p:spPr bwMode="auto">
            <a:xfrm>
              <a:off x="10660" y="8786"/>
              <a:ext cx="143" cy="1216"/>
            </a:xfrm>
            <a:prstGeom prst="rightBrace">
              <a:avLst>
                <a:gd name="adj1" fmla="val 70862"/>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58" name="AutoShape 28"/>
            <p:cNvSpPr>
              <a:spLocks noChangeShapeType="1"/>
            </p:cNvSpPr>
            <p:nvPr/>
          </p:nvSpPr>
          <p:spPr bwMode="auto">
            <a:xfrm>
              <a:off x="11088" y="9369"/>
              <a:ext cx="420"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59" name="AutoShape 27"/>
            <p:cNvSpPr>
              <a:spLocks noChangeShapeType="1"/>
            </p:cNvSpPr>
            <p:nvPr/>
          </p:nvSpPr>
          <p:spPr bwMode="auto">
            <a:xfrm flipV="1">
              <a:off x="11508" y="8039"/>
              <a:ext cx="1" cy="1330"/>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60" name="AutoShape 26"/>
            <p:cNvSpPr>
              <a:spLocks noChangeShapeType="1"/>
            </p:cNvSpPr>
            <p:nvPr/>
          </p:nvSpPr>
          <p:spPr bwMode="auto">
            <a:xfrm>
              <a:off x="9761" y="6789"/>
              <a:ext cx="544"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61" name="AutoShape 25"/>
            <p:cNvSpPr>
              <a:spLocks noChangeShapeType="1"/>
            </p:cNvSpPr>
            <p:nvPr/>
          </p:nvSpPr>
          <p:spPr bwMode="auto">
            <a:xfrm>
              <a:off x="9761" y="6279"/>
              <a:ext cx="544"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62" name="AutoShape 24"/>
            <p:cNvSpPr>
              <a:spLocks noChangeShapeType="1"/>
            </p:cNvSpPr>
            <p:nvPr/>
          </p:nvSpPr>
          <p:spPr bwMode="auto">
            <a:xfrm>
              <a:off x="9761" y="5749"/>
              <a:ext cx="544"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63" name="Text Box 23"/>
            <p:cNvSpPr txBox="1">
              <a:spLocks noChangeArrowheads="1"/>
            </p:cNvSpPr>
            <p:nvPr/>
          </p:nvSpPr>
          <p:spPr bwMode="auto">
            <a:xfrm>
              <a:off x="10450" y="6542"/>
              <a:ext cx="1204"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金属晶体</a:t>
              </a:r>
              <a:endParaRPr kumimoji="1" lang="zh-CN" sz="2400">
                <a:solidFill>
                  <a:schemeClr val="tx1"/>
                </a:solidFill>
                <a:latin typeface="Times New Roman" pitchFamily="18" charset="0"/>
              </a:endParaRPr>
            </a:p>
          </p:txBody>
        </p:sp>
        <p:sp>
          <p:nvSpPr>
            <p:cNvPr id="164" name="Text Box 22"/>
            <p:cNvSpPr txBox="1">
              <a:spLocks noChangeArrowheads="1"/>
            </p:cNvSpPr>
            <p:nvPr/>
          </p:nvSpPr>
          <p:spPr bwMode="auto">
            <a:xfrm>
              <a:off x="10443" y="6022"/>
              <a:ext cx="1211"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离子晶体</a:t>
              </a:r>
              <a:endParaRPr kumimoji="1" lang="zh-CN" sz="2400">
                <a:solidFill>
                  <a:schemeClr val="tx1"/>
                </a:solidFill>
                <a:latin typeface="Times New Roman" pitchFamily="18" charset="0"/>
              </a:endParaRPr>
            </a:p>
          </p:txBody>
        </p:sp>
        <p:sp>
          <p:nvSpPr>
            <p:cNvPr id="165" name="Text Box 21"/>
            <p:cNvSpPr txBox="1">
              <a:spLocks noChangeArrowheads="1"/>
            </p:cNvSpPr>
            <p:nvPr/>
          </p:nvSpPr>
          <p:spPr bwMode="auto">
            <a:xfrm>
              <a:off x="10443" y="5503"/>
              <a:ext cx="1211"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原子晶体</a:t>
              </a:r>
              <a:endParaRPr kumimoji="1" lang="zh-CN" sz="2400">
                <a:solidFill>
                  <a:schemeClr val="tx1"/>
                </a:solidFill>
                <a:latin typeface="Times New Roman" pitchFamily="18" charset="0"/>
              </a:endParaRPr>
            </a:p>
          </p:txBody>
        </p:sp>
        <p:sp>
          <p:nvSpPr>
            <p:cNvPr id="166" name="Text Box 20"/>
            <p:cNvSpPr txBox="1">
              <a:spLocks noChangeArrowheads="1"/>
            </p:cNvSpPr>
            <p:nvPr/>
          </p:nvSpPr>
          <p:spPr bwMode="auto">
            <a:xfrm>
              <a:off x="10443" y="7059"/>
              <a:ext cx="1211"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分子晶体</a:t>
              </a:r>
              <a:endParaRPr kumimoji="1" lang="zh-CN" sz="2400">
                <a:solidFill>
                  <a:schemeClr val="tx1"/>
                </a:solidFill>
                <a:latin typeface="Times New Roman" pitchFamily="18" charset="0"/>
              </a:endParaRPr>
            </a:p>
          </p:txBody>
        </p:sp>
        <p:sp>
          <p:nvSpPr>
            <p:cNvPr id="167" name="AutoShape 19"/>
            <p:cNvSpPr>
              <a:spLocks/>
            </p:cNvSpPr>
            <p:nvPr/>
          </p:nvSpPr>
          <p:spPr bwMode="auto">
            <a:xfrm>
              <a:off x="11854" y="5571"/>
              <a:ext cx="143" cy="1816"/>
            </a:xfrm>
            <a:prstGeom prst="rightBrace">
              <a:avLst>
                <a:gd name="adj1" fmla="val 105828"/>
                <a:gd name="adj2" fmla="val 50000"/>
              </a:avLst>
            </a:prstGeom>
            <a:grpFill/>
            <a:ln w="9525">
              <a:solidFill>
                <a:srgbClr val="0070C0"/>
              </a:solidFill>
              <a:round/>
              <a:headEnd/>
              <a:tailEnd/>
            </a:ln>
          </p:spPr>
          <p:txBody>
            <a:bodyPr/>
            <a:lstStyle/>
            <a:p>
              <a:pPr>
                <a:defRPr/>
              </a:pPr>
              <a:endParaRPr lang="zh-CN" altLang="en-US">
                <a:latin typeface="Arial" charset="0"/>
              </a:endParaRPr>
            </a:p>
          </p:txBody>
        </p:sp>
        <p:sp>
          <p:nvSpPr>
            <p:cNvPr id="168" name="Text Box 18"/>
            <p:cNvSpPr txBox="1">
              <a:spLocks noChangeArrowheads="1"/>
            </p:cNvSpPr>
            <p:nvPr/>
          </p:nvSpPr>
          <p:spPr bwMode="auto">
            <a:xfrm>
              <a:off x="12191" y="6253"/>
              <a:ext cx="1213" cy="455"/>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晶体结构</a:t>
              </a:r>
              <a:endParaRPr kumimoji="1" lang="zh-CN" sz="2400">
                <a:solidFill>
                  <a:schemeClr val="tx1"/>
                </a:solidFill>
                <a:latin typeface="Times New Roman" pitchFamily="18" charset="0"/>
              </a:endParaRPr>
            </a:p>
          </p:txBody>
        </p:sp>
        <p:sp>
          <p:nvSpPr>
            <p:cNvPr id="169" name="AutoShape 17"/>
            <p:cNvSpPr>
              <a:spLocks noChangeShapeType="1"/>
            </p:cNvSpPr>
            <p:nvPr/>
          </p:nvSpPr>
          <p:spPr bwMode="auto">
            <a:xfrm>
              <a:off x="8609" y="7282"/>
              <a:ext cx="1696"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70" name="AutoShape 16"/>
            <p:cNvSpPr>
              <a:spLocks noChangeShapeType="1"/>
            </p:cNvSpPr>
            <p:nvPr/>
          </p:nvSpPr>
          <p:spPr bwMode="auto">
            <a:xfrm>
              <a:off x="9164" y="5259"/>
              <a:ext cx="1" cy="209"/>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sp>
          <p:nvSpPr>
            <p:cNvPr id="171" name="Text Box 15"/>
            <p:cNvSpPr txBox="1">
              <a:spLocks noChangeArrowheads="1"/>
            </p:cNvSpPr>
            <p:nvPr/>
          </p:nvSpPr>
          <p:spPr bwMode="auto">
            <a:xfrm>
              <a:off x="5438" y="4748"/>
              <a:ext cx="2627" cy="456"/>
            </a:xfrm>
            <a:prstGeom prst="rect">
              <a:avLst/>
            </a:prstGeom>
            <a:grpFill/>
            <a:ln w="9525">
              <a:solidFill>
                <a:srgbClr val="0070C0"/>
              </a:solidFill>
              <a:miter lim="800000"/>
              <a:headEnd/>
              <a:tailEnd/>
            </a:ln>
          </p:spPr>
          <p:txBody>
            <a:bodyPr/>
            <a:lstStyle/>
            <a:p>
              <a:pPr eaLnBrk="0" hangingPunct="0">
                <a:defRPr/>
              </a:pPr>
              <a:r>
                <a:rPr kumimoji="1" lang="zh-CN" sz="1000" dirty="0">
                  <a:solidFill>
                    <a:srgbClr val="FF0000"/>
                  </a:solidFill>
                  <a:latin typeface="Calibri" pitchFamily="34" charset="0"/>
                  <a:cs typeface="Times New Roman" pitchFamily="18" charset="0"/>
                </a:rPr>
                <a:t>配位化合物的组成与结构</a:t>
              </a:r>
              <a:endParaRPr kumimoji="1" lang="zh-CN" sz="2400" dirty="0">
                <a:solidFill>
                  <a:schemeClr val="tx1"/>
                </a:solidFill>
                <a:latin typeface="Times New Roman" pitchFamily="18" charset="0"/>
              </a:endParaRPr>
            </a:p>
          </p:txBody>
        </p:sp>
        <p:sp>
          <p:nvSpPr>
            <p:cNvPr id="172" name="Text Box 14"/>
            <p:cNvSpPr txBox="1">
              <a:spLocks noChangeArrowheads="1"/>
            </p:cNvSpPr>
            <p:nvPr/>
          </p:nvSpPr>
          <p:spPr bwMode="auto">
            <a:xfrm>
              <a:off x="8691" y="4748"/>
              <a:ext cx="974" cy="456"/>
            </a:xfrm>
            <a:prstGeom prst="rect">
              <a:avLst/>
            </a:prstGeom>
            <a:grpFill/>
            <a:ln w="9525">
              <a:solidFill>
                <a:srgbClr val="0070C0"/>
              </a:solidFill>
              <a:miter lim="800000"/>
              <a:headEnd/>
              <a:tailEnd/>
            </a:ln>
          </p:spPr>
          <p:txBody>
            <a:bodyPr/>
            <a:lstStyle/>
            <a:p>
              <a:pPr eaLnBrk="0" hangingPunct="0">
                <a:defRPr/>
              </a:pPr>
              <a:r>
                <a:rPr kumimoji="1" lang="zh-CN" sz="1000" dirty="0">
                  <a:solidFill>
                    <a:schemeClr val="tx1"/>
                  </a:solidFill>
                  <a:latin typeface="Calibri" pitchFamily="34" charset="0"/>
                  <a:cs typeface="Times New Roman" pitchFamily="18" charset="0"/>
                </a:rPr>
                <a:t>配位键</a:t>
              </a:r>
              <a:endParaRPr kumimoji="1" lang="zh-CN" sz="2400" dirty="0">
                <a:solidFill>
                  <a:schemeClr val="tx1"/>
                </a:solidFill>
                <a:latin typeface="Times New Roman" pitchFamily="18" charset="0"/>
              </a:endParaRPr>
            </a:p>
          </p:txBody>
        </p:sp>
        <p:sp>
          <p:nvSpPr>
            <p:cNvPr id="173" name="AutoShape 13"/>
            <p:cNvSpPr>
              <a:spLocks noChangeShapeType="1"/>
            </p:cNvSpPr>
            <p:nvPr/>
          </p:nvSpPr>
          <p:spPr bwMode="auto">
            <a:xfrm>
              <a:off x="6121" y="4497"/>
              <a:ext cx="1" cy="201"/>
            </a:xfrm>
            <a:prstGeom prst="straightConnector1">
              <a:avLst/>
            </a:prstGeom>
            <a:grpFill/>
            <a:ln w="9525">
              <a:solidFill>
                <a:srgbClr val="000000"/>
              </a:solidFill>
              <a:round/>
              <a:headEnd/>
              <a:tailEnd/>
            </a:ln>
          </p:spPr>
          <p:txBody>
            <a:bodyPr/>
            <a:lstStyle/>
            <a:p>
              <a:pPr>
                <a:defRPr/>
              </a:pPr>
              <a:endParaRPr lang="zh-CN" altLang="en-US">
                <a:latin typeface="Arial" charset="0"/>
              </a:endParaRPr>
            </a:p>
          </p:txBody>
        </p:sp>
        <p:sp>
          <p:nvSpPr>
            <p:cNvPr id="174" name="AutoShape 12"/>
            <p:cNvSpPr>
              <a:spLocks noChangeShapeType="1"/>
            </p:cNvSpPr>
            <p:nvPr/>
          </p:nvSpPr>
          <p:spPr bwMode="auto">
            <a:xfrm>
              <a:off x="8136" y="4985"/>
              <a:ext cx="473" cy="1"/>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grpSp>
          <p:nvGrpSpPr>
            <p:cNvPr id="175" name="Group 9"/>
            <p:cNvGrpSpPr>
              <a:grpSpLocks/>
            </p:cNvGrpSpPr>
            <p:nvPr/>
          </p:nvGrpSpPr>
          <p:grpSpPr bwMode="auto">
            <a:xfrm>
              <a:off x="1579" y="5947"/>
              <a:ext cx="1302" cy="1018"/>
              <a:chOff x="1579" y="5947"/>
              <a:chExt cx="1302" cy="1018"/>
            </a:xfrm>
            <a:grpFill/>
          </p:grpSpPr>
          <p:sp>
            <p:nvSpPr>
              <p:cNvPr id="183" name="AutoShape 11"/>
              <p:cNvSpPr>
                <a:spLocks noChangeArrowheads="1"/>
              </p:cNvSpPr>
              <p:nvPr/>
            </p:nvSpPr>
            <p:spPr bwMode="auto">
              <a:xfrm>
                <a:off x="1660" y="5947"/>
                <a:ext cx="1221" cy="1018"/>
              </a:xfrm>
              <a:prstGeom prst="rightArrow">
                <a:avLst>
                  <a:gd name="adj1" fmla="val 50000"/>
                  <a:gd name="adj2" fmla="val 29985"/>
                </a:avLst>
              </a:prstGeom>
              <a:grpFill/>
              <a:ln w="9525">
                <a:solidFill>
                  <a:srgbClr val="000000"/>
                </a:solidFill>
                <a:miter lim="800000"/>
                <a:headEnd/>
                <a:tailEnd/>
              </a:ln>
            </p:spPr>
            <p:txBody>
              <a:bodyPr/>
              <a:lstStyle/>
              <a:p>
                <a:pPr>
                  <a:defRPr/>
                </a:pPr>
                <a:endParaRPr lang="zh-CN" altLang="en-US">
                  <a:latin typeface="Arial" charset="0"/>
                </a:endParaRPr>
              </a:p>
            </p:txBody>
          </p:sp>
          <p:sp>
            <p:nvSpPr>
              <p:cNvPr id="184" name="Text Box 10"/>
              <p:cNvSpPr txBox="1">
                <a:spLocks noChangeArrowheads="1"/>
              </p:cNvSpPr>
              <p:nvPr/>
            </p:nvSpPr>
            <p:spPr bwMode="auto">
              <a:xfrm>
                <a:off x="1579" y="6246"/>
                <a:ext cx="1149" cy="437"/>
              </a:xfrm>
              <a:prstGeom prst="rect">
                <a:avLst/>
              </a:prstGeom>
              <a:grpFill/>
              <a:ln w="3175">
                <a:noFill/>
                <a:miter lim="800000"/>
                <a:headEnd/>
                <a:tailEnd/>
              </a:ln>
            </p:spPr>
            <p:txBody>
              <a:bodyPr/>
              <a:lstStyle/>
              <a:p>
                <a:pPr algn="ctr" eaLnBrk="0" hangingPunct="0">
                  <a:defRPr/>
                </a:pPr>
                <a:r>
                  <a:rPr kumimoji="1" lang="zh-CN" sz="1000" dirty="0">
                    <a:latin typeface="黑体" pitchFamily="2" charset="-122"/>
                    <a:ea typeface="黑体" pitchFamily="2" charset="-122"/>
                    <a:cs typeface="Times New Roman" pitchFamily="18" charset="0"/>
                  </a:rPr>
                  <a:t>无机化学</a:t>
                </a:r>
                <a:endParaRPr kumimoji="1" lang="zh-CN" sz="2400" dirty="0">
                  <a:latin typeface="黑体" pitchFamily="2" charset="-122"/>
                  <a:ea typeface="黑体" pitchFamily="2" charset="-122"/>
                </a:endParaRPr>
              </a:p>
            </p:txBody>
          </p:sp>
        </p:grpSp>
        <p:sp>
          <p:nvSpPr>
            <p:cNvPr id="176" name="AutoShape 8"/>
            <p:cNvSpPr>
              <a:spLocks noChangeArrowheads="1"/>
            </p:cNvSpPr>
            <p:nvPr/>
          </p:nvSpPr>
          <p:spPr bwMode="auto">
            <a:xfrm flipH="1">
              <a:off x="13599" y="2299"/>
              <a:ext cx="1304" cy="1018"/>
            </a:xfrm>
            <a:prstGeom prst="rightArrow">
              <a:avLst>
                <a:gd name="adj1" fmla="val 50000"/>
                <a:gd name="adj2" fmla="val 32024"/>
              </a:avLst>
            </a:prstGeom>
            <a:grpFill/>
            <a:ln w="9525">
              <a:solidFill>
                <a:srgbClr val="000000"/>
              </a:solidFill>
              <a:miter lim="800000"/>
              <a:headEnd/>
              <a:tailEnd/>
            </a:ln>
          </p:spPr>
          <p:txBody>
            <a:bodyPr/>
            <a:lstStyle/>
            <a:p>
              <a:pPr>
                <a:defRPr/>
              </a:pPr>
              <a:endParaRPr lang="zh-CN" altLang="en-US">
                <a:latin typeface="Arial" charset="0"/>
              </a:endParaRPr>
            </a:p>
          </p:txBody>
        </p:sp>
        <p:sp>
          <p:nvSpPr>
            <p:cNvPr id="177" name="Text Box 7"/>
            <p:cNvSpPr txBox="1">
              <a:spLocks noChangeArrowheads="1"/>
            </p:cNvSpPr>
            <p:nvPr/>
          </p:nvSpPr>
          <p:spPr bwMode="auto">
            <a:xfrm>
              <a:off x="13817" y="2582"/>
              <a:ext cx="1166" cy="444"/>
            </a:xfrm>
            <a:prstGeom prst="rect">
              <a:avLst/>
            </a:prstGeom>
            <a:grpFill/>
            <a:ln w="9525">
              <a:noFill/>
              <a:miter lim="800000"/>
              <a:headEnd/>
              <a:tailEnd/>
            </a:ln>
          </p:spPr>
          <p:txBody>
            <a:bodyPr/>
            <a:lstStyle/>
            <a:p>
              <a:pPr algn="ctr" eaLnBrk="0" hangingPunct="0">
                <a:defRPr/>
              </a:pPr>
              <a:r>
                <a:rPr kumimoji="1" lang="zh-CN" sz="1000" dirty="0">
                  <a:latin typeface="黑体" pitchFamily="2" charset="-122"/>
                  <a:ea typeface="黑体" pitchFamily="2" charset="-122"/>
                  <a:cs typeface="Times New Roman" pitchFamily="18" charset="0"/>
                </a:rPr>
                <a:t>分析化学</a:t>
              </a:r>
              <a:endParaRPr kumimoji="1" lang="zh-CN" sz="2400" dirty="0">
                <a:latin typeface="黑体" pitchFamily="2" charset="-122"/>
                <a:ea typeface="黑体" pitchFamily="2" charset="-122"/>
              </a:endParaRPr>
            </a:p>
          </p:txBody>
        </p:sp>
        <p:sp>
          <p:nvSpPr>
            <p:cNvPr id="178" name="AutoShape 6"/>
            <p:cNvSpPr>
              <a:spLocks noChangeShapeType="1"/>
            </p:cNvSpPr>
            <p:nvPr/>
          </p:nvSpPr>
          <p:spPr bwMode="auto">
            <a:xfrm>
              <a:off x="7424" y="1986"/>
              <a:ext cx="1" cy="2621"/>
            </a:xfrm>
            <a:prstGeom prst="straightConnector1">
              <a:avLst/>
            </a:prstGeom>
            <a:grpFill/>
            <a:ln w="9525" cap="rnd">
              <a:solidFill>
                <a:srgbClr val="000000"/>
              </a:solidFill>
              <a:prstDash val="sysDot"/>
              <a:round/>
              <a:headEnd/>
              <a:tailEnd/>
            </a:ln>
          </p:spPr>
          <p:txBody>
            <a:bodyPr/>
            <a:lstStyle/>
            <a:p>
              <a:pPr>
                <a:defRPr/>
              </a:pPr>
              <a:endParaRPr lang="zh-CN" altLang="en-US">
                <a:latin typeface="Arial" charset="0"/>
              </a:endParaRPr>
            </a:p>
          </p:txBody>
        </p:sp>
        <p:sp>
          <p:nvSpPr>
            <p:cNvPr id="179" name="AutoShape 5"/>
            <p:cNvSpPr>
              <a:spLocks noChangeShapeType="1"/>
            </p:cNvSpPr>
            <p:nvPr/>
          </p:nvSpPr>
          <p:spPr bwMode="auto">
            <a:xfrm>
              <a:off x="7424" y="4625"/>
              <a:ext cx="7479" cy="1"/>
            </a:xfrm>
            <a:prstGeom prst="straightConnector1">
              <a:avLst/>
            </a:prstGeom>
            <a:grpFill/>
            <a:ln w="9525" cap="rnd">
              <a:solidFill>
                <a:srgbClr val="000000"/>
              </a:solidFill>
              <a:prstDash val="sysDot"/>
              <a:round/>
              <a:headEnd/>
              <a:tailEnd/>
            </a:ln>
          </p:spPr>
          <p:txBody>
            <a:bodyPr/>
            <a:lstStyle/>
            <a:p>
              <a:pPr>
                <a:defRPr/>
              </a:pPr>
              <a:endParaRPr lang="zh-CN" altLang="en-US">
                <a:latin typeface="Arial" charset="0"/>
              </a:endParaRPr>
            </a:p>
          </p:txBody>
        </p:sp>
        <p:sp>
          <p:nvSpPr>
            <p:cNvPr id="180" name="Text Box 4"/>
            <p:cNvSpPr txBox="1">
              <a:spLocks noChangeArrowheads="1"/>
            </p:cNvSpPr>
            <p:nvPr/>
          </p:nvSpPr>
          <p:spPr bwMode="auto">
            <a:xfrm>
              <a:off x="11842" y="7899"/>
              <a:ext cx="3141" cy="1610"/>
            </a:xfrm>
            <a:prstGeom prst="rect">
              <a:avLst/>
            </a:prstGeom>
            <a:grpFill/>
            <a:ln w="9525">
              <a:noFill/>
              <a:miter lim="800000"/>
              <a:headEnd/>
              <a:tailEnd/>
            </a:ln>
            <a:effectLst>
              <a:outerShdw blurRad="50800" dist="38100" dir="5400000" algn="t" rotWithShape="0">
                <a:prstClr val="black">
                  <a:alpha val="40000"/>
                </a:prstClr>
              </a:outerShdw>
            </a:effectLst>
          </p:spPr>
          <p:txBody>
            <a:bodyPr/>
            <a:lstStyle/>
            <a:p>
              <a:pPr algn="ctr" eaLnBrk="0" hangingPunct="0">
                <a:lnSpc>
                  <a:spcPct val="150000"/>
                </a:lnSpc>
                <a:defRPr/>
              </a:pPr>
              <a:r>
                <a:rPr lang="zh-CN" altLang="en-US" sz="1400" b="1" dirty="0">
                  <a:solidFill>
                    <a:srgbClr val="0070C0"/>
                  </a:solidFill>
                  <a:latin typeface="+mj-ea"/>
                  <a:ea typeface="+mj-ea"/>
                </a:rPr>
                <a:t>蓝框</a:t>
              </a:r>
              <a:r>
                <a:rPr lang="en-US" altLang="zh-CN" sz="1400" b="1" dirty="0">
                  <a:solidFill>
                    <a:schemeClr val="accent1"/>
                  </a:solidFill>
                  <a:latin typeface="+mj-ea"/>
                  <a:ea typeface="+mj-ea"/>
                </a:rPr>
                <a:t>-</a:t>
              </a:r>
              <a:r>
                <a:rPr lang="zh-CN" altLang="en-US" sz="1400" b="1" dirty="0">
                  <a:solidFill>
                    <a:schemeClr val="accent1"/>
                  </a:solidFill>
                  <a:latin typeface="+mj-ea"/>
                  <a:ea typeface="+mj-ea"/>
                </a:rPr>
                <a:t>无机化学 </a:t>
              </a:r>
              <a:endParaRPr lang="en-US" altLang="zh-CN" sz="1400" b="1" dirty="0" smtClean="0">
                <a:solidFill>
                  <a:schemeClr val="accent1"/>
                </a:solidFill>
                <a:latin typeface="+mj-ea"/>
                <a:ea typeface="+mj-ea"/>
              </a:endParaRPr>
            </a:p>
            <a:p>
              <a:pPr algn="ctr" eaLnBrk="0" hangingPunct="0">
                <a:lnSpc>
                  <a:spcPct val="150000"/>
                </a:lnSpc>
                <a:defRPr/>
              </a:pPr>
              <a:r>
                <a:rPr lang="zh-CN" altLang="en-US" sz="1400" b="1" dirty="0" smtClean="0">
                  <a:solidFill>
                    <a:srgbClr val="00B050"/>
                  </a:solidFill>
                  <a:latin typeface="+mj-ea"/>
                  <a:ea typeface="+mj-ea"/>
                </a:rPr>
                <a:t>绿</a:t>
              </a:r>
              <a:r>
                <a:rPr lang="zh-CN" altLang="en-US" sz="1400" b="1" dirty="0">
                  <a:solidFill>
                    <a:srgbClr val="00B050"/>
                  </a:solidFill>
                  <a:latin typeface="+mj-ea"/>
                  <a:ea typeface="+mj-ea"/>
                </a:rPr>
                <a:t>框</a:t>
              </a:r>
              <a:r>
                <a:rPr lang="en-US" altLang="zh-CN" sz="1400" b="1" dirty="0">
                  <a:solidFill>
                    <a:schemeClr val="accent1"/>
                  </a:solidFill>
                  <a:latin typeface="+mj-ea"/>
                  <a:ea typeface="+mj-ea"/>
                </a:rPr>
                <a:t>-</a:t>
              </a:r>
              <a:r>
                <a:rPr lang="zh-CN" altLang="en-US" sz="1400" b="1" dirty="0">
                  <a:solidFill>
                    <a:schemeClr val="accent1"/>
                  </a:solidFill>
                  <a:latin typeface="+mj-ea"/>
                  <a:ea typeface="+mj-ea"/>
                </a:rPr>
                <a:t>分析化学</a:t>
              </a:r>
              <a:endParaRPr lang="en-US" altLang="zh-CN" sz="1400" b="1" dirty="0">
                <a:solidFill>
                  <a:schemeClr val="accent1"/>
                </a:solidFill>
                <a:latin typeface="+mj-ea"/>
                <a:ea typeface="+mj-ea"/>
              </a:endParaRPr>
            </a:p>
            <a:p>
              <a:pPr algn="ctr" eaLnBrk="0" hangingPunct="0">
                <a:lnSpc>
                  <a:spcPct val="150000"/>
                </a:lnSpc>
                <a:defRPr/>
              </a:pPr>
              <a:r>
                <a:rPr lang="zh-CN" altLang="en-US" sz="1400" b="1" dirty="0">
                  <a:solidFill>
                    <a:srgbClr val="FF0000"/>
                  </a:solidFill>
                  <a:latin typeface="+mj-ea"/>
                  <a:ea typeface="+mj-ea"/>
                </a:rPr>
                <a:t> 红色字体</a:t>
              </a:r>
              <a:r>
                <a:rPr lang="en-US" altLang="zh-CN" sz="1400" b="1" dirty="0">
                  <a:solidFill>
                    <a:srgbClr val="FF0000"/>
                  </a:solidFill>
                  <a:latin typeface="+mj-ea"/>
                  <a:ea typeface="+mj-ea"/>
                </a:rPr>
                <a:t> </a:t>
              </a:r>
              <a:r>
                <a:rPr lang="en-US" altLang="zh-CN" sz="1400" b="1" dirty="0">
                  <a:solidFill>
                    <a:schemeClr val="accent1"/>
                  </a:solidFill>
                  <a:latin typeface="+mj-ea"/>
                  <a:ea typeface="+mj-ea"/>
                </a:rPr>
                <a:t>-</a:t>
              </a:r>
              <a:r>
                <a:rPr lang="zh-CN" altLang="en-US" sz="1400" b="1" dirty="0">
                  <a:solidFill>
                    <a:schemeClr val="accent1"/>
                  </a:solidFill>
                  <a:latin typeface="+mj-ea"/>
                  <a:ea typeface="+mj-ea"/>
                </a:rPr>
                <a:t>重点内容</a:t>
              </a:r>
            </a:p>
            <a:p>
              <a:pPr eaLnBrk="0" hangingPunct="0">
                <a:defRPr/>
              </a:pPr>
              <a:endParaRPr kumimoji="1" lang="zh-CN" altLang="en-US" sz="2400" dirty="0">
                <a:solidFill>
                  <a:schemeClr val="tx1"/>
                </a:solidFill>
                <a:latin typeface="Times New Roman" pitchFamily="18" charset="0"/>
              </a:endParaRPr>
            </a:p>
          </p:txBody>
        </p:sp>
        <p:sp>
          <p:nvSpPr>
            <p:cNvPr id="181" name="Text Box 3"/>
            <p:cNvSpPr txBox="1">
              <a:spLocks noChangeArrowheads="1"/>
            </p:cNvSpPr>
            <p:nvPr/>
          </p:nvSpPr>
          <p:spPr bwMode="auto">
            <a:xfrm>
              <a:off x="2881" y="2267"/>
              <a:ext cx="1831" cy="456"/>
            </a:xfrm>
            <a:prstGeom prst="rect">
              <a:avLst/>
            </a:prstGeom>
            <a:grpFill/>
            <a:ln w="9525">
              <a:solidFill>
                <a:srgbClr val="0070C0"/>
              </a:solidFill>
              <a:miter lim="800000"/>
              <a:headEnd/>
              <a:tailEnd/>
            </a:ln>
          </p:spPr>
          <p:txBody>
            <a:bodyPr/>
            <a:lstStyle/>
            <a:p>
              <a:pPr eaLnBrk="0" hangingPunct="0">
                <a:defRPr/>
              </a:pPr>
              <a:r>
                <a:rPr kumimoji="1" lang="zh-CN" sz="1000">
                  <a:solidFill>
                    <a:schemeClr val="tx1"/>
                  </a:solidFill>
                  <a:latin typeface="Calibri" pitchFamily="34" charset="0"/>
                  <a:cs typeface="Times New Roman" pitchFamily="18" charset="0"/>
                </a:rPr>
                <a:t>化学反应动力学</a:t>
              </a:r>
              <a:endParaRPr kumimoji="1" lang="zh-CN" sz="2400">
                <a:solidFill>
                  <a:schemeClr val="tx1"/>
                </a:solidFill>
                <a:latin typeface="Times New Roman" pitchFamily="18" charset="0"/>
              </a:endParaRPr>
            </a:p>
          </p:txBody>
        </p:sp>
        <p:sp>
          <p:nvSpPr>
            <p:cNvPr id="182" name="AutoShape 2"/>
            <p:cNvSpPr>
              <a:spLocks noChangeShapeType="1"/>
            </p:cNvSpPr>
            <p:nvPr/>
          </p:nvSpPr>
          <p:spPr bwMode="auto">
            <a:xfrm>
              <a:off x="4064" y="2746"/>
              <a:ext cx="1" cy="518"/>
            </a:xfrm>
            <a:prstGeom prst="straightConnector1">
              <a:avLst/>
            </a:prstGeom>
            <a:grpFill/>
            <a:ln w="9525">
              <a:solidFill>
                <a:srgbClr val="0070C0"/>
              </a:solidFill>
              <a:round/>
              <a:headEnd/>
              <a:tailEnd/>
            </a:ln>
          </p:spPr>
          <p:txBody>
            <a:bodyPr/>
            <a:lstStyle/>
            <a:p>
              <a:pPr>
                <a:defRPr/>
              </a:pPr>
              <a:endParaRPr lang="zh-CN" altLang="en-US">
                <a:latin typeface="Arial" charset="0"/>
              </a:endParaRPr>
            </a:p>
          </p:txBody>
        </p:sp>
      </p:grpSp>
    </p:spTree>
  </p:cSld>
  <p:clrMapOvr>
    <a:masterClrMapping/>
  </p:clrMapOvr>
  <mc:AlternateContent xmlns:mc="http://schemas.openxmlformats.org/markup-compatibility/2006">
    <mc:Choice xmlns="" xmlns:p14="http://schemas.microsoft.com/office/powerpoint/2010/main" Requires="p14">
      <p:transition spd="slow" p14:dur="800" advTm="7268">
        <p:wipe dir="d"/>
      </p:transition>
    </mc:Choice>
    <mc:Fallback>
      <p:transition spd="slow" advTm="7268">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p:cTn id="11" dur="300" fill="hold"/>
                                        <p:tgtEl>
                                          <p:spTgt spid="103"/>
                                        </p:tgtEl>
                                        <p:attrNameLst>
                                          <p:attrName>ppt_w</p:attrName>
                                        </p:attrNameLst>
                                      </p:cBhvr>
                                      <p:tavLst>
                                        <p:tav tm="0">
                                          <p:val>
                                            <p:fltVal val="0"/>
                                          </p:val>
                                        </p:tav>
                                        <p:tav tm="100000">
                                          <p:val>
                                            <p:strVal val="#ppt_w"/>
                                          </p:val>
                                        </p:tav>
                                      </p:tavLst>
                                    </p:anim>
                                    <p:anim calcmode="lin" valueType="num">
                                      <p:cBhvr>
                                        <p:cTn id="12" dur="300" fill="hold"/>
                                        <p:tgtEl>
                                          <p:spTgt spid="103"/>
                                        </p:tgtEl>
                                        <p:attrNameLst>
                                          <p:attrName>ppt_h</p:attrName>
                                        </p:attrNameLst>
                                      </p:cBhvr>
                                      <p:tavLst>
                                        <p:tav tm="0">
                                          <p:val>
                                            <p:fltVal val="0"/>
                                          </p:val>
                                        </p:tav>
                                        <p:tav tm="100000">
                                          <p:val>
                                            <p:strVal val="#ppt_h"/>
                                          </p:val>
                                        </p:tav>
                                      </p:tavLst>
                                    </p:anim>
                                    <p:anim calcmode="lin" valueType="num">
                                      <p:cBhvr>
                                        <p:cTn id="13" dur="300" fill="hold"/>
                                        <p:tgtEl>
                                          <p:spTgt spid="103"/>
                                        </p:tgtEl>
                                        <p:attrNameLst>
                                          <p:attrName>style.rotation</p:attrName>
                                        </p:attrNameLst>
                                      </p:cBhvr>
                                      <p:tavLst>
                                        <p:tav tm="0">
                                          <p:val>
                                            <p:fltVal val="90"/>
                                          </p:val>
                                        </p:tav>
                                        <p:tav tm="100000">
                                          <p:val>
                                            <p:fltVal val="0"/>
                                          </p:val>
                                        </p:tav>
                                      </p:tavLst>
                                    </p:anim>
                                    <p:animEffect transition="in" filter="fade">
                                      <p:cBhvr>
                                        <p:cTn id="14" dur="3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Lst>
  </p:timing>
</p:sld>
</file>

<file path=ppt/theme/theme1.xml><?xml version="1.0" encoding="utf-8"?>
<a:theme xmlns:a="http://schemas.openxmlformats.org/drawingml/2006/main" name="1_默认设计模板">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1547</Words>
  <Application>Microsoft Office PowerPoint</Application>
  <PresentationFormat>自定义</PresentationFormat>
  <Paragraphs>252</Paragraphs>
  <Slides>16</Slides>
  <Notes>15</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1_默认设计模板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WWY</cp:lastModifiedBy>
  <cp:revision>67</cp:revision>
  <dcterms:created xsi:type="dcterms:W3CDTF">2013-01-25T01:44:00Z</dcterms:created>
  <dcterms:modified xsi:type="dcterms:W3CDTF">2018-11-23T13:05:45Z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