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9" r:id="rId3"/>
    <p:sldId id="265" r:id="rId4"/>
    <p:sldId id="276" r:id="rId5"/>
    <p:sldId id="260" r:id="rId6"/>
    <p:sldId id="278" r:id="rId7"/>
    <p:sldId id="277" r:id="rId8"/>
    <p:sldId id="279" r:id="rId9"/>
    <p:sldId id="283" r:id="rId10"/>
    <p:sldId id="270" r:id="rId11"/>
    <p:sldId id="274" r:id="rId12"/>
    <p:sldId id="280" r:id="rId13"/>
    <p:sldId id="275" r:id="rId14"/>
    <p:sldId id="281" r:id="rId15"/>
    <p:sldId id="261" r:id="rId16"/>
    <p:sldId id="269" r:id="rId17"/>
    <p:sldId id="268" r:id="rId18"/>
    <p:sldId id="266" r:id="rId19"/>
    <p:sldId id="267" r:id="rId20"/>
    <p:sldId id="282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0" autoAdjust="0"/>
    <p:restoredTop sz="94660"/>
  </p:normalViewPr>
  <p:slideViewPr>
    <p:cSldViewPr>
      <p:cViewPr varScale="1">
        <p:scale>
          <a:sx n="63" d="100"/>
          <a:sy n="63" d="100"/>
        </p:scale>
        <p:origin x="66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F4F98FD9-B382-4660-8133-D80293E66C1B}" type="datetimeFigureOut">
              <a:rPr lang="en-US" smtClean="0"/>
              <a:pPr/>
              <a:t>11/23/2018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3463F3F2-E20F-467A-A743-A2D6E92906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8542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8FD9-B382-4660-8133-D80293E66C1B}" type="datetimeFigureOut">
              <a:rPr lang="en-US" smtClean="0"/>
              <a:pPr/>
              <a:t>11/23/2018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3F3F2-E20F-467A-A743-A2D6E92906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873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8FD9-B382-4660-8133-D80293E66C1B}" type="datetimeFigureOut">
              <a:rPr lang="en-US" smtClean="0"/>
              <a:pPr/>
              <a:t>11/23/2018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3F3F2-E20F-467A-A743-A2D6E92906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6048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8FD9-B382-4660-8133-D80293E66C1B}" type="datetimeFigureOut">
              <a:rPr lang="en-US" smtClean="0"/>
              <a:pPr/>
              <a:t>11/23/2018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3F3F2-E20F-467A-A743-A2D6E92906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8642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8FD9-B382-4660-8133-D80293E66C1B}" type="datetimeFigureOut">
              <a:rPr lang="en-US" smtClean="0"/>
              <a:pPr/>
              <a:t>11/23/2018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3F3F2-E20F-467A-A743-A2D6E92906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98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8FD9-B382-4660-8133-D80293E66C1B}" type="datetimeFigureOut">
              <a:rPr lang="en-US" smtClean="0"/>
              <a:pPr/>
              <a:t>11/23/2018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3F3F2-E20F-467A-A743-A2D6E92906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8720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8FD9-B382-4660-8133-D80293E66C1B}" type="datetimeFigureOut">
              <a:rPr lang="en-US" smtClean="0"/>
              <a:pPr/>
              <a:t>11/23/2018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3F3F2-E20F-467A-A743-A2D6E92906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4714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8FD9-B382-4660-8133-D80293E66C1B}" type="datetimeFigureOut">
              <a:rPr lang="en-US" smtClean="0"/>
              <a:pPr/>
              <a:t>11/23/2018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3F3F2-E20F-467A-A743-A2D6E92906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58256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8FD9-B382-4660-8133-D80293E66C1B}" type="datetimeFigureOut">
              <a:rPr lang="en-US" smtClean="0"/>
              <a:pPr/>
              <a:t>11/23/2018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3F3F2-E20F-467A-A743-A2D6E92906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002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8FD9-B382-4660-8133-D80293E66C1B}" type="datetimeFigureOut">
              <a:rPr lang="en-US" smtClean="0"/>
              <a:pPr/>
              <a:t>11/23/2018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3F3F2-E20F-467A-A743-A2D6E92906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945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8FD9-B382-4660-8133-D80293E66C1B}" type="datetimeFigureOut">
              <a:rPr lang="en-US" smtClean="0"/>
              <a:pPr/>
              <a:t>11/23/2018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3F3F2-E20F-467A-A743-A2D6E92906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2760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8FD9-B382-4660-8133-D80293E66C1B}" type="datetimeFigureOut">
              <a:rPr lang="en-US" smtClean="0"/>
              <a:pPr/>
              <a:t>11/23/2018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3F3F2-E20F-467A-A743-A2D6E92906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369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8FD9-B382-4660-8133-D80293E66C1B}" type="datetimeFigureOut">
              <a:rPr lang="en-US" smtClean="0"/>
              <a:pPr/>
              <a:t>11/23/2018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3F3F2-E20F-467A-A743-A2D6E92906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2785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8FD9-B382-4660-8133-D80293E66C1B}" type="datetimeFigureOut">
              <a:rPr lang="en-US" smtClean="0"/>
              <a:pPr/>
              <a:t>11/23/2018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3F3F2-E20F-467A-A743-A2D6E92906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6806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8FD9-B382-4660-8133-D80293E66C1B}" type="datetimeFigureOut">
              <a:rPr lang="en-US" smtClean="0"/>
              <a:pPr/>
              <a:t>11/23/2018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3F3F2-E20F-467A-A743-A2D6E92906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407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8FD9-B382-4660-8133-D80293E66C1B}" type="datetimeFigureOut">
              <a:rPr lang="en-US" smtClean="0"/>
              <a:pPr/>
              <a:t>11/23/2018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3F3F2-E20F-467A-A743-A2D6E92906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059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8FD9-B382-4660-8133-D80293E66C1B}" type="datetimeFigureOut">
              <a:rPr lang="en-US" smtClean="0"/>
              <a:pPr/>
              <a:t>11/23/2018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3F3F2-E20F-467A-A743-A2D6E92906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179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F98FD9-B382-4660-8133-D80293E66C1B}" type="datetimeFigureOut">
              <a:rPr lang="en-US" smtClean="0"/>
              <a:pPr/>
              <a:t>11/23/2018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463F3F2-E20F-467A-A743-A2D6E92906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621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gif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zh-CN" altLang="en-US" dirty="0"/>
              <a:t>主动学习，动手实践</a:t>
            </a:r>
            <a:br>
              <a:rPr lang="en-US" altLang="zh-CN" dirty="0"/>
            </a:br>
            <a:endParaRPr lang="en-US" sz="27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altLang="zh-CN" sz="1600" dirty="0"/>
              <a:t>——</a:t>
            </a:r>
            <a:r>
              <a:rPr lang="zh-CN" altLang="en-US" dirty="0"/>
              <a:t>提高工程制图课堂效率的探索</a:t>
            </a:r>
            <a:endParaRPr lang="en-US" altLang="zh-CN" dirty="0"/>
          </a:p>
          <a:p>
            <a:r>
              <a:rPr lang="zh-CN" altLang="en-US" dirty="0"/>
              <a:t>南京工业大学 周俊静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通过案例引入知识点</a:t>
            </a:r>
            <a:br>
              <a:rPr lang="en-US" altLang="zh-CN" dirty="0"/>
            </a:b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授课对象是大一新生，没有专业背景</a:t>
            </a:r>
            <a:endParaRPr lang="en-US" altLang="zh-CN" dirty="0"/>
          </a:p>
          <a:p>
            <a:r>
              <a:rPr lang="zh-CN" altLang="en-US" dirty="0"/>
              <a:t>画法几何的理论知识枯燥，学生比较难提起兴趣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通过实际案例引入理论知识，提高学生的学习兴趣，并了解理论知识将如何应用。</a:t>
            </a:r>
            <a:endParaRPr lang="en-US" altLang="zh-CN" dirty="0"/>
          </a:p>
          <a:p>
            <a:endParaRPr lang="en-US" altLang="zh-CN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BF116-F736-4718-B261-9FA315E4E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80046"/>
            <a:ext cx="6798734" cy="761063"/>
          </a:xfrm>
        </p:spPr>
        <p:txBody>
          <a:bodyPr>
            <a:normAutofit/>
          </a:bodyPr>
          <a:lstStyle/>
          <a:p>
            <a:r>
              <a:rPr lang="zh-CN" altLang="en-US" sz="2800" dirty="0"/>
              <a:t>比如 为了让学生了解</a:t>
            </a:r>
            <a:r>
              <a:rPr lang="zh-CN" altLang="en-US" sz="2800" dirty="0">
                <a:solidFill>
                  <a:srgbClr val="FF0000"/>
                </a:solidFill>
              </a:rPr>
              <a:t>切割基本立体</a:t>
            </a:r>
            <a:r>
              <a:rPr lang="zh-CN" altLang="en-US" sz="2800" dirty="0"/>
              <a:t>的目的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C9C35F-8D18-43BC-94E3-A7B0DC1CC5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734" y="1409336"/>
            <a:ext cx="2313731" cy="2516773"/>
          </a:xfrm>
          <a:prstGeom prst="rect">
            <a:avLst/>
          </a:prstGeom>
        </p:spPr>
      </p:pic>
      <p:pic>
        <p:nvPicPr>
          <p:cNvPr id="9" name="内容占位符 8">
            <a:extLst>
              <a:ext uri="{FF2B5EF4-FFF2-40B4-BE49-F238E27FC236}">
                <a16:creationId xmlns:a16="http://schemas.microsoft.com/office/drawing/2014/main" id="{984554F7-740D-4254-97DE-4D61F785C1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393" y="1409336"/>
            <a:ext cx="4032457" cy="2254366"/>
          </a:xfr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0D83889-9D9F-4746-B465-47E6FB95F1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831513"/>
            <a:ext cx="2741287" cy="241332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2100F0D-5E05-4724-B0FF-3247F65DC3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994336"/>
            <a:ext cx="3114946" cy="208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179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C6BEAB-B377-4F12-871E-3BEB2BDB9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3400"/>
            <a:ext cx="7543800" cy="608663"/>
          </a:xfrm>
        </p:spPr>
        <p:txBody>
          <a:bodyPr>
            <a:normAutofit/>
          </a:bodyPr>
          <a:lstStyle/>
          <a:p>
            <a:r>
              <a:rPr lang="zh-CN" altLang="en-US" sz="2400" dirty="0"/>
              <a:t>介绍球阀的功能、结构和其零件怎样由基本体切割而来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B67FF9F-CB99-4512-BC19-7C0AC8F685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461" y="1061819"/>
            <a:ext cx="4804077" cy="3444875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6A3A9DF5-A890-4794-992B-1F94F92F9F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0"/>
          <a:stretch/>
        </p:blipFill>
        <p:spPr>
          <a:xfrm>
            <a:off x="4819181" y="4221480"/>
            <a:ext cx="3429000" cy="20626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F983ED-9396-427F-9127-5C68F894A5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2"/>
          <a:stretch/>
        </p:blipFill>
        <p:spPr>
          <a:xfrm>
            <a:off x="1066800" y="4221480"/>
            <a:ext cx="2971800" cy="193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630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09AF6-006C-4E23-B28C-DC121B2CB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46" y="790538"/>
            <a:ext cx="7269001" cy="610501"/>
          </a:xfrm>
        </p:spPr>
        <p:txBody>
          <a:bodyPr>
            <a:normAutofit/>
          </a:bodyPr>
          <a:lstStyle/>
          <a:p>
            <a:r>
              <a:rPr lang="zh-CN" altLang="en-US" sz="2800" dirty="0"/>
              <a:t>比如 为了让学生了解</a:t>
            </a:r>
            <a:r>
              <a:rPr lang="zh-CN" altLang="en-US" sz="2800" dirty="0">
                <a:solidFill>
                  <a:srgbClr val="FF0000"/>
                </a:solidFill>
              </a:rPr>
              <a:t>相贯线</a:t>
            </a:r>
            <a:r>
              <a:rPr lang="zh-CN" altLang="en-US" sz="2800" dirty="0"/>
              <a:t>在什么地方出现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3694007-C1F3-4888-A290-22FE473DCB11}"/>
              </a:ext>
            </a:extLst>
          </p:cNvPr>
          <p:cNvGrpSpPr/>
          <p:nvPr/>
        </p:nvGrpSpPr>
        <p:grpSpPr>
          <a:xfrm>
            <a:off x="1905000" y="1752600"/>
            <a:ext cx="4800600" cy="3962400"/>
            <a:chOff x="897573" y="1152286"/>
            <a:chExt cx="6440234" cy="5566093"/>
          </a:xfrm>
        </p:grpSpPr>
        <p:sp>
          <p:nvSpPr>
            <p:cNvPr id="83" name="矩形 155">
              <a:extLst>
                <a:ext uri="{FF2B5EF4-FFF2-40B4-BE49-F238E27FC236}">
                  <a16:creationId xmlns:a16="http://schemas.microsoft.com/office/drawing/2014/main" id="{55FC2BCA-AB1E-4B1C-A9A8-A0E6B1B5DFCF}"/>
                </a:ext>
              </a:extLst>
            </p:cNvPr>
            <p:cNvSpPr/>
            <p:nvPr/>
          </p:nvSpPr>
          <p:spPr>
            <a:xfrm>
              <a:off x="1041837" y="1485290"/>
              <a:ext cx="436880" cy="3987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>
                  <a:latin typeface="黑体" panose="02010609060101010101" pitchFamily="49" charset="-122"/>
                  <a:ea typeface="黑体" panose="02010609060101010101" pitchFamily="49" charset="-122"/>
                </a:rPr>
                <a:t>例</a:t>
              </a:r>
            </a:p>
          </p:txBody>
        </p:sp>
        <p:graphicFrame>
          <p:nvGraphicFramePr>
            <p:cNvPr id="84" name="Object 2">
              <a:extLst>
                <a:ext uri="{FF2B5EF4-FFF2-40B4-BE49-F238E27FC236}">
                  <a16:creationId xmlns:a16="http://schemas.microsoft.com/office/drawing/2014/main" id="{6B0E134A-A934-481C-84D4-3EA509F994D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79106"/>
                </p:ext>
              </p:extLst>
            </p:nvPr>
          </p:nvGraphicFramePr>
          <p:xfrm>
            <a:off x="897573" y="1152286"/>
            <a:ext cx="6095999" cy="5478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5" name="Image" r:id="rId3" imgW="7903989" imgH="7103424" progId="">
                    <p:embed/>
                  </p:oleObj>
                </mc:Choice>
                <mc:Fallback>
                  <p:oleObj name="Image" r:id="rId3" imgW="7903989" imgH="7103424" progId="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97573" y="1152286"/>
                          <a:ext cx="6095999" cy="54784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5" name="Freeform 3">
              <a:extLst>
                <a:ext uri="{FF2B5EF4-FFF2-40B4-BE49-F238E27FC236}">
                  <a16:creationId xmlns:a16="http://schemas.microsoft.com/office/drawing/2014/main" id="{9ECC9099-DC01-47E5-BEEA-8A7BBA127EE4}"/>
                </a:ext>
              </a:extLst>
            </p:cNvPr>
            <p:cNvSpPr/>
            <p:nvPr/>
          </p:nvSpPr>
          <p:spPr bwMode="auto">
            <a:xfrm>
              <a:off x="1745298" y="4768867"/>
              <a:ext cx="1624012" cy="1625600"/>
            </a:xfrm>
            <a:custGeom>
              <a:avLst/>
              <a:gdLst>
                <a:gd name="T0" fmla="*/ 4927 w 4928"/>
                <a:gd name="T1" fmla="*/ 2465 h 4931"/>
                <a:gd name="T2" fmla="*/ 4843 w 4928"/>
                <a:gd name="T3" fmla="*/ 1828 h 4931"/>
                <a:gd name="T4" fmla="*/ 4597 w 4928"/>
                <a:gd name="T5" fmla="*/ 1232 h 4931"/>
                <a:gd name="T6" fmla="*/ 4205 w 4928"/>
                <a:gd name="T7" fmla="*/ 722 h 4931"/>
                <a:gd name="T8" fmla="*/ 3695 w 4928"/>
                <a:gd name="T9" fmla="*/ 330 h 4931"/>
                <a:gd name="T10" fmla="*/ 3100 w 4928"/>
                <a:gd name="T11" fmla="*/ 83 h 4931"/>
                <a:gd name="T12" fmla="*/ 2463 w 4928"/>
                <a:gd name="T13" fmla="*/ 0 h 4931"/>
                <a:gd name="T14" fmla="*/ 1826 w 4928"/>
                <a:gd name="T15" fmla="*/ 83 h 4931"/>
                <a:gd name="T16" fmla="*/ 1232 w 4928"/>
                <a:gd name="T17" fmla="*/ 330 h 4931"/>
                <a:gd name="T18" fmla="*/ 722 w 4928"/>
                <a:gd name="T19" fmla="*/ 722 h 4931"/>
                <a:gd name="T20" fmla="*/ 331 w 4928"/>
                <a:gd name="T21" fmla="*/ 1232 h 4931"/>
                <a:gd name="T22" fmla="*/ 85 w 4928"/>
                <a:gd name="T23" fmla="*/ 1828 h 4931"/>
                <a:gd name="T24" fmla="*/ 0 w 4928"/>
                <a:gd name="T25" fmla="*/ 2465 h 4931"/>
                <a:gd name="T26" fmla="*/ 85 w 4928"/>
                <a:gd name="T27" fmla="*/ 3103 h 4931"/>
                <a:gd name="T28" fmla="*/ 331 w 4928"/>
                <a:gd name="T29" fmla="*/ 3699 h 4931"/>
                <a:gd name="T30" fmla="*/ 722 w 4928"/>
                <a:gd name="T31" fmla="*/ 4209 h 4931"/>
                <a:gd name="T32" fmla="*/ 1232 w 4928"/>
                <a:gd name="T33" fmla="*/ 4601 h 4931"/>
                <a:gd name="T34" fmla="*/ 1826 w 4928"/>
                <a:gd name="T35" fmla="*/ 4848 h 4931"/>
                <a:gd name="T36" fmla="*/ 2463 w 4928"/>
                <a:gd name="T37" fmla="*/ 4931 h 4931"/>
                <a:gd name="T38" fmla="*/ 3100 w 4928"/>
                <a:gd name="T39" fmla="*/ 4848 h 4931"/>
                <a:gd name="T40" fmla="*/ 3695 w 4928"/>
                <a:gd name="T41" fmla="*/ 4601 h 4931"/>
                <a:gd name="T42" fmla="*/ 4205 w 4928"/>
                <a:gd name="T43" fmla="*/ 4209 h 4931"/>
                <a:gd name="T44" fmla="*/ 4597 w 4928"/>
                <a:gd name="T45" fmla="*/ 3699 h 4931"/>
                <a:gd name="T46" fmla="*/ 4843 w 4928"/>
                <a:gd name="T47" fmla="*/ 3103 h 4931"/>
                <a:gd name="T48" fmla="*/ 4927 w 4928"/>
                <a:gd name="T49" fmla="*/ 2465 h 4931"/>
                <a:gd name="T50" fmla="*/ 4928 w 4928"/>
                <a:gd name="T51" fmla="*/ 2465 h 4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928" h="4931">
                  <a:moveTo>
                    <a:pt x="4927" y="2465"/>
                  </a:moveTo>
                  <a:lnTo>
                    <a:pt x="4843" y="1828"/>
                  </a:lnTo>
                  <a:lnTo>
                    <a:pt x="4597" y="1232"/>
                  </a:lnTo>
                  <a:lnTo>
                    <a:pt x="4205" y="722"/>
                  </a:lnTo>
                  <a:lnTo>
                    <a:pt x="3695" y="330"/>
                  </a:lnTo>
                  <a:lnTo>
                    <a:pt x="3100" y="83"/>
                  </a:lnTo>
                  <a:lnTo>
                    <a:pt x="2463" y="0"/>
                  </a:lnTo>
                  <a:lnTo>
                    <a:pt x="1826" y="83"/>
                  </a:lnTo>
                  <a:lnTo>
                    <a:pt x="1232" y="330"/>
                  </a:lnTo>
                  <a:lnTo>
                    <a:pt x="722" y="722"/>
                  </a:lnTo>
                  <a:lnTo>
                    <a:pt x="331" y="1232"/>
                  </a:lnTo>
                  <a:lnTo>
                    <a:pt x="85" y="1828"/>
                  </a:lnTo>
                  <a:lnTo>
                    <a:pt x="0" y="2465"/>
                  </a:lnTo>
                  <a:lnTo>
                    <a:pt x="85" y="3103"/>
                  </a:lnTo>
                  <a:lnTo>
                    <a:pt x="331" y="3699"/>
                  </a:lnTo>
                  <a:lnTo>
                    <a:pt x="722" y="4209"/>
                  </a:lnTo>
                  <a:lnTo>
                    <a:pt x="1232" y="4601"/>
                  </a:lnTo>
                  <a:lnTo>
                    <a:pt x="1826" y="4848"/>
                  </a:lnTo>
                  <a:lnTo>
                    <a:pt x="2463" y="4931"/>
                  </a:lnTo>
                  <a:lnTo>
                    <a:pt x="3100" y="4848"/>
                  </a:lnTo>
                  <a:lnTo>
                    <a:pt x="3695" y="4601"/>
                  </a:lnTo>
                  <a:lnTo>
                    <a:pt x="4205" y="4209"/>
                  </a:lnTo>
                  <a:lnTo>
                    <a:pt x="4597" y="3699"/>
                  </a:lnTo>
                  <a:lnTo>
                    <a:pt x="4843" y="3103"/>
                  </a:lnTo>
                  <a:lnTo>
                    <a:pt x="4927" y="2465"/>
                  </a:lnTo>
                  <a:lnTo>
                    <a:pt x="4928" y="2465"/>
                  </a:lnTo>
                </a:path>
              </a:pathLst>
            </a:custGeom>
            <a:noFill/>
            <a:ln w="38100" cmpd="sng">
              <a:solidFill>
                <a:srgbClr val="FF33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1800"/>
            </a:p>
          </p:txBody>
        </p:sp>
        <p:sp>
          <p:nvSpPr>
            <p:cNvPr id="86" name="Freeform 4">
              <a:extLst>
                <a:ext uri="{FF2B5EF4-FFF2-40B4-BE49-F238E27FC236}">
                  <a16:creationId xmlns:a16="http://schemas.microsoft.com/office/drawing/2014/main" id="{20D92BE4-D4A3-4329-8BDC-04B9E17E8909}"/>
                </a:ext>
              </a:extLst>
            </p:cNvPr>
            <p:cNvSpPr/>
            <p:nvPr/>
          </p:nvSpPr>
          <p:spPr bwMode="auto">
            <a:xfrm>
              <a:off x="5123435" y="2009599"/>
              <a:ext cx="1624013" cy="458787"/>
            </a:xfrm>
            <a:custGeom>
              <a:avLst/>
              <a:gdLst>
                <a:gd name="T0" fmla="*/ 4926 w 4926"/>
                <a:gd name="T1" fmla="*/ 1395 h 1395"/>
                <a:gd name="T2" fmla="*/ 4468 w 4926"/>
                <a:gd name="T3" fmla="*/ 816 h 1395"/>
                <a:gd name="T4" fmla="*/ 3878 w 4926"/>
                <a:gd name="T5" fmla="*/ 373 h 1395"/>
                <a:gd name="T6" fmla="*/ 3195 w 4926"/>
                <a:gd name="T7" fmla="*/ 95 h 1395"/>
                <a:gd name="T8" fmla="*/ 2463 w 4926"/>
                <a:gd name="T9" fmla="*/ 0 h 1395"/>
                <a:gd name="T10" fmla="*/ 1731 w 4926"/>
                <a:gd name="T11" fmla="*/ 95 h 1395"/>
                <a:gd name="T12" fmla="*/ 1048 w 4926"/>
                <a:gd name="T13" fmla="*/ 373 h 1395"/>
                <a:gd name="T14" fmla="*/ 458 w 4926"/>
                <a:gd name="T15" fmla="*/ 816 h 1395"/>
                <a:gd name="T16" fmla="*/ 0 w 4926"/>
                <a:gd name="T17" fmla="*/ 1395 h 1395"/>
                <a:gd name="T18" fmla="*/ 1 w 4926"/>
                <a:gd name="T19" fmla="*/ 1395 h 1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26" h="1395">
                  <a:moveTo>
                    <a:pt x="4926" y="1395"/>
                  </a:moveTo>
                  <a:lnTo>
                    <a:pt x="4468" y="816"/>
                  </a:lnTo>
                  <a:lnTo>
                    <a:pt x="3878" y="373"/>
                  </a:lnTo>
                  <a:lnTo>
                    <a:pt x="3195" y="95"/>
                  </a:lnTo>
                  <a:lnTo>
                    <a:pt x="2463" y="0"/>
                  </a:lnTo>
                  <a:lnTo>
                    <a:pt x="1731" y="95"/>
                  </a:lnTo>
                  <a:lnTo>
                    <a:pt x="1048" y="373"/>
                  </a:lnTo>
                  <a:lnTo>
                    <a:pt x="458" y="816"/>
                  </a:lnTo>
                  <a:lnTo>
                    <a:pt x="0" y="1395"/>
                  </a:lnTo>
                  <a:lnTo>
                    <a:pt x="1" y="1395"/>
                  </a:lnTo>
                </a:path>
              </a:pathLst>
            </a:custGeom>
            <a:noFill/>
            <a:ln w="38100" cmpd="sng">
              <a:solidFill>
                <a:srgbClr val="FF33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1800"/>
            </a:p>
          </p:txBody>
        </p:sp>
        <p:grpSp>
          <p:nvGrpSpPr>
            <p:cNvPr id="87" name="Group 5">
              <a:extLst>
                <a:ext uri="{FF2B5EF4-FFF2-40B4-BE49-F238E27FC236}">
                  <a16:creationId xmlns:a16="http://schemas.microsoft.com/office/drawing/2014/main" id="{FA32ADFF-37B9-40DB-9AED-A23864A71089}"/>
                </a:ext>
              </a:extLst>
            </p:cNvPr>
            <p:cNvGrpSpPr/>
            <p:nvPr/>
          </p:nvGrpSpPr>
          <p:grpSpPr bwMode="auto">
            <a:xfrm>
              <a:off x="1962785" y="2252424"/>
              <a:ext cx="1189038" cy="3932237"/>
              <a:chOff x="1352" y="987"/>
              <a:chExt cx="749" cy="2477"/>
            </a:xfrm>
          </p:grpSpPr>
          <p:sp>
            <p:nvSpPr>
              <p:cNvPr id="148" name="Freeform 6">
                <a:extLst>
                  <a:ext uri="{FF2B5EF4-FFF2-40B4-BE49-F238E27FC236}">
                    <a16:creationId xmlns:a16="http://schemas.microsoft.com/office/drawing/2014/main" id="{B17C13DA-EA4F-4D11-9EC5-820C20788679}"/>
                  </a:ext>
                </a:extLst>
              </p:cNvPr>
              <p:cNvSpPr/>
              <p:nvPr/>
            </p:nvSpPr>
            <p:spPr bwMode="auto">
              <a:xfrm>
                <a:off x="1364" y="987"/>
                <a:ext cx="2" cy="2477"/>
              </a:xfrm>
              <a:custGeom>
                <a:avLst/>
                <a:gdLst>
                  <a:gd name="T0" fmla="*/ 0 w 1"/>
                  <a:gd name="T1" fmla="*/ 0 h 11938"/>
                  <a:gd name="T2" fmla="*/ 0 w 1"/>
                  <a:gd name="T3" fmla="*/ 11938 h 11938"/>
                  <a:gd name="T4" fmla="*/ 1 w 1"/>
                  <a:gd name="T5" fmla="*/ 11938 h 119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1938">
                    <a:moveTo>
                      <a:pt x="0" y="0"/>
                    </a:moveTo>
                    <a:lnTo>
                      <a:pt x="0" y="11938"/>
                    </a:lnTo>
                    <a:lnTo>
                      <a:pt x="1" y="11938"/>
                    </a:lnTo>
                  </a:path>
                </a:pathLst>
              </a:custGeom>
              <a:solidFill>
                <a:srgbClr val="FFFFFF"/>
              </a:solidFill>
              <a:ln w="19050" cmpd="sng">
                <a:solidFill>
                  <a:srgbClr val="416ABB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zh-CN" altLang="en-US" sz="1800"/>
              </a:p>
            </p:txBody>
          </p:sp>
          <p:sp>
            <p:nvSpPr>
              <p:cNvPr id="149" name="Freeform 7">
                <a:extLst>
                  <a:ext uri="{FF2B5EF4-FFF2-40B4-BE49-F238E27FC236}">
                    <a16:creationId xmlns:a16="http://schemas.microsoft.com/office/drawing/2014/main" id="{497E8A23-2076-48A4-9934-59BDDE837D47}"/>
                  </a:ext>
                </a:extLst>
              </p:cNvPr>
              <p:cNvSpPr/>
              <p:nvPr/>
            </p:nvSpPr>
            <p:spPr bwMode="auto">
              <a:xfrm>
                <a:off x="2088" y="987"/>
                <a:ext cx="1" cy="2477"/>
              </a:xfrm>
              <a:custGeom>
                <a:avLst/>
                <a:gdLst>
                  <a:gd name="T0" fmla="*/ 0 w 2"/>
                  <a:gd name="T1" fmla="*/ 0 h 11938"/>
                  <a:gd name="T2" fmla="*/ 0 w 2"/>
                  <a:gd name="T3" fmla="*/ 11938 h 11938"/>
                  <a:gd name="T4" fmla="*/ 2 w 2"/>
                  <a:gd name="T5" fmla="*/ 11938 h 119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1938">
                    <a:moveTo>
                      <a:pt x="0" y="0"/>
                    </a:moveTo>
                    <a:lnTo>
                      <a:pt x="0" y="11938"/>
                    </a:lnTo>
                    <a:lnTo>
                      <a:pt x="2" y="11938"/>
                    </a:lnTo>
                  </a:path>
                </a:pathLst>
              </a:custGeom>
              <a:solidFill>
                <a:srgbClr val="FFFFFF"/>
              </a:solidFill>
              <a:ln w="19050" cmpd="sng">
                <a:solidFill>
                  <a:srgbClr val="416ABB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zh-CN" altLang="en-US" sz="1800"/>
              </a:p>
            </p:txBody>
          </p:sp>
          <p:sp>
            <p:nvSpPr>
              <p:cNvPr id="150" name="Freeform 8">
                <a:extLst>
                  <a:ext uri="{FF2B5EF4-FFF2-40B4-BE49-F238E27FC236}">
                    <a16:creationId xmlns:a16="http://schemas.microsoft.com/office/drawing/2014/main" id="{7D8A4B1B-1207-4051-A308-AE34076A3875}"/>
                  </a:ext>
                </a:extLst>
              </p:cNvPr>
              <p:cNvSpPr/>
              <p:nvPr/>
            </p:nvSpPr>
            <p:spPr bwMode="auto">
              <a:xfrm>
                <a:off x="2075" y="2225"/>
                <a:ext cx="26" cy="99"/>
              </a:xfrm>
              <a:custGeom>
                <a:avLst/>
                <a:gdLst>
                  <a:gd name="T0" fmla="*/ 0 w 124"/>
                  <a:gd name="T1" fmla="*/ 480 h 480"/>
                  <a:gd name="T2" fmla="*/ 62 w 124"/>
                  <a:gd name="T3" fmla="*/ 0 h 480"/>
                  <a:gd name="T4" fmla="*/ 124 w 124"/>
                  <a:gd name="T5" fmla="*/ 480 h 480"/>
                  <a:gd name="T6" fmla="*/ 0 w 124"/>
                  <a:gd name="T7" fmla="*/ 48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4" h="480">
                    <a:moveTo>
                      <a:pt x="0" y="480"/>
                    </a:moveTo>
                    <a:lnTo>
                      <a:pt x="62" y="0"/>
                    </a:lnTo>
                    <a:lnTo>
                      <a:pt x="124" y="480"/>
                    </a:lnTo>
                    <a:lnTo>
                      <a:pt x="0" y="480"/>
                    </a:lnTo>
                    <a:close/>
                  </a:path>
                </a:pathLst>
              </a:custGeom>
              <a:solidFill>
                <a:srgbClr val="009999"/>
              </a:solidFill>
              <a:ln w="19050" cmpd="sng">
                <a:solidFill>
                  <a:srgbClr val="416ABB"/>
                </a:solidFill>
                <a:round/>
              </a:ln>
            </p:spPr>
            <p:txBody>
              <a:bodyPr/>
              <a:lstStyle/>
              <a:p>
                <a:endParaRPr lang="zh-CN" altLang="en-US" sz="1800"/>
              </a:p>
            </p:txBody>
          </p:sp>
          <p:sp>
            <p:nvSpPr>
              <p:cNvPr id="151" name="Freeform 9">
                <a:extLst>
                  <a:ext uri="{FF2B5EF4-FFF2-40B4-BE49-F238E27FC236}">
                    <a16:creationId xmlns:a16="http://schemas.microsoft.com/office/drawing/2014/main" id="{415B5869-4396-424A-A989-16142BE1E013}"/>
                  </a:ext>
                </a:extLst>
              </p:cNvPr>
              <p:cNvSpPr/>
              <p:nvPr/>
            </p:nvSpPr>
            <p:spPr bwMode="auto">
              <a:xfrm>
                <a:off x="2075" y="2225"/>
                <a:ext cx="26" cy="99"/>
              </a:xfrm>
              <a:custGeom>
                <a:avLst/>
                <a:gdLst>
                  <a:gd name="T0" fmla="*/ 0 w 124"/>
                  <a:gd name="T1" fmla="*/ 480 h 480"/>
                  <a:gd name="T2" fmla="*/ 62 w 124"/>
                  <a:gd name="T3" fmla="*/ 0 h 480"/>
                  <a:gd name="T4" fmla="*/ 124 w 124"/>
                  <a:gd name="T5" fmla="*/ 480 h 480"/>
                  <a:gd name="T6" fmla="*/ 0 w 124"/>
                  <a:gd name="T7" fmla="*/ 48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4" h="480">
                    <a:moveTo>
                      <a:pt x="0" y="480"/>
                    </a:moveTo>
                    <a:lnTo>
                      <a:pt x="62" y="0"/>
                    </a:lnTo>
                    <a:lnTo>
                      <a:pt x="124" y="480"/>
                    </a:lnTo>
                    <a:lnTo>
                      <a:pt x="0" y="480"/>
                    </a:lnTo>
                  </a:path>
                </a:pathLst>
              </a:custGeom>
              <a:solidFill>
                <a:srgbClr val="009999"/>
              </a:solidFill>
              <a:ln w="19050" cmpd="sng">
                <a:solidFill>
                  <a:srgbClr val="416ABB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zh-CN" altLang="en-US" sz="1800"/>
              </a:p>
            </p:txBody>
          </p:sp>
          <p:sp>
            <p:nvSpPr>
              <p:cNvPr id="152" name="Freeform 10">
                <a:extLst>
                  <a:ext uri="{FF2B5EF4-FFF2-40B4-BE49-F238E27FC236}">
                    <a16:creationId xmlns:a16="http://schemas.microsoft.com/office/drawing/2014/main" id="{6F812006-47C7-4B01-8E5B-D2E408767F51}"/>
                  </a:ext>
                </a:extLst>
              </p:cNvPr>
              <p:cNvSpPr/>
              <p:nvPr/>
            </p:nvSpPr>
            <p:spPr bwMode="auto">
              <a:xfrm>
                <a:off x="1352" y="2225"/>
                <a:ext cx="25" cy="99"/>
              </a:xfrm>
              <a:custGeom>
                <a:avLst/>
                <a:gdLst>
                  <a:gd name="T0" fmla="*/ 0 w 122"/>
                  <a:gd name="T1" fmla="*/ 480 h 480"/>
                  <a:gd name="T2" fmla="*/ 61 w 122"/>
                  <a:gd name="T3" fmla="*/ 0 h 480"/>
                  <a:gd name="T4" fmla="*/ 122 w 122"/>
                  <a:gd name="T5" fmla="*/ 480 h 480"/>
                  <a:gd name="T6" fmla="*/ 0 w 122"/>
                  <a:gd name="T7" fmla="*/ 48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2" h="480">
                    <a:moveTo>
                      <a:pt x="0" y="480"/>
                    </a:moveTo>
                    <a:lnTo>
                      <a:pt x="61" y="0"/>
                    </a:lnTo>
                    <a:lnTo>
                      <a:pt x="122" y="480"/>
                    </a:lnTo>
                    <a:lnTo>
                      <a:pt x="0" y="480"/>
                    </a:lnTo>
                    <a:close/>
                  </a:path>
                </a:pathLst>
              </a:custGeom>
              <a:solidFill>
                <a:srgbClr val="009999"/>
              </a:solidFill>
              <a:ln w="19050" cmpd="sng">
                <a:solidFill>
                  <a:srgbClr val="416ABB"/>
                </a:solidFill>
                <a:round/>
              </a:ln>
            </p:spPr>
            <p:txBody>
              <a:bodyPr/>
              <a:lstStyle/>
              <a:p>
                <a:endParaRPr lang="zh-CN" altLang="en-US" sz="1800"/>
              </a:p>
            </p:txBody>
          </p:sp>
          <p:sp>
            <p:nvSpPr>
              <p:cNvPr id="153" name="Freeform 11">
                <a:extLst>
                  <a:ext uri="{FF2B5EF4-FFF2-40B4-BE49-F238E27FC236}">
                    <a16:creationId xmlns:a16="http://schemas.microsoft.com/office/drawing/2014/main" id="{7B6CB540-D475-4B0C-A652-9FF401430297}"/>
                  </a:ext>
                </a:extLst>
              </p:cNvPr>
              <p:cNvSpPr/>
              <p:nvPr/>
            </p:nvSpPr>
            <p:spPr bwMode="auto">
              <a:xfrm>
                <a:off x="1352" y="2225"/>
                <a:ext cx="25" cy="99"/>
              </a:xfrm>
              <a:custGeom>
                <a:avLst/>
                <a:gdLst>
                  <a:gd name="T0" fmla="*/ 0 w 122"/>
                  <a:gd name="T1" fmla="*/ 480 h 480"/>
                  <a:gd name="T2" fmla="*/ 61 w 122"/>
                  <a:gd name="T3" fmla="*/ 0 h 480"/>
                  <a:gd name="T4" fmla="*/ 122 w 122"/>
                  <a:gd name="T5" fmla="*/ 480 h 480"/>
                  <a:gd name="T6" fmla="*/ 0 w 122"/>
                  <a:gd name="T7" fmla="*/ 48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2" h="480">
                    <a:moveTo>
                      <a:pt x="0" y="480"/>
                    </a:moveTo>
                    <a:lnTo>
                      <a:pt x="61" y="0"/>
                    </a:lnTo>
                    <a:lnTo>
                      <a:pt x="122" y="480"/>
                    </a:lnTo>
                    <a:lnTo>
                      <a:pt x="0" y="480"/>
                    </a:lnTo>
                  </a:path>
                </a:pathLst>
              </a:custGeom>
              <a:solidFill>
                <a:srgbClr val="009999"/>
              </a:solidFill>
              <a:ln w="19050" cmpd="sng">
                <a:solidFill>
                  <a:srgbClr val="416ABB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zh-CN" altLang="en-US" sz="1800"/>
              </a:p>
            </p:txBody>
          </p:sp>
        </p:grpSp>
        <p:sp>
          <p:nvSpPr>
            <p:cNvPr id="88" name="Freeform 12">
              <a:extLst>
                <a:ext uri="{FF2B5EF4-FFF2-40B4-BE49-F238E27FC236}">
                  <a16:creationId xmlns:a16="http://schemas.microsoft.com/office/drawing/2014/main" id="{7F9372A9-643D-42E9-B277-F4BCA5E0230F}"/>
                </a:ext>
              </a:extLst>
            </p:cNvPr>
            <p:cNvSpPr/>
            <p:nvPr/>
          </p:nvSpPr>
          <p:spPr bwMode="auto">
            <a:xfrm>
              <a:off x="1745298" y="2033349"/>
              <a:ext cx="1624012" cy="458787"/>
            </a:xfrm>
            <a:custGeom>
              <a:avLst/>
              <a:gdLst>
                <a:gd name="T0" fmla="*/ 0 w 4928"/>
                <a:gd name="T1" fmla="*/ 0 h 1395"/>
                <a:gd name="T2" fmla="*/ 254 w 4928"/>
                <a:gd name="T3" fmla="*/ 250 h 1395"/>
                <a:gd name="T4" fmla="*/ 517 w 4928"/>
                <a:gd name="T5" fmla="*/ 494 h 1395"/>
                <a:gd name="T6" fmla="*/ 797 w 4928"/>
                <a:gd name="T7" fmla="*/ 726 h 1395"/>
                <a:gd name="T8" fmla="*/ 1102 w 4928"/>
                <a:gd name="T9" fmla="*/ 939 h 1395"/>
                <a:gd name="T10" fmla="*/ 1262 w 4928"/>
                <a:gd name="T11" fmla="*/ 1035 h 1395"/>
                <a:gd name="T12" fmla="*/ 1426 w 4928"/>
                <a:gd name="T13" fmla="*/ 1123 h 1395"/>
                <a:gd name="T14" fmla="*/ 1593 w 4928"/>
                <a:gd name="T15" fmla="*/ 1201 h 1395"/>
                <a:gd name="T16" fmla="*/ 1764 w 4928"/>
                <a:gd name="T17" fmla="*/ 1267 h 1395"/>
                <a:gd name="T18" fmla="*/ 1936 w 4928"/>
                <a:gd name="T19" fmla="*/ 1321 h 1395"/>
                <a:gd name="T20" fmla="*/ 2111 w 4928"/>
                <a:gd name="T21" fmla="*/ 1361 h 1395"/>
                <a:gd name="T22" fmla="*/ 2287 w 4928"/>
                <a:gd name="T23" fmla="*/ 1387 h 1395"/>
                <a:gd name="T24" fmla="*/ 2463 w 4928"/>
                <a:gd name="T25" fmla="*/ 1395 h 1395"/>
                <a:gd name="T26" fmla="*/ 2640 w 4928"/>
                <a:gd name="T27" fmla="*/ 1387 h 1395"/>
                <a:gd name="T28" fmla="*/ 2816 w 4928"/>
                <a:gd name="T29" fmla="*/ 1361 h 1395"/>
                <a:gd name="T30" fmla="*/ 2990 w 4928"/>
                <a:gd name="T31" fmla="*/ 1321 h 1395"/>
                <a:gd name="T32" fmla="*/ 3163 w 4928"/>
                <a:gd name="T33" fmla="*/ 1267 h 1395"/>
                <a:gd name="T34" fmla="*/ 3333 w 4928"/>
                <a:gd name="T35" fmla="*/ 1201 h 1395"/>
                <a:gd name="T36" fmla="*/ 3501 w 4928"/>
                <a:gd name="T37" fmla="*/ 1123 h 1395"/>
                <a:gd name="T38" fmla="*/ 3665 w 4928"/>
                <a:gd name="T39" fmla="*/ 1035 h 1395"/>
                <a:gd name="T40" fmla="*/ 3825 w 4928"/>
                <a:gd name="T41" fmla="*/ 939 h 1395"/>
                <a:gd name="T42" fmla="*/ 4129 w 4928"/>
                <a:gd name="T43" fmla="*/ 726 h 1395"/>
                <a:gd name="T44" fmla="*/ 4410 w 4928"/>
                <a:gd name="T45" fmla="*/ 494 h 1395"/>
                <a:gd name="T46" fmla="*/ 4673 w 4928"/>
                <a:gd name="T47" fmla="*/ 250 h 1395"/>
                <a:gd name="T48" fmla="*/ 4927 w 4928"/>
                <a:gd name="T49" fmla="*/ 0 h 1395"/>
                <a:gd name="T50" fmla="*/ 4928 w 4928"/>
                <a:gd name="T51" fmla="*/ 0 h 1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928" h="1395">
                  <a:moveTo>
                    <a:pt x="0" y="0"/>
                  </a:moveTo>
                  <a:lnTo>
                    <a:pt x="254" y="250"/>
                  </a:lnTo>
                  <a:lnTo>
                    <a:pt x="517" y="494"/>
                  </a:lnTo>
                  <a:lnTo>
                    <a:pt x="797" y="726"/>
                  </a:lnTo>
                  <a:lnTo>
                    <a:pt x="1102" y="939"/>
                  </a:lnTo>
                  <a:lnTo>
                    <a:pt x="1262" y="1035"/>
                  </a:lnTo>
                  <a:lnTo>
                    <a:pt x="1426" y="1123"/>
                  </a:lnTo>
                  <a:lnTo>
                    <a:pt x="1593" y="1201"/>
                  </a:lnTo>
                  <a:lnTo>
                    <a:pt x="1764" y="1267"/>
                  </a:lnTo>
                  <a:lnTo>
                    <a:pt x="1936" y="1321"/>
                  </a:lnTo>
                  <a:lnTo>
                    <a:pt x="2111" y="1361"/>
                  </a:lnTo>
                  <a:lnTo>
                    <a:pt x="2287" y="1387"/>
                  </a:lnTo>
                  <a:lnTo>
                    <a:pt x="2463" y="1395"/>
                  </a:lnTo>
                  <a:lnTo>
                    <a:pt x="2640" y="1387"/>
                  </a:lnTo>
                  <a:lnTo>
                    <a:pt x="2816" y="1361"/>
                  </a:lnTo>
                  <a:lnTo>
                    <a:pt x="2990" y="1321"/>
                  </a:lnTo>
                  <a:lnTo>
                    <a:pt x="3163" y="1267"/>
                  </a:lnTo>
                  <a:lnTo>
                    <a:pt x="3333" y="1201"/>
                  </a:lnTo>
                  <a:lnTo>
                    <a:pt x="3501" y="1123"/>
                  </a:lnTo>
                  <a:lnTo>
                    <a:pt x="3665" y="1035"/>
                  </a:lnTo>
                  <a:lnTo>
                    <a:pt x="3825" y="939"/>
                  </a:lnTo>
                  <a:lnTo>
                    <a:pt x="4129" y="726"/>
                  </a:lnTo>
                  <a:lnTo>
                    <a:pt x="4410" y="494"/>
                  </a:lnTo>
                  <a:lnTo>
                    <a:pt x="4673" y="250"/>
                  </a:lnTo>
                  <a:lnTo>
                    <a:pt x="4927" y="0"/>
                  </a:lnTo>
                  <a:lnTo>
                    <a:pt x="4928" y="0"/>
                  </a:lnTo>
                </a:path>
              </a:pathLst>
            </a:custGeom>
            <a:noFill/>
            <a:ln w="38100" cmpd="sng">
              <a:solidFill>
                <a:srgbClr val="FF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1800"/>
            </a:p>
          </p:txBody>
        </p:sp>
        <p:grpSp>
          <p:nvGrpSpPr>
            <p:cNvPr id="89" name="Group 13">
              <a:extLst>
                <a:ext uri="{FF2B5EF4-FFF2-40B4-BE49-F238E27FC236}">
                  <a16:creationId xmlns:a16="http://schemas.microsoft.com/office/drawing/2014/main" id="{FC5AECCF-79D0-44DF-BFF6-E648FF0AB2CF}"/>
                </a:ext>
              </a:extLst>
            </p:cNvPr>
            <p:cNvGrpSpPr/>
            <p:nvPr/>
          </p:nvGrpSpPr>
          <p:grpSpPr bwMode="auto">
            <a:xfrm>
              <a:off x="5306060" y="2252424"/>
              <a:ext cx="1214438" cy="1457325"/>
              <a:chOff x="3026" y="975"/>
              <a:chExt cx="765" cy="918"/>
            </a:xfrm>
          </p:grpSpPr>
          <p:sp>
            <p:nvSpPr>
              <p:cNvPr id="146" name="Freeform 14">
                <a:extLst>
                  <a:ext uri="{FF2B5EF4-FFF2-40B4-BE49-F238E27FC236}">
                    <a16:creationId xmlns:a16="http://schemas.microsoft.com/office/drawing/2014/main" id="{13161FA0-7AB0-4E2C-8272-41E63898786D}"/>
                  </a:ext>
                </a:extLst>
              </p:cNvPr>
              <p:cNvSpPr/>
              <p:nvPr/>
            </p:nvSpPr>
            <p:spPr bwMode="auto">
              <a:xfrm>
                <a:off x="3026" y="975"/>
                <a:ext cx="1" cy="918"/>
              </a:xfrm>
              <a:custGeom>
                <a:avLst/>
                <a:gdLst>
                  <a:gd name="T0" fmla="*/ 0 w 1"/>
                  <a:gd name="T1" fmla="*/ 0 h 4420"/>
                  <a:gd name="T2" fmla="*/ 0 w 1"/>
                  <a:gd name="T3" fmla="*/ 4420 h 4420"/>
                  <a:gd name="T4" fmla="*/ 1 w 1"/>
                  <a:gd name="T5" fmla="*/ 4420 h 4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420">
                    <a:moveTo>
                      <a:pt x="0" y="0"/>
                    </a:moveTo>
                    <a:lnTo>
                      <a:pt x="0" y="4420"/>
                    </a:lnTo>
                    <a:lnTo>
                      <a:pt x="1" y="4420"/>
                    </a:lnTo>
                  </a:path>
                </a:pathLst>
              </a:custGeom>
              <a:solidFill>
                <a:srgbClr val="FFFFFF"/>
              </a:solidFill>
              <a:ln w="19050" cmpd="sng">
                <a:solidFill>
                  <a:srgbClr val="6600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zh-CN" altLang="en-US" sz="1800"/>
              </a:p>
            </p:txBody>
          </p:sp>
          <p:sp>
            <p:nvSpPr>
              <p:cNvPr id="147" name="Freeform 15">
                <a:extLst>
                  <a:ext uri="{FF2B5EF4-FFF2-40B4-BE49-F238E27FC236}">
                    <a16:creationId xmlns:a16="http://schemas.microsoft.com/office/drawing/2014/main" id="{9BBBF0A3-DFF3-44A3-8E74-6289D7769DA7}"/>
                  </a:ext>
                </a:extLst>
              </p:cNvPr>
              <p:cNvSpPr/>
              <p:nvPr/>
            </p:nvSpPr>
            <p:spPr bwMode="auto">
              <a:xfrm>
                <a:off x="3789" y="975"/>
                <a:ext cx="2" cy="918"/>
              </a:xfrm>
              <a:custGeom>
                <a:avLst/>
                <a:gdLst>
                  <a:gd name="T0" fmla="*/ 0 w 1"/>
                  <a:gd name="T1" fmla="*/ 0 h 4420"/>
                  <a:gd name="T2" fmla="*/ 0 w 1"/>
                  <a:gd name="T3" fmla="*/ 4420 h 4420"/>
                  <a:gd name="T4" fmla="*/ 1 w 1"/>
                  <a:gd name="T5" fmla="*/ 4420 h 4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420">
                    <a:moveTo>
                      <a:pt x="0" y="0"/>
                    </a:moveTo>
                    <a:lnTo>
                      <a:pt x="0" y="4420"/>
                    </a:lnTo>
                    <a:lnTo>
                      <a:pt x="1" y="4420"/>
                    </a:lnTo>
                  </a:path>
                </a:pathLst>
              </a:custGeom>
              <a:solidFill>
                <a:srgbClr val="FFFFFF"/>
              </a:solidFill>
              <a:ln w="19050" cmpd="sng">
                <a:solidFill>
                  <a:srgbClr val="6600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zh-CN" altLang="en-US" sz="1800"/>
              </a:p>
            </p:txBody>
          </p:sp>
        </p:grpSp>
        <p:grpSp>
          <p:nvGrpSpPr>
            <p:cNvPr id="90" name="Group 17">
              <a:extLst>
                <a:ext uri="{FF2B5EF4-FFF2-40B4-BE49-F238E27FC236}">
                  <a16:creationId xmlns:a16="http://schemas.microsoft.com/office/drawing/2014/main" id="{ABFE548D-F4E5-4E39-A560-A512B3467225}"/>
                </a:ext>
              </a:extLst>
            </p:cNvPr>
            <p:cNvGrpSpPr/>
            <p:nvPr/>
          </p:nvGrpSpPr>
          <p:grpSpPr bwMode="auto">
            <a:xfrm>
              <a:off x="4998085" y="1599961"/>
              <a:ext cx="2089150" cy="1239838"/>
              <a:chOff x="2832" y="564"/>
              <a:chExt cx="1316" cy="781"/>
            </a:xfrm>
          </p:grpSpPr>
          <p:sp>
            <p:nvSpPr>
              <p:cNvPr id="140" name="Rectangle 18">
                <a:extLst>
                  <a:ext uri="{FF2B5EF4-FFF2-40B4-BE49-F238E27FC236}">
                    <a16:creationId xmlns:a16="http://schemas.microsoft.com/office/drawing/2014/main" id="{EADB1E02-5D4E-4EE8-B5B0-E19F29CD11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6" y="564"/>
                <a:ext cx="169" cy="2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eaLnBrk="0" hangingPunct="0">
                  <a:lnSpc>
                    <a:spcPct val="70000"/>
                  </a:lnSpc>
                </a:pPr>
                <a:r>
                  <a:rPr kumimoji="1" lang="en-US" altLang="zh-CN" sz="2000" b="1" i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a"</a:t>
                </a:r>
              </a:p>
              <a:p>
                <a:pPr eaLnBrk="0" hangingPunct="0">
                  <a:lnSpc>
                    <a:spcPct val="70000"/>
                  </a:lnSpc>
                </a:pPr>
                <a:r>
                  <a:rPr kumimoji="1" lang="en-US" altLang="zh-CN" sz="2000" b="1" i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b"</a:t>
                </a:r>
              </a:p>
            </p:txBody>
          </p:sp>
          <p:sp>
            <p:nvSpPr>
              <p:cNvPr id="141" name="Rectangle 19">
                <a:extLst>
                  <a:ext uri="{FF2B5EF4-FFF2-40B4-BE49-F238E27FC236}">
                    <a16:creationId xmlns:a16="http://schemas.microsoft.com/office/drawing/2014/main" id="{03E20AA8-CB12-4A0B-9D27-E64DDB43BF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8" y="960"/>
                <a:ext cx="160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kumimoji="1" lang="en-US" altLang="zh-CN" sz="2000" b="1" i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c</a:t>
                </a:r>
                <a:r>
                  <a:rPr kumimoji="1" lang="en-US" altLang="zh-CN" sz="2000" b="1" i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"</a:t>
                </a:r>
              </a:p>
            </p:txBody>
          </p:sp>
          <p:sp>
            <p:nvSpPr>
              <p:cNvPr id="142" name="Rectangle 20">
                <a:extLst>
                  <a:ext uri="{FF2B5EF4-FFF2-40B4-BE49-F238E27FC236}">
                    <a16:creationId xmlns:a16="http://schemas.microsoft.com/office/drawing/2014/main" id="{CA929E99-C09C-4F84-8DA6-D8AF69D6F4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1152"/>
                <a:ext cx="284" cy="1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416ABB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77777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lnSpc>
                    <a:spcPct val="70000"/>
                  </a:lnSpc>
                </a:pPr>
                <a:r>
                  <a:rPr kumimoji="1" lang="en-US" altLang="zh-CN" sz="2000" b="1" i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d</a:t>
                </a:r>
                <a:r>
                  <a:rPr kumimoji="1" lang="en-US" altLang="zh-CN" sz="2000" b="1" i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"</a:t>
                </a:r>
              </a:p>
            </p:txBody>
          </p:sp>
          <p:sp>
            <p:nvSpPr>
              <p:cNvPr id="143" name="Freeform 21">
                <a:extLst>
                  <a:ext uri="{FF2B5EF4-FFF2-40B4-BE49-F238E27FC236}">
                    <a16:creationId xmlns:a16="http://schemas.microsoft.com/office/drawing/2014/main" id="{E81D0318-F28B-485E-992B-E1B4BC470750}"/>
                  </a:ext>
                </a:extLst>
              </p:cNvPr>
              <p:cNvSpPr/>
              <p:nvPr/>
            </p:nvSpPr>
            <p:spPr bwMode="auto">
              <a:xfrm>
                <a:off x="2836" y="1104"/>
                <a:ext cx="68" cy="68"/>
              </a:xfrm>
              <a:custGeom>
                <a:avLst/>
                <a:gdLst>
                  <a:gd name="T0" fmla="*/ 410 w 411"/>
                  <a:gd name="T1" fmla="*/ 205 h 411"/>
                  <a:gd name="T2" fmla="*/ 351 w 411"/>
                  <a:gd name="T3" fmla="*/ 60 h 411"/>
                  <a:gd name="T4" fmla="*/ 205 w 411"/>
                  <a:gd name="T5" fmla="*/ 0 h 411"/>
                  <a:gd name="T6" fmla="*/ 60 w 411"/>
                  <a:gd name="T7" fmla="*/ 60 h 411"/>
                  <a:gd name="T8" fmla="*/ 0 w 411"/>
                  <a:gd name="T9" fmla="*/ 205 h 411"/>
                  <a:gd name="T10" fmla="*/ 60 w 411"/>
                  <a:gd name="T11" fmla="*/ 351 h 411"/>
                  <a:gd name="T12" fmla="*/ 205 w 411"/>
                  <a:gd name="T13" fmla="*/ 411 h 411"/>
                  <a:gd name="T14" fmla="*/ 351 w 411"/>
                  <a:gd name="T15" fmla="*/ 351 h 411"/>
                  <a:gd name="T16" fmla="*/ 410 w 411"/>
                  <a:gd name="T17" fmla="*/ 205 h 411"/>
                  <a:gd name="T18" fmla="*/ 411 w 411"/>
                  <a:gd name="T19" fmla="*/ 205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1" h="411">
                    <a:moveTo>
                      <a:pt x="410" y="205"/>
                    </a:moveTo>
                    <a:lnTo>
                      <a:pt x="351" y="60"/>
                    </a:lnTo>
                    <a:lnTo>
                      <a:pt x="205" y="0"/>
                    </a:lnTo>
                    <a:lnTo>
                      <a:pt x="60" y="60"/>
                    </a:lnTo>
                    <a:lnTo>
                      <a:pt x="0" y="205"/>
                    </a:lnTo>
                    <a:lnTo>
                      <a:pt x="60" y="351"/>
                    </a:lnTo>
                    <a:lnTo>
                      <a:pt x="205" y="411"/>
                    </a:lnTo>
                    <a:lnTo>
                      <a:pt x="351" y="351"/>
                    </a:lnTo>
                    <a:lnTo>
                      <a:pt x="410" y="205"/>
                    </a:lnTo>
                    <a:lnTo>
                      <a:pt x="411" y="205"/>
                    </a:lnTo>
                  </a:path>
                </a:pathLst>
              </a:custGeom>
              <a:solidFill>
                <a:srgbClr val="CCFF99"/>
              </a:solidFill>
              <a:ln w="19050" cmpd="sng">
                <a:solidFill>
                  <a:srgbClr val="0099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zh-CN" altLang="en-US" sz="1800"/>
              </a:p>
            </p:txBody>
          </p:sp>
          <p:sp>
            <p:nvSpPr>
              <p:cNvPr id="144" name="Freeform 22">
                <a:extLst>
                  <a:ext uri="{FF2B5EF4-FFF2-40B4-BE49-F238E27FC236}">
                    <a16:creationId xmlns:a16="http://schemas.microsoft.com/office/drawing/2014/main" id="{BF75B2D6-5EED-43D4-BF71-09A1A7754EFD}"/>
                  </a:ext>
                </a:extLst>
              </p:cNvPr>
              <p:cNvSpPr/>
              <p:nvPr/>
            </p:nvSpPr>
            <p:spPr bwMode="auto">
              <a:xfrm>
                <a:off x="3360" y="816"/>
                <a:ext cx="68" cy="68"/>
              </a:xfrm>
              <a:custGeom>
                <a:avLst/>
                <a:gdLst>
                  <a:gd name="T0" fmla="*/ 410 w 411"/>
                  <a:gd name="T1" fmla="*/ 205 h 411"/>
                  <a:gd name="T2" fmla="*/ 351 w 411"/>
                  <a:gd name="T3" fmla="*/ 60 h 411"/>
                  <a:gd name="T4" fmla="*/ 205 w 411"/>
                  <a:gd name="T5" fmla="*/ 0 h 411"/>
                  <a:gd name="T6" fmla="*/ 60 w 411"/>
                  <a:gd name="T7" fmla="*/ 60 h 411"/>
                  <a:gd name="T8" fmla="*/ 0 w 411"/>
                  <a:gd name="T9" fmla="*/ 205 h 411"/>
                  <a:gd name="T10" fmla="*/ 60 w 411"/>
                  <a:gd name="T11" fmla="*/ 351 h 411"/>
                  <a:gd name="T12" fmla="*/ 205 w 411"/>
                  <a:gd name="T13" fmla="*/ 411 h 411"/>
                  <a:gd name="T14" fmla="*/ 351 w 411"/>
                  <a:gd name="T15" fmla="*/ 351 h 411"/>
                  <a:gd name="T16" fmla="*/ 410 w 411"/>
                  <a:gd name="T17" fmla="*/ 205 h 411"/>
                  <a:gd name="T18" fmla="*/ 411 w 411"/>
                  <a:gd name="T19" fmla="*/ 205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1" h="411">
                    <a:moveTo>
                      <a:pt x="410" y="205"/>
                    </a:moveTo>
                    <a:lnTo>
                      <a:pt x="351" y="60"/>
                    </a:lnTo>
                    <a:lnTo>
                      <a:pt x="205" y="0"/>
                    </a:lnTo>
                    <a:lnTo>
                      <a:pt x="60" y="60"/>
                    </a:lnTo>
                    <a:lnTo>
                      <a:pt x="0" y="205"/>
                    </a:lnTo>
                    <a:lnTo>
                      <a:pt x="60" y="351"/>
                    </a:lnTo>
                    <a:lnTo>
                      <a:pt x="205" y="411"/>
                    </a:lnTo>
                    <a:lnTo>
                      <a:pt x="351" y="351"/>
                    </a:lnTo>
                    <a:lnTo>
                      <a:pt x="410" y="205"/>
                    </a:lnTo>
                    <a:lnTo>
                      <a:pt x="411" y="205"/>
                    </a:lnTo>
                  </a:path>
                </a:pathLst>
              </a:custGeom>
              <a:solidFill>
                <a:srgbClr val="CCFF99"/>
              </a:solidFill>
              <a:ln w="19050" cmpd="sng">
                <a:solidFill>
                  <a:srgbClr val="0099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zh-CN" altLang="en-US" sz="1800"/>
              </a:p>
            </p:txBody>
          </p:sp>
          <p:sp>
            <p:nvSpPr>
              <p:cNvPr id="145" name="Freeform 23">
                <a:extLst>
                  <a:ext uri="{FF2B5EF4-FFF2-40B4-BE49-F238E27FC236}">
                    <a16:creationId xmlns:a16="http://schemas.microsoft.com/office/drawing/2014/main" id="{17FE922C-1E83-4940-8BF1-A7EC6EA376DE}"/>
                  </a:ext>
                </a:extLst>
              </p:cNvPr>
              <p:cNvSpPr/>
              <p:nvPr/>
            </p:nvSpPr>
            <p:spPr bwMode="auto">
              <a:xfrm>
                <a:off x="3888" y="1104"/>
                <a:ext cx="68" cy="68"/>
              </a:xfrm>
              <a:custGeom>
                <a:avLst/>
                <a:gdLst>
                  <a:gd name="T0" fmla="*/ 410 w 411"/>
                  <a:gd name="T1" fmla="*/ 205 h 411"/>
                  <a:gd name="T2" fmla="*/ 351 w 411"/>
                  <a:gd name="T3" fmla="*/ 60 h 411"/>
                  <a:gd name="T4" fmla="*/ 205 w 411"/>
                  <a:gd name="T5" fmla="*/ 0 h 411"/>
                  <a:gd name="T6" fmla="*/ 60 w 411"/>
                  <a:gd name="T7" fmla="*/ 60 h 411"/>
                  <a:gd name="T8" fmla="*/ 0 w 411"/>
                  <a:gd name="T9" fmla="*/ 205 h 411"/>
                  <a:gd name="T10" fmla="*/ 60 w 411"/>
                  <a:gd name="T11" fmla="*/ 351 h 411"/>
                  <a:gd name="T12" fmla="*/ 205 w 411"/>
                  <a:gd name="T13" fmla="*/ 411 h 411"/>
                  <a:gd name="T14" fmla="*/ 351 w 411"/>
                  <a:gd name="T15" fmla="*/ 351 h 411"/>
                  <a:gd name="T16" fmla="*/ 410 w 411"/>
                  <a:gd name="T17" fmla="*/ 205 h 411"/>
                  <a:gd name="T18" fmla="*/ 411 w 411"/>
                  <a:gd name="T19" fmla="*/ 205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1" h="411">
                    <a:moveTo>
                      <a:pt x="410" y="205"/>
                    </a:moveTo>
                    <a:lnTo>
                      <a:pt x="351" y="60"/>
                    </a:lnTo>
                    <a:lnTo>
                      <a:pt x="205" y="0"/>
                    </a:lnTo>
                    <a:lnTo>
                      <a:pt x="60" y="60"/>
                    </a:lnTo>
                    <a:lnTo>
                      <a:pt x="0" y="205"/>
                    </a:lnTo>
                    <a:lnTo>
                      <a:pt x="60" y="351"/>
                    </a:lnTo>
                    <a:lnTo>
                      <a:pt x="205" y="411"/>
                    </a:lnTo>
                    <a:lnTo>
                      <a:pt x="351" y="351"/>
                    </a:lnTo>
                    <a:lnTo>
                      <a:pt x="410" y="205"/>
                    </a:lnTo>
                    <a:lnTo>
                      <a:pt x="411" y="205"/>
                    </a:lnTo>
                  </a:path>
                </a:pathLst>
              </a:custGeom>
              <a:solidFill>
                <a:srgbClr val="CCFF99"/>
              </a:solidFill>
              <a:ln w="19050" cmpd="sng">
                <a:solidFill>
                  <a:srgbClr val="0099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zh-CN" altLang="en-US" sz="1800"/>
              </a:p>
            </p:txBody>
          </p:sp>
        </p:grpSp>
        <p:grpSp>
          <p:nvGrpSpPr>
            <p:cNvPr id="91" name="Group 24">
              <a:extLst>
                <a:ext uri="{FF2B5EF4-FFF2-40B4-BE49-F238E27FC236}">
                  <a16:creationId xmlns:a16="http://schemas.microsoft.com/office/drawing/2014/main" id="{1DA15F2B-A5C4-4E72-80C3-C0E944061503}"/>
                </a:ext>
              </a:extLst>
            </p:cNvPr>
            <p:cNvGrpSpPr/>
            <p:nvPr/>
          </p:nvGrpSpPr>
          <p:grpSpPr bwMode="auto">
            <a:xfrm>
              <a:off x="1981835" y="1771411"/>
              <a:ext cx="4921250" cy="565150"/>
              <a:chOff x="932" y="672"/>
              <a:chExt cx="3100" cy="356"/>
            </a:xfrm>
          </p:grpSpPr>
          <p:sp>
            <p:nvSpPr>
              <p:cNvPr id="136" name="Freeform 25">
                <a:extLst>
                  <a:ext uri="{FF2B5EF4-FFF2-40B4-BE49-F238E27FC236}">
                    <a16:creationId xmlns:a16="http://schemas.microsoft.com/office/drawing/2014/main" id="{5BADF12A-A20F-409E-A2E6-92EC077C480F}"/>
                  </a:ext>
                </a:extLst>
              </p:cNvPr>
              <p:cNvSpPr/>
              <p:nvPr/>
            </p:nvSpPr>
            <p:spPr bwMode="auto">
              <a:xfrm>
                <a:off x="932" y="975"/>
                <a:ext cx="2857" cy="2"/>
              </a:xfrm>
              <a:custGeom>
                <a:avLst/>
                <a:gdLst>
                  <a:gd name="T0" fmla="*/ 0 w 13767"/>
                  <a:gd name="T1" fmla="*/ 13766 w 13767"/>
                  <a:gd name="T2" fmla="*/ 13767 w 1376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3767">
                    <a:moveTo>
                      <a:pt x="0" y="0"/>
                    </a:moveTo>
                    <a:lnTo>
                      <a:pt x="13766" y="0"/>
                    </a:lnTo>
                    <a:lnTo>
                      <a:pt x="13767" y="0"/>
                    </a:lnTo>
                  </a:path>
                </a:pathLst>
              </a:custGeom>
              <a:solidFill>
                <a:srgbClr val="FFFFFF"/>
              </a:solidFill>
              <a:ln w="19050" cmpd="sng">
                <a:solidFill>
                  <a:srgbClr val="0099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zh-CN" altLang="en-US" sz="1800"/>
              </a:p>
            </p:txBody>
          </p:sp>
          <p:sp>
            <p:nvSpPr>
              <p:cNvPr id="137" name="Rectangle 26">
                <a:extLst>
                  <a:ext uri="{FF2B5EF4-FFF2-40B4-BE49-F238E27FC236}">
                    <a16:creationId xmlns:a16="http://schemas.microsoft.com/office/drawing/2014/main" id="{BABB4A19-C658-4013-9561-DD56C3610B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26" y="672"/>
                <a:ext cx="306" cy="2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eaLnBrk="0" hangingPunct="0">
                  <a:lnSpc>
                    <a:spcPct val="70000"/>
                  </a:lnSpc>
                </a:pPr>
                <a:r>
                  <a:rPr kumimoji="1" lang="en-US" altLang="zh-CN" sz="1800" b="1" i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1</a:t>
                </a:r>
                <a:r>
                  <a:rPr kumimoji="1" lang="en-US" altLang="zh-CN" sz="1800" b="1" i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"</a:t>
                </a:r>
              </a:p>
              <a:p>
                <a:pPr eaLnBrk="0" hangingPunct="0">
                  <a:lnSpc>
                    <a:spcPct val="70000"/>
                  </a:lnSpc>
                </a:pPr>
                <a:r>
                  <a:rPr kumimoji="1" lang="en-US" altLang="zh-CN" sz="1800" b="1" i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(</a:t>
                </a:r>
                <a:r>
                  <a:rPr kumimoji="1" lang="en-US" altLang="zh-CN" sz="1800" b="1" i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2")</a:t>
                </a:r>
              </a:p>
            </p:txBody>
          </p:sp>
          <p:sp>
            <p:nvSpPr>
              <p:cNvPr id="138" name="Freeform 27">
                <a:extLst>
                  <a:ext uri="{FF2B5EF4-FFF2-40B4-BE49-F238E27FC236}">
                    <a16:creationId xmlns:a16="http://schemas.microsoft.com/office/drawing/2014/main" id="{BF1FA057-6BA6-4E41-8924-DD698C3B03E2}"/>
                  </a:ext>
                </a:extLst>
              </p:cNvPr>
              <p:cNvSpPr/>
              <p:nvPr/>
            </p:nvSpPr>
            <p:spPr bwMode="auto">
              <a:xfrm>
                <a:off x="2976" y="960"/>
                <a:ext cx="68" cy="68"/>
              </a:xfrm>
              <a:custGeom>
                <a:avLst/>
                <a:gdLst>
                  <a:gd name="T0" fmla="*/ 410 w 411"/>
                  <a:gd name="T1" fmla="*/ 205 h 411"/>
                  <a:gd name="T2" fmla="*/ 351 w 411"/>
                  <a:gd name="T3" fmla="*/ 60 h 411"/>
                  <a:gd name="T4" fmla="*/ 205 w 411"/>
                  <a:gd name="T5" fmla="*/ 0 h 411"/>
                  <a:gd name="T6" fmla="*/ 60 w 411"/>
                  <a:gd name="T7" fmla="*/ 60 h 411"/>
                  <a:gd name="T8" fmla="*/ 0 w 411"/>
                  <a:gd name="T9" fmla="*/ 205 h 411"/>
                  <a:gd name="T10" fmla="*/ 60 w 411"/>
                  <a:gd name="T11" fmla="*/ 351 h 411"/>
                  <a:gd name="T12" fmla="*/ 205 w 411"/>
                  <a:gd name="T13" fmla="*/ 411 h 411"/>
                  <a:gd name="T14" fmla="*/ 351 w 411"/>
                  <a:gd name="T15" fmla="*/ 351 h 411"/>
                  <a:gd name="T16" fmla="*/ 410 w 411"/>
                  <a:gd name="T17" fmla="*/ 205 h 411"/>
                  <a:gd name="T18" fmla="*/ 411 w 411"/>
                  <a:gd name="T19" fmla="*/ 205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1" h="411">
                    <a:moveTo>
                      <a:pt x="410" y="205"/>
                    </a:moveTo>
                    <a:lnTo>
                      <a:pt x="351" y="60"/>
                    </a:lnTo>
                    <a:lnTo>
                      <a:pt x="205" y="0"/>
                    </a:lnTo>
                    <a:lnTo>
                      <a:pt x="60" y="60"/>
                    </a:lnTo>
                    <a:lnTo>
                      <a:pt x="0" y="205"/>
                    </a:lnTo>
                    <a:lnTo>
                      <a:pt x="60" y="351"/>
                    </a:lnTo>
                    <a:lnTo>
                      <a:pt x="205" y="411"/>
                    </a:lnTo>
                    <a:lnTo>
                      <a:pt x="351" y="351"/>
                    </a:lnTo>
                    <a:lnTo>
                      <a:pt x="410" y="205"/>
                    </a:lnTo>
                    <a:lnTo>
                      <a:pt x="411" y="205"/>
                    </a:lnTo>
                  </a:path>
                </a:pathLst>
              </a:custGeom>
              <a:solidFill>
                <a:srgbClr val="CCFF99"/>
              </a:solidFill>
              <a:ln w="19050" cmpd="sng">
                <a:solidFill>
                  <a:srgbClr val="0099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zh-CN" altLang="en-US" sz="1800"/>
              </a:p>
            </p:txBody>
          </p:sp>
          <p:sp>
            <p:nvSpPr>
              <p:cNvPr id="139" name="Freeform 28">
                <a:extLst>
                  <a:ext uri="{FF2B5EF4-FFF2-40B4-BE49-F238E27FC236}">
                    <a16:creationId xmlns:a16="http://schemas.microsoft.com/office/drawing/2014/main" id="{D72DE80E-F9C0-43EF-8CF8-BEA9D35455D2}"/>
                  </a:ext>
                </a:extLst>
              </p:cNvPr>
              <p:cNvSpPr/>
              <p:nvPr/>
            </p:nvSpPr>
            <p:spPr bwMode="auto">
              <a:xfrm>
                <a:off x="3744" y="960"/>
                <a:ext cx="68" cy="68"/>
              </a:xfrm>
              <a:custGeom>
                <a:avLst/>
                <a:gdLst>
                  <a:gd name="T0" fmla="*/ 410 w 411"/>
                  <a:gd name="T1" fmla="*/ 205 h 411"/>
                  <a:gd name="T2" fmla="*/ 351 w 411"/>
                  <a:gd name="T3" fmla="*/ 60 h 411"/>
                  <a:gd name="T4" fmla="*/ 205 w 411"/>
                  <a:gd name="T5" fmla="*/ 0 h 411"/>
                  <a:gd name="T6" fmla="*/ 60 w 411"/>
                  <a:gd name="T7" fmla="*/ 60 h 411"/>
                  <a:gd name="T8" fmla="*/ 0 w 411"/>
                  <a:gd name="T9" fmla="*/ 205 h 411"/>
                  <a:gd name="T10" fmla="*/ 60 w 411"/>
                  <a:gd name="T11" fmla="*/ 351 h 411"/>
                  <a:gd name="T12" fmla="*/ 205 w 411"/>
                  <a:gd name="T13" fmla="*/ 411 h 411"/>
                  <a:gd name="T14" fmla="*/ 351 w 411"/>
                  <a:gd name="T15" fmla="*/ 351 h 411"/>
                  <a:gd name="T16" fmla="*/ 410 w 411"/>
                  <a:gd name="T17" fmla="*/ 205 h 411"/>
                  <a:gd name="T18" fmla="*/ 411 w 411"/>
                  <a:gd name="T19" fmla="*/ 205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1" h="411">
                    <a:moveTo>
                      <a:pt x="410" y="205"/>
                    </a:moveTo>
                    <a:lnTo>
                      <a:pt x="351" y="60"/>
                    </a:lnTo>
                    <a:lnTo>
                      <a:pt x="205" y="0"/>
                    </a:lnTo>
                    <a:lnTo>
                      <a:pt x="60" y="60"/>
                    </a:lnTo>
                    <a:lnTo>
                      <a:pt x="0" y="205"/>
                    </a:lnTo>
                    <a:lnTo>
                      <a:pt x="60" y="351"/>
                    </a:lnTo>
                    <a:lnTo>
                      <a:pt x="205" y="411"/>
                    </a:lnTo>
                    <a:lnTo>
                      <a:pt x="351" y="351"/>
                    </a:lnTo>
                    <a:lnTo>
                      <a:pt x="410" y="205"/>
                    </a:lnTo>
                    <a:lnTo>
                      <a:pt x="411" y="205"/>
                    </a:lnTo>
                  </a:path>
                </a:pathLst>
              </a:custGeom>
              <a:solidFill>
                <a:srgbClr val="CCFF99"/>
              </a:solidFill>
              <a:ln w="19050" cmpd="sng">
                <a:solidFill>
                  <a:srgbClr val="0099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zh-CN" altLang="en-US" sz="1800"/>
              </a:p>
            </p:txBody>
          </p:sp>
        </p:grpSp>
        <p:grpSp>
          <p:nvGrpSpPr>
            <p:cNvPr id="92" name="Group 29">
              <a:extLst>
                <a:ext uri="{FF2B5EF4-FFF2-40B4-BE49-F238E27FC236}">
                  <a16:creationId xmlns:a16="http://schemas.microsoft.com/office/drawing/2014/main" id="{2891838C-40C7-41E8-A1F2-18D8AA1C35E4}"/>
                </a:ext>
              </a:extLst>
            </p:cNvPr>
            <p:cNvGrpSpPr/>
            <p:nvPr/>
          </p:nvGrpSpPr>
          <p:grpSpPr bwMode="auto">
            <a:xfrm>
              <a:off x="1721485" y="2000011"/>
              <a:ext cx="1676400" cy="3581400"/>
              <a:chOff x="768" y="816"/>
              <a:chExt cx="1056" cy="2256"/>
            </a:xfrm>
          </p:grpSpPr>
          <p:sp>
            <p:nvSpPr>
              <p:cNvPr id="133" name="Line 30">
                <a:extLst>
                  <a:ext uri="{FF2B5EF4-FFF2-40B4-BE49-F238E27FC236}">
                    <a16:creationId xmlns:a16="http://schemas.microsoft.com/office/drawing/2014/main" id="{838EA823-E424-4638-ABAB-6EBD4E40A7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" y="816"/>
                <a:ext cx="0" cy="2256"/>
              </a:xfrm>
              <a:prstGeom prst="line">
                <a:avLst/>
              </a:prstGeom>
              <a:noFill/>
              <a:ln w="19050">
                <a:solidFill>
                  <a:srgbClr val="FF0066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77777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4" name="Line 31">
                <a:extLst>
                  <a:ext uri="{FF2B5EF4-FFF2-40B4-BE49-F238E27FC236}">
                    <a16:creationId xmlns:a16="http://schemas.microsoft.com/office/drawing/2014/main" id="{A422FC91-6B41-44E8-A40B-AB5C6AA8D8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24" y="816"/>
                <a:ext cx="0" cy="2256"/>
              </a:xfrm>
              <a:prstGeom prst="line">
                <a:avLst/>
              </a:prstGeom>
              <a:noFill/>
              <a:ln w="19050">
                <a:solidFill>
                  <a:srgbClr val="FF0066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77777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" name="Line 32">
                <a:extLst>
                  <a:ext uri="{FF2B5EF4-FFF2-40B4-BE49-F238E27FC236}">
                    <a16:creationId xmlns:a16="http://schemas.microsoft.com/office/drawing/2014/main" id="{F2770EBA-9B67-4B1E-87BF-F2D73613C8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96" y="1152"/>
                <a:ext cx="0" cy="1920"/>
              </a:xfrm>
              <a:prstGeom prst="line">
                <a:avLst/>
              </a:prstGeom>
              <a:noFill/>
              <a:ln w="19050">
                <a:solidFill>
                  <a:srgbClr val="FF0066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77777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93" name="Group 33">
              <a:extLst>
                <a:ext uri="{FF2B5EF4-FFF2-40B4-BE49-F238E27FC236}">
                  <a16:creationId xmlns:a16="http://schemas.microsoft.com/office/drawing/2014/main" id="{E565C772-0EF3-4502-B244-936DDD4B6AAA}"/>
                </a:ext>
              </a:extLst>
            </p:cNvPr>
            <p:cNvGrpSpPr/>
            <p:nvPr/>
          </p:nvGrpSpPr>
          <p:grpSpPr bwMode="auto">
            <a:xfrm>
              <a:off x="2559685" y="2000011"/>
              <a:ext cx="4191000" cy="533400"/>
              <a:chOff x="1296" y="816"/>
              <a:chExt cx="2640" cy="336"/>
            </a:xfrm>
          </p:grpSpPr>
          <p:sp>
            <p:nvSpPr>
              <p:cNvPr id="131" name="Line 34">
                <a:extLst>
                  <a:ext uri="{FF2B5EF4-FFF2-40B4-BE49-F238E27FC236}">
                    <a16:creationId xmlns:a16="http://schemas.microsoft.com/office/drawing/2014/main" id="{F5D9CC24-3B0E-4DF8-880F-D797500121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96" y="1152"/>
                <a:ext cx="2640" cy="0"/>
              </a:xfrm>
              <a:prstGeom prst="line">
                <a:avLst/>
              </a:prstGeom>
              <a:noFill/>
              <a:ln w="19050">
                <a:solidFill>
                  <a:srgbClr val="FF0066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77777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2" name="Line 35">
                <a:extLst>
                  <a:ext uri="{FF2B5EF4-FFF2-40B4-BE49-F238E27FC236}">
                    <a16:creationId xmlns:a16="http://schemas.microsoft.com/office/drawing/2014/main" id="{DB2AEB66-D3A3-4C97-9708-375EFE3C49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24" y="816"/>
                <a:ext cx="1584" cy="0"/>
              </a:xfrm>
              <a:prstGeom prst="line">
                <a:avLst/>
              </a:prstGeom>
              <a:noFill/>
              <a:ln w="19050">
                <a:solidFill>
                  <a:srgbClr val="FF0066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77777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94" name="Group 36">
              <a:extLst>
                <a:ext uri="{FF2B5EF4-FFF2-40B4-BE49-F238E27FC236}">
                  <a16:creationId xmlns:a16="http://schemas.microsoft.com/office/drawing/2014/main" id="{0980B367-3A0B-4963-A014-F7A7ABF988B8}"/>
                </a:ext>
              </a:extLst>
            </p:cNvPr>
            <p:cNvGrpSpPr/>
            <p:nvPr/>
          </p:nvGrpSpPr>
          <p:grpSpPr bwMode="auto">
            <a:xfrm>
              <a:off x="1483360" y="1695211"/>
              <a:ext cx="2286000" cy="869950"/>
              <a:chOff x="618" y="624"/>
              <a:chExt cx="1440" cy="548"/>
            </a:xfrm>
          </p:grpSpPr>
          <p:sp>
            <p:nvSpPr>
              <p:cNvPr id="125" name="Rectangle 37">
                <a:extLst>
                  <a:ext uri="{FF2B5EF4-FFF2-40B4-BE49-F238E27FC236}">
                    <a16:creationId xmlns:a16="http://schemas.microsoft.com/office/drawing/2014/main" id="{B6B62D2D-622A-4197-A63F-09F0F4C7E8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624"/>
                <a:ext cx="144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eaLnBrk="0" hangingPunct="0"/>
                <a:r>
                  <a:rPr kumimoji="1" lang="en-US" altLang="zh-CN" sz="2000" b="1" i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a</a:t>
                </a:r>
                <a:r>
                  <a:rPr kumimoji="1" lang="en-US" altLang="zh-CN" sz="2000" b="1" i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'</a:t>
                </a:r>
              </a:p>
            </p:txBody>
          </p:sp>
          <p:sp>
            <p:nvSpPr>
              <p:cNvPr id="126" name="Rectangle 38">
                <a:extLst>
                  <a:ext uri="{FF2B5EF4-FFF2-40B4-BE49-F238E27FC236}">
                    <a16:creationId xmlns:a16="http://schemas.microsoft.com/office/drawing/2014/main" id="{AD922E5F-DA12-4AED-B998-2D0C73179B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912"/>
                <a:ext cx="300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eaLnBrk="0" hangingPunct="0"/>
                <a:r>
                  <a:rPr kumimoji="1" lang="en-US" altLang="zh-CN" sz="2000" b="1" i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c</a:t>
                </a:r>
                <a:r>
                  <a:rPr kumimoji="1" lang="en-US" altLang="zh-CN" sz="2000" b="1" i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'</a:t>
                </a:r>
                <a:r>
                  <a:rPr kumimoji="1" lang="en-US" altLang="zh-CN" sz="2000" b="1" i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d </a:t>
                </a:r>
                <a:r>
                  <a:rPr kumimoji="1" lang="en-US" altLang="zh-CN" sz="2000" b="1" i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'</a:t>
                </a:r>
              </a:p>
            </p:txBody>
          </p:sp>
          <p:sp>
            <p:nvSpPr>
              <p:cNvPr id="127" name="Rectangle 39">
                <a:extLst>
                  <a:ext uri="{FF2B5EF4-FFF2-40B4-BE49-F238E27FC236}">
                    <a16:creationId xmlns:a16="http://schemas.microsoft.com/office/drawing/2014/main" id="{D2360480-5AA8-412D-9092-E6357C29E1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8" y="642"/>
                <a:ext cx="210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eaLnBrk="0" hangingPunct="0"/>
                <a:r>
                  <a:rPr kumimoji="1" lang="en-US" altLang="zh-CN" sz="2000" b="1" i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b</a:t>
                </a:r>
                <a:r>
                  <a:rPr kumimoji="1" lang="en-US" altLang="zh-CN" sz="2000" b="1" i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'</a:t>
                </a:r>
              </a:p>
            </p:txBody>
          </p:sp>
          <p:sp>
            <p:nvSpPr>
              <p:cNvPr id="128" name="Freeform 40">
                <a:extLst>
                  <a:ext uri="{FF2B5EF4-FFF2-40B4-BE49-F238E27FC236}">
                    <a16:creationId xmlns:a16="http://schemas.microsoft.com/office/drawing/2014/main" id="{C7152554-F7E5-422A-80C1-068C40A42AA6}"/>
                  </a:ext>
                </a:extLst>
              </p:cNvPr>
              <p:cNvSpPr/>
              <p:nvPr/>
            </p:nvSpPr>
            <p:spPr bwMode="auto">
              <a:xfrm>
                <a:off x="1776" y="816"/>
                <a:ext cx="68" cy="68"/>
              </a:xfrm>
              <a:custGeom>
                <a:avLst/>
                <a:gdLst>
                  <a:gd name="T0" fmla="*/ 410 w 411"/>
                  <a:gd name="T1" fmla="*/ 205 h 411"/>
                  <a:gd name="T2" fmla="*/ 351 w 411"/>
                  <a:gd name="T3" fmla="*/ 60 h 411"/>
                  <a:gd name="T4" fmla="*/ 205 w 411"/>
                  <a:gd name="T5" fmla="*/ 0 h 411"/>
                  <a:gd name="T6" fmla="*/ 60 w 411"/>
                  <a:gd name="T7" fmla="*/ 60 h 411"/>
                  <a:gd name="T8" fmla="*/ 0 w 411"/>
                  <a:gd name="T9" fmla="*/ 205 h 411"/>
                  <a:gd name="T10" fmla="*/ 60 w 411"/>
                  <a:gd name="T11" fmla="*/ 351 h 411"/>
                  <a:gd name="T12" fmla="*/ 205 w 411"/>
                  <a:gd name="T13" fmla="*/ 411 h 411"/>
                  <a:gd name="T14" fmla="*/ 351 w 411"/>
                  <a:gd name="T15" fmla="*/ 351 h 411"/>
                  <a:gd name="T16" fmla="*/ 410 w 411"/>
                  <a:gd name="T17" fmla="*/ 205 h 411"/>
                  <a:gd name="T18" fmla="*/ 411 w 411"/>
                  <a:gd name="T19" fmla="*/ 205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1" h="411">
                    <a:moveTo>
                      <a:pt x="410" y="205"/>
                    </a:moveTo>
                    <a:lnTo>
                      <a:pt x="351" y="60"/>
                    </a:lnTo>
                    <a:lnTo>
                      <a:pt x="205" y="0"/>
                    </a:lnTo>
                    <a:lnTo>
                      <a:pt x="60" y="60"/>
                    </a:lnTo>
                    <a:lnTo>
                      <a:pt x="0" y="205"/>
                    </a:lnTo>
                    <a:lnTo>
                      <a:pt x="60" y="351"/>
                    </a:lnTo>
                    <a:lnTo>
                      <a:pt x="205" y="411"/>
                    </a:lnTo>
                    <a:lnTo>
                      <a:pt x="351" y="351"/>
                    </a:lnTo>
                    <a:lnTo>
                      <a:pt x="410" y="205"/>
                    </a:lnTo>
                    <a:lnTo>
                      <a:pt x="411" y="205"/>
                    </a:lnTo>
                  </a:path>
                </a:pathLst>
              </a:custGeom>
              <a:solidFill>
                <a:srgbClr val="CCFF99"/>
              </a:solidFill>
              <a:ln w="19050" cmpd="sng">
                <a:solidFill>
                  <a:srgbClr val="0099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zh-CN" altLang="en-US" sz="1800"/>
              </a:p>
            </p:txBody>
          </p:sp>
          <p:sp>
            <p:nvSpPr>
              <p:cNvPr id="129" name="Freeform 41">
                <a:extLst>
                  <a:ext uri="{FF2B5EF4-FFF2-40B4-BE49-F238E27FC236}">
                    <a16:creationId xmlns:a16="http://schemas.microsoft.com/office/drawing/2014/main" id="{4835E071-8B52-40D3-B15C-15627192F38C}"/>
                  </a:ext>
                </a:extLst>
              </p:cNvPr>
              <p:cNvSpPr/>
              <p:nvPr/>
            </p:nvSpPr>
            <p:spPr bwMode="auto">
              <a:xfrm>
                <a:off x="768" y="816"/>
                <a:ext cx="68" cy="68"/>
              </a:xfrm>
              <a:custGeom>
                <a:avLst/>
                <a:gdLst>
                  <a:gd name="T0" fmla="*/ 410 w 411"/>
                  <a:gd name="T1" fmla="*/ 205 h 411"/>
                  <a:gd name="T2" fmla="*/ 351 w 411"/>
                  <a:gd name="T3" fmla="*/ 60 h 411"/>
                  <a:gd name="T4" fmla="*/ 205 w 411"/>
                  <a:gd name="T5" fmla="*/ 0 h 411"/>
                  <a:gd name="T6" fmla="*/ 60 w 411"/>
                  <a:gd name="T7" fmla="*/ 60 h 411"/>
                  <a:gd name="T8" fmla="*/ 0 w 411"/>
                  <a:gd name="T9" fmla="*/ 205 h 411"/>
                  <a:gd name="T10" fmla="*/ 60 w 411"/>
                  <a:gd name="T11" fmla="*/ 351 h 411"/>
                  <a:gd name="T12" fmla="*/ 205 w 411"/>
                  <a:gd name="T13" fmla="*/ 411 h 411"/>
                  <a:gd name="T14" fmla="*/ 351 w 411"/>
                  <a:gd name="T15" fmla="*/ 351 h 411"/>
                  <a:gd name="T16" fmla="*/ 410 w 411"/>
                  <a:gd name="T17" fmla="*/ 205 h 411"/>
                  <a:gd name="T18" fmla="*/ 411 w 411"/>
                  <a:gd name="T19" fmla="*/ 205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1" h="411">
                    <a:moveTo>
                      <a:pt x="410" y="205"/>
                    </a:moveTo>
                    <a:lnTo>
                      <a:pt x="351" y="60"/>
                    </a:lnTo>
                    <a:lnTo>
                      <a:pt x="205" y="0"/>
                    </a:lnTo>
                    <a:lnTo>
                      <a:pt x="60" y="60"/>
                    </a:lnTo>
                    <a:lnTo>
                      <a:pt x="0" y="205"/>
                    </a:lnTo>
                    <a:lnTo>
                      <a:pt x="60" y="351"/>
                    </a:lnTo>
                    <a:lnTo>
                      <a:pt x="205" y="411"/>
                    </a:lnTo>
                    <a:lnTo>
                      <a:pt x="351" y="351"/>
                    </a:lnTo>
                    <a:lnTo>
                      <a:pt x="410" y="205"/>
                    </a:lnTo>
                    <a:lnTo>
                      <a:pt x="411" y="205"/>
                    </a:lnTo>
                  </a:path>
                </a:pathLst>
              </a:custGeom>
              <a:solidFill>
                <a:srgbClr val="CCFF99"/>
              </a:solidFill>
              <a:ln w="19050" cmpd="sng">
                <a:solidFill>
                  <a:srgbClr val="0099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zh-CN" altLang="en-US" sz="1800"/>
              </a:p>
            </p:txBody>
          </p:sp>
          <p:sp>
            <p:nvSpPr>
              <p:cNvPr id="130" name="Freeform 42">
                <a:extLst>
                  <a:ext uri="{FF2B5EF4-FFF2-40B4-BE49-F238E27FC236}">
                    <a16:creationId xmlns:a16="http://schemas.microsoft.com/office/drawing/2014/main" id="{32381191-1EDA-4F34-A5EE-0EFA312CE9DA}"/>
                  </a:ext>
                </a:extLst>
              </p:cNvPr>
              <p:cNvSpPr/>
              <p:nvPr/>
            </p:nvSpPr>
            <p:spPr bwMode="auto">
              <a:xfrm>
                <a:off x="1248" y="1104"/>
                <a:ext cx="68" cy="68"/>
              </a:xfrm>
              <a:custGeom>
                <a:avLst/>
                <a:gdLst>
                  <a:gd name="T0" fmla="*/ 410 w 411"/>
                  <a:gd name="T1" fmla="*/ 205 h 411"/>
                  <a:gd name="T2" fmla="*/ 351 w 411"/>
                  <a:gd name="T3" fmla="*/ 60 h 411"/>
                  <a:gd name="T4" fmla="*/ 205 w 411"/>
                  <a:gd name="T5" fmla="*/ 0 h 411"/>
                  <a:gd name="T6" fmla="*/ 60 w 411"/>
                  <a:gd name="T7" fmla="*/ 60 h 411"/>
                  <a:gd name="T8" fmla="*/ 0 w 411"/>
                  <a:gd name="T9" fmla="*/ 205 h 411"/>
                  <a:gd name="T10" fmla="*/ 60 w 411"/>
                  <a:gd name="T11" fmla="*/ 351 h 411"/>
                  <a:gd name="T12" fmla="*/ 205 w 411"/>
                  <a:gd name="T13" fmla="*/ 411 h 411"/>
                  <a:gd name="T14" fmla="*/ 351 w 411"/>
                  <a:gd name="T15" fmla="*/ 351 h 411"/>
                  <a:gd name="T16" fmla="*/ 410 w 411"/>
                  <a:gd name="T17" fmla="*/ 205 h 411"/>
                  <a:gd name="T18" fmla="*/ 411 w 411"/>
                  <a:gd name="T19" fmla="*/ 205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1" h="411">
                    <a:moveTo>
                      <a:pt x="410" y="205"/>
                    </a:moveTo>
                    <a:lnTo>
                      <a:pt x="351" y="60"/>
                    </a:lnTo>
                    <a:lnTo>
                      <a:pt x="205" y="0"/>
                    </a:lnTo>
                    <a:lnTo>
                      <a:pt x="60" y="60"/>
                    </a:lnTo>
                    <a:lnTo>
                      <a:pt x="0" y="205"/>
                    </a:lnTo>
                    <a:lnTo>
                      <a:pt x="60" y="351"/>
                    </a:lnTo>
                    <a:lnTo>
                      <a:pt x="205" y="411"/>
                    </a:lnTo>
                    <a:lnTo>
                      <a:pt x="351" y="351"/>
                    </a:lnTo>
                    <a:lnTo>
                      <a:pt x="410" y="205"/>
                    </a:lnTo>
                    <a:lnTo>
                      <a:pt x="411" y="205"/>
                    </a:lnTo>
                  </a:path>
                </a:pathLst>
              </a:custGeom>
              <a:solidFill>
                <a:srgbClr val="CCFF99"/>
              </a:solidFill>
              <a:ln w="19050" cmpd="sng">
                <a:solidFill>
                  <a:srgbClr val="0099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zh-CN" altLang="en-US" sz="1800"/>
              </a:p>
            </p:txBody>
          </p:sp>
        </p:grpSp>
        <p:grpSp>
          <p:nvGrpSpPr>
            <p:cNvPr id="95" name="Group 43">
              <a:extLst>
                <a:ext uri="{FF2B5EF4-FFF2-40B4-BE49-F238E27FC236}">
                  <a16:creationId xmlns:a16="http://schemas.microsoft.com/office/drawing/2014/main" id="{02507134-37D0-4356-9B04-56340BEFC39F}"/>
                </a:ext>
              </a:extLst>
            </p:cNvPr>
            <p:cNvGrpSpPr/>
            <p:nvPr/>
          </p:nvGrpSpPr>
          <p:grpSpPr bwMode="auto">
            <a:xfrm>
              <a:off x="1721485" y="2219086"/>
              <a:ext cx="1790700" cy="336550"/>
              <a:chOff x="768" y="954"/>
              <a:chExt cx="1128" cy="212"/>
            </a:xfrm>
          </p:grpSpPr>
          <p:sp>
            <p:nvSpPr>
              <p:cNvPr id="121" name="Rectangle 44">
                <a:extLst>
                  <a:ext uri="{FF2B5EF4-FFF2-40B4-BE49-F238E27FC236}">
                    <a16:creationId xmlns:a16="http://schemas.microsoft.com/office/drawing/2014/main" id="{0231A03A-0EDA-4187-9944-5EB8245AD0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972"/>
                <a:ext cx="132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eaLnBrk="0" hangingPunct="0"/>
                <a:r>
                  <a:rPr kumimoji="1" lang="en-US" altLang="zh-CN" sz="1800" b="1" i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1</a:t>
                </a:r>
                <a:r>
                  <a:rPr kumimoji="1" lang="en-US" altLang="zh-CN" sz="2000" i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'</a:t>
                </a:r>
              </a:p>
            </p:txBody>
          </p:sp>
          <p:sp>
            <p:nvSpPr>
              <p:cNvPr id="122" name="Rectangle 45">
                <a:extLst>
                  <a:ext uri="{FF2B5EF4-FFF2-40B4-BE49-F238E27FC236}">
                    <a16:creationId xmlns:a16="http://schemas.microsoft.com/office/drawing/2014/main" id="{614E9000-4457-4D0F-B64E-430D9B902F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6" y="954"/>
                <a:ext cx="210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eaLnBrk="0" hangingPunct="0"/>
                <a:r>
                  <a:rPr kumimoji="1" lang="en-US" altLang="zh-CN" sz="1800" b="1" i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2</a:t>
                </a:r>
                <a:r>
                  <a:rPr kumimoji="1" lang="en-US" altLang="zh-CN" sz="2000" i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'</a:t>
                </a:r>
              </a:p>
            </p:txBody>
          </p:sp>
          <p:sp>
            <p:nvSpPr>
              <p:cNvPr id="123" name="Freeform 46">
                <a:extLst>
                  <a:ext uri="{FF2B5EF4-FFF2-40B4-BE49-F238E27FC236}">
                    <a16:creationId xmlns:a16="http://schemas.microsoft.com/office/drawing/2014/main" id="{5A8FFD02-97E9-4CBE-851C-2B3921055F4E}"/>
                  </a:ext>
                </a:extLst>
              </p:cNvPr>
              <p:cNvSpPr/>
              <p:nvPr/>
            </p:nvSpPr>
            <p:spPr bwMode="auto">
              <a:xfrm>
                <a:off x="912" y="960"/>
                <a:ext cx="68" cy="68"/>
              </a:xfrm>
              <a:custGeom>
                <a:avLst/>
                <a:gdLst>
                  <a:gd name="T0" fmla="*/ 410 w 411"/>
                  <a:gd name="T1" fmla="*/ 205 h 411"/>
                  <a:gd name="T2" fmla="*/ 351 w 411"/>
                  <a:gd name="T3" fmla="*/ 60 h 411"/>
                  <a:gd name="T4" fmla="*/ 205 w 411"/>
                  <a:gd name="T5" fmla="*/ 0 h 411"/>
                  <a:gd name="T6" fmla="*/ 60 w 411"/>
                  <a:gd name="T7" fmla="*/ 60 h 411"/>
                  <a:gd name="T8" fmla="*/ 0 w 411"/>
                  <a:gd name="T9" fmla="*/ 205 h 411"/>
                  <a:gd name="T10" fmla="*/ 60 w 411"/>
                  <a:gd name="T11" fmla="*/ 351 h 411"/>
                  <a:gd name="T12" fmla="*/ 205 w 411"/>
                  <a:gd name="T13" fmla="*/ 411 h 411"/>
                  <a:gd name="T14" fmla="*/ 351 w 411"/>
                  <a:gd name="T15" fmla="*/ 351 h 411"/>
                  <a:gd name="T16" fmla="*/ 410 w 411"/>
                  <a:gd name="T17" fmla="*/ 205 h 411"/>
                  <a:gd name="T18" fmla="*/ 411 w 411"/>
                  <a:gd name="T19" fmla="*/ 205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1" h="411">
                    <a:moveTo>
                      <a:pt x="410" y="205"/>
                    </a:moveTo>
                    <a:lnTo>
                      <a:pt x="351" y="60"/>
                    </a:lnTo>
                    <a:lnTo>
                      <a:pt x="205" y="0"/>
                    </a:lnTo>
                    <a:lnTo>
                      <a:pt x="60" y="60"/>
                    </a:lnTo>
                    <a:lnTo>
                      <a:pt x="0" y="205"/>
                    </a:lnTo>
                    <a:lnTo>
                      <a:pt x="60" y="351"/>
                    </a:lnTo>
                    <a:lnTo>
                      <a:pt x="205" y="411"/>
                    </a:lnTo>
                    <a:lnTo>
                      <a:pt x="351" y="351"/>
                    </a:lnTo>
                    <a:lnTo>
                      <a:pt x="410" y="205"/>
                    </a:lnTo>
                    <a:lnTo>
                      <a:pt x="411" y="205"/>
                    </a:lnTo>
                  </a:path>
                </a:pathLst>
              </a:custGeom>
              <a:solidFill>
                <a:srgbClr val="CCFF99"/>
              </a:solidFill>
              <a:ln w="19050" cmpd="sng">
                <a:solidFill>
                  <a:srgbClr val="0099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zh-CN" altLang="en-US" sz="1800"/>
              </a:p>
            </p:txBody>
          </p:sp>
          <p:sp>
            <p:nvSpPr>
              <p:cNvPr id="124" name="Freeform 47">
                <a:extLst>
                  <a:ext uri="{FF2B5EF4-FFF2-40B4-BE49-F238E27FC236}">
                    <a16:creationId xmlns:a16="http://schemas.microsoft.com/office/drawing/2014/main" id="{A0E5CCB1-CF7A-4597-A164-20F2B79B7683}"/>
                  </a:ext>
                </a:extLst>
              </p:cNvPr>
              <p:cNvSpPr/>
              <p:nvPr/>
            </p:nvSpPr>
            <p:spPr bwMode="auto">
              <a:xfrm>
                <a:off x="1632" y="960"/>
                <a:ext cx="68" cy="68"/>
              </a:xfrm>
              <a:custGeom>
                <a:avLst/>
                <a:gdLst>
                  <a:gd name="T0" fmla="*/ 410 w 411"/>
                  <a:gd name="T1" fmla="*/ 205 h 411"/>
                  <a:gd name="T2" fmla="*/ 351 w 411"/>
                  <a:gd name="T3" fmla="*/ 60 h 411"/>
                  <a:gd name="T4" fmla="*/ 205 w 411"/>
                  <a:gd name="T5" fmla="*/ 0 h 411"/>
                  <a:gd name="T6" fmla="*/ 60 w 411"/>
                  <a:gd name="T7" fmla="*/ 60 h 411"/>
                  <a:gd name="T8" fmla="*/ 0 w 411"/>
                  <a:gd name="T9" fmla="*/ 205 h 411"/>
                  <a:gd name="T10" fmla="*/ 60 w 411"/>
                  <a:gd name="T11" fmla="*/ 351 h 411"/>
                  <a:gd name="T12" fmla="*/ 205 w 411"/>
                  <a:gd name="T13" fmla="*/ 411 h 411"/>
                  <a:gd name="T14" fmla="*/ 351 w 411"/>
                  <a:gd name="T15" fmla="*/ 351 h 411"/>
                  <a:gd name="T16" fmla="*/ 410 w 411"/>
                  <a:gd name="T17" fmla="*/ 205 h 411"/>
                  <a:gd name="T18" fmla="*/ 411 w 411"/>
                  <a:gd name="T19" fmla="*/ 205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1" h="411">
                    <a:moveTo>
                      <a:pt x="410" y="205"/>
                    </a:moveTo>
                    <a:lnTo>
                      <a:pt x="351" y="60"/>
                    </a:lnTo>
                    <a:lnTo>
                      <a:pt x="205" y="0"/>
                    </a:lnTo>
                    <a:lnTo>
                      <a:pt x="60" y="60"/>
                    </a:lnTo>
                    <a:lnTo>
                      <a:pt x="0" y="205"/>
                    </a:lnTo>
                    <a:lnTo>
                      <a:pt x="60" y="351"/>
                    </a:lnTo>
                    <a:lnTo>
                      <a:pt x="205" y="411"/>
                    </a:lnTo>
                    <a:lnTo>
                      <a:pt x="351" y="351"/>
                    </a:lnTo>
                    <a:lnTo>
                      <a:pt x="410" y="205"/>
                    </a:lnTo>
                    <a:lnTo>
                      <a:pt x="411" y="205"/>
                    </a:lnTo>
                  </a:path>
                </a:pathLst>
              </a:custGeom>
              <a:solidFill>
                <a:srgbClr val="CCFF99"/>
              </a:solidFill>
              <a:ln w="19050" cmpd="sng">
                <a:solidFill>
                  <a:srgbClr val="0099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zh-CN" altLang="en-US" sz="1800"/>
              </a:p>
            </p:txBody>
          </p:sp>
        </p:grpSp>
        <p:grpSp>
          <p:nvGrpSpPr>
            <p:cNvPr id="96" name="Group 48">
              <a:extLst>
                <a:ext uri="{FF2B5EF4-FFF2-40B4-BE49-F238E27FC236}">
                  <a16:creationId xmlns:a16="http://schemas.microsoft.com/office/drawing/2014/main" id="{F9783424-8BC0-46A4-B56A-CCC31A8D0B20}"/>
                </a:ext>
              </a:extLst>
            </p:cNvPr>
            <p:cNvGrpSpPr/>
            <p:nvPr/>
          </p:nvGrpSpPr>
          <p:grpSpPr bwMode="auto">
            <a:xfrm>
              <a:off x="1454785" y="5048011"/>
              <a:ext cx="2819400" cy="1143000"/>
              <a:chOff x="600" y="2736"/>
              <a:chExt cx="1776" cy="720"/>
            </a:xfrm>
          </p:grpSpPr>
          <p:sp>
            <p:nvSpPr>
              <p:cNvPr id="119" name="Line 49">
                <a:extLst>
                  <a:ext uri="{FF2B5EF4-FFF2-40B4-BE49-F238E27FC236}">
                    <a16:creationId xmlns:a16="http://schemas.microsoft.com/office/drawing/2014/main" id="{D55C4FA7-BE6C-4BEE-9C8B-24AC423877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0" y="3456"/>
                <a:ext cx="1776" cy="0"/>
              </a:xfrm>
              <a:prstGeom prst="line">
                <a:avLst/>
              </a:prstGeom>
              <a:noFill/>
              <a:ln w="19050">
                <a:solidFill>
                  <a:srgbClr val="6600FF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77777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0" name="Line 50">
                <a:extLst>
                  <a:ext uri="{FF2B5EF4-FFF2-40B4-BE49-F238E27FC236}">
                    <a16:creationId xmlns:a16="http://schemas.microsoft.com/office/drawing/2014/main" id="{444299A6-EF38-414E-81DB-BB9ECE4B8F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0" y="2736"/>
                <a:ext cx="1776" cy="0"/>
              </a:xfrm>
              <a:prstGeom prst="line">
                <a:avLst/>
              </a:prstGeom>
              <a:noFill/>
              <a:ln w="19050">
                <a:solidFill>
                  <a:srgbClr val="6600FF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77777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97" name="Group 51">
              <a:extLst>
                <a:ext uri="{FF2B5EF4-FFF2-40B4-BE49-F238E27FC236}">
                  <a16:creationId xmlns:a16="http://schemas.microsoft.com/office/drawing/2014/main" id="{AC11EE48-DF61-403D-808D-33F19C0EE5AA}"/>
                </a:ext>
              </a:extLst>
            </p:cNvPr>
            <p:cNvGrpSpPr/>
            <p:nvPr/>
          </p:nvGrpSpPr>
          <p:grpSpPr bwMode="auto">
            <a:xfrm>
              <a:off x="1835785" y="4971811"/>
              <a:ext cx="1409700" cy="1533526"/>
              <a:chOff x="840" y="2688"/>
              <a:chExt cx="888" cy="966"/>
            </a:xfrm>
          </p:grpSpPr>
          <p:sp>
            <p:nvSpPr>
              <p:cNvPr id="113" name="Rectangle 52">
                <a:extLst>
                  <a:ext uri="{FF2B5EF4-FFF2-40B4-BE49-F238E27FC236}">
                    <a16:creationId xmlns:a16="http://schemas.microsoft.com/office/drawing/2014/main" id="{87B74405-1B95-49F9-A526-575FF0F448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0" y="3468"/>
                <a:ext cx="72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kumimoji="1" lang="en-US" altLang="zh-CN" sz="1800" b="1" i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114" name="Rectangle 53">
                <a:extLst>
                  <a:ext uri="{FF2B5EF4-FFF2-40B4-BE49-F238E27FC236}">
                    <a16:creationId xmlns:a16="http://schemas.microsoft.com/office/drawing/2014/main" id="{54C33951-2740-45AA-B894-5413547849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6" y="3480"/>
                <a:ext cx="72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kumimoji="1" lang="en-US" altLang="zh-CN" sz="1800" b="1" i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115" name="Freeform 54">
                <a:extLst>
                  <a:ext uri="{FF2B5EF4-FFF2-40B4-BE49-F238E27FC236}">
                    <a16:creationId xmlns:a16="http://schemas.microsoft.com/office/drawing/2014/main" id="{181E18DB-4BF4-4BBD-A631-4F11DDFDDBA7}"/>
                  </a:ext>
                </a:extLst>
              </p:cNvPr>
              <p:cNvSpPr/>
              <p:nvPr/>
            </p:nvSpPr>
            <p:spPr bwMode="auto">
              <a:xfrm>
                <a:off x="912" y="3408"/>
                <a:ext cx="68" cy="68"/>
              </a:xfrm>
              <a:custGeom>
                <a:avLst/>
                <a:gdLst>
                  <a:gd name="T0" fmla="*/ 410 w 411"/>
                  <a:gd name="T1" fmla="*/ 205 h 411"/>
                  <a:gd name="T2" fmla="*/ 351 w 411"/>
                  <a:gd name="T3" fmla="*/ 60 h 411"/>
                  <a:gd name="T4" fmla="*/ 205 w 411"/>
                  <a:gd name="T5" fmla="*/ 0 h 411"/>
                  <a:gd name="T6" fmla="*/ 60 w 411"/>
                  <a:gd name="T7" fmla="*/ 60 h 411"/>
                  <a:gd name="T8" fmla="*/ 0 w 411"/>
                  <a:gd name="T9" fmla="*/ 205 h 411"/>
                  <a:gd name="T10" fmla="*/ 60 w 411"/>
                  <a:gd name="T11" fmla="*/ 351 h 411"/>
                  <a:gd name="T12" fmla="*/ 205 w 411"/>
                  <a:gd name="T13" fmla="*/ 411 h 411"/>
                  <a:gd name="T14" fmla="*/ 351 w 411"/>
                  <a:gd name="T15" fmla="*/ 351 h 411"/>
                  <a:gd name="T16" fmla="*/ 410 w 411"/>
                  <a:gd name="T17" fmla="*/ 205 h 411"/>
                  <a:gd name="T18" fmla="*/ 411 w 411"/>
                  <a:gd name="T19" fmla="*/ 205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1" h="411">
                    <a:moveTo>
                      <a:pt x="410" y="205"/>
                    </a:moveTo>
                    <a:lnTo>
                      <a:pt x="351" y="60"/>
                    </a:lnTo>
                    <a:lnTo>
                      <a:pt x="205" y="0"/>
                    </a:lnTo>
                    <a:lnTo>
                      <a:pt x="60" y="60"/>
                    </a:lnTo>
                    <a:lnTo>
                      <a:pt x="0" y="205"/>
                    </a:lnTo>
                    <a:lnTo>
                      <a:pt x="60" y="351"/>
                    </a:lnTo>
                    <a:lnTo>
                      <a:pt x="205" y="411"/>
                    </a:lnTo>
                    <a:lnTo>
                      <a:pt x="351" y="351"/>
                    </a:lnTo>
                    <a:lnTo>
                      <a:pt x="410" y="205"/>
                    </a:lnTo>
                    <a:lnTo>
                      <a:pt x="411" y="205"/>
                    </a:lnTo>
                  </a:path>
                </a:pathLst>
              </a:custGeom>
              <a:solidFill>
                <a:srgbClr val="CCFF99"/>
              </a:solidFill>
              <a:ln w="19050" cmpd="sng">
                <a:solidFill>
                  <a:srgbClr val="0099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zh-CN" altLang="en-US" sz="1800"/>
              </a:p>
            </p:txBody>
          </p:sp>
          <p:sp>
            <p:nvSpPr>
              <p:cNvPr id="116" name="Freeform 55">
                <a:extLst>
                  <a:ext uri="{FF2B5EF4-FFF2-40B4-BE49-F238E27FC236}">
                    <a16:creationId xmlns:a16="http://schemas.microsoft.com/office/drawing/2014/main" id="{DE417893-4DCC-47F0-87EC-5EF003A6E59A}"/>
                  </a:ext>
                </a:extLst>
              </p:cNvPr>
              <p:cNvSpPr/>
              <p:nvPr/>
            </p:nvSpPr>
            <p:spPr bwMode="auto">
              <a:xfrm>
                <a:off x="1632" y="3408"/>
                <a:ext cx="68" cy="68"/>
              </a:xfrm>
              <a:custGeom>
                <a:avLst/>
                <a:gdLst>
                  <a:gd name="T0" fmla="*/ 410 w 411"/>
                  <a:gd name="T1" fmla="*/ 205 h 411"/>
                  <a:gd name="T2" fmla="*/ 351 w 411"/>
                  <a:gd name="T3" fmla="*/ 60 h 411"/>
                  <a:gd name="T4" fmla="*/ 205 w 411"/>
                  <a:gd name="T5" fmla="*/ 0 h 411"/>
                  <a:gd name="T6" fmla="*/ 60 w 411"/>
                  <a:gd name="T7" fmla="*/ 60 h 411"/>
                  <a:gd name="T8" fmla="*/ 0 w 411"/>
                  <a:gd name="T9" fmla="*/ 205 h 411"/>
                  <a:gd name="T10" fmla="*/ 60 w 411"/>
                  <a:gd name="T11" fmla="*/ 351 h 411"/>
                  <a:gd name="T12" fmla="*/ 205 w 411"/>
                  <a:gd name="T13" fmla="*/ 411 h 411"/>
                  <a:gd name="T14" fmla="*/ 351 w 411"/>
                  <a:gd name="T15" fmla="*/ 351 h 411"/>
                  <a:gd name="T16" fmla="*/ 410 w 411"/>
                  <a:gd name="T17" fmla="*/ 205 h 411"/>
                  <a:gd name="T18" fmla="*/ 411 w 411"/>
                  <a:gd name="T19" fmla="*/ 205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1" h="411">
                    <a:moveTo>
                      <a:pt x="410" y="205"/>
                    </a:moveTo>
                    <a:lnTo>
                      <a:pt x="351" y="60"/>
                    </a:lnTo>
                    <a:lnTo>
                      <a:pt x="205" y="0"/>
                    </a:lnTo>
                    <a:lnTo>
                      <a:pt x="60" y="60"/>
                    </a:lnTo>
                    <a:lnTo>
                      <a:pt x="0" y="205"/>
                    </a:lnTo>
                    <a:lnTo>
                      <a:pt x="60" y="351"/>
                    </a:lnTo>
                    <a:lnTo>
                      <a:pt x="205" y="411"/>
                    </a:lnTo>
                    <a:lnTo>
                      <a:pt x="351" y="351"/>
                    </a:lnTo>
                    <a:lnTo>
                      <a:pt x="410" y="205"/>
                    </a:lnTo>
                    <a:lnTo>
                      <a:pt x="411" y="205"/>
                    </a:lnTo>
                  </a:path>
                </a:pathLst>
              </a:custGeom>
              <a:solidFill>
                <a:srgbClr val="CCFF99"/>
              </a:solidFill>
              <a:ln w="19050" cmpd="sng">
                <a:solidFill>
                  <a:srgbClr val="0099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zh-CN" altLang="en-US" sz="1800"/>
              </a:p>
            </p:txBody>
          </p:sp>
          <p:sp>
            <p:nvSpPr>
              <p:cNvPr id="117" name="Freeform 56">
                <a:extLst>
                  <a:ext uri="{FF2B5EF4-FFF2-40B4-BE49-F238E27FC236}">
                    <a16:creationId xmlns:a16="http://schemas.microsoft.com/office/drawing/2014/main" id="{18D1B345-FAD9-4A71-8592-2731F8F75348}"/>
                  </a:ext>
                </a:extLst>
              </p:cNvPr>
              <p:cNvSpPr/>
              <p:nvPr/>
            </p:nvSpPr>
            <p:spPr bwMode="auto">
              <a:xfrm>
                <a:off x="1632" y="2688"/>
                <a:ext cx="68" cy="68"/>
              </a:xfrm>
              <a:custGeom>
                <a:avLst/>
                <a:gdLst>
                  <a:gd name="T0" fmla="*/ 410 w 411"/>
                  <a:gd name="T1" fmla="*/ 205 h 411"/>
                  <a:gd name="T2" fmla="*/ 351 w 411"/>
                  <a:gd name="T3" fmla="*/ 60 h 411"/>
                  <a:gd name="T4" fmla="*/ 205 w 411"/>
                  <a:gd name="T5" fmla="*/ 0 h 411"/>
                  <a:gd name="T6" fmla="*/ 60 w 411"/>
                  <a:gd name="T7" fmla="*/ 60 h 411"/>
                  <a:gd name="T8" fmla="*/ 0 w 411"/>
                  <a:gd name="T9" fmla="*/ 205 h 411"/>
                  <a:gd name="T10" fmla="*/ 60 w 411"/>
                  <a:gd name="T11" fmla="*/ 351 h 411"/>
                  <a:gd name="T12" fmla="*/ 205 w 411"/>
                  <a:gd name="T13" fmla="*/ 411 h 411"/>
                  <a:gd name="T14" fmla="*/ 351 w 411"/>
                  <a:gd name="T15" fmla="*/ 351 h 411"/>
                  <a:gd name="T16" fmla="*/ 410 w 411"/>
                  <a:gd name="T17" fmla="*/ 205 h 411"/>
                  <a:gd name="T18" fmla="*/ 411 w 411"/>
                  <a:gd name="T19" fmla="*/ 205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1" h="411">
                    <a:moveTo>
                      <a:pt x="410" y="205"/>
                    </a:moveTo>
                    <a:lnTo>
                      <a:pt x="351" y="60"/>
                    </a:lnTo>
                    <a:lnTo>
                      <a:pt x="205" y="0"/>
                    </a:lnTo>
                    <a:lnTo>
                      <a:pt x="60" y="60"/>
                    </a:lnTo>
                    <a:lnTo>
                      <a:pt x="0" y="205"/>
                    </a:lnTo>
                    <a:lnTo>
                      <a:pt x="60" y="351"/>
                    </a:lnTo>
                    <a:lnTo>
                      <a:pt x="205" y="411"/>
                    </a:lnTo>
                    <a:lnTo>
                      <a:pt x="351" y="351"/>
                    </a:lnTo>
                    <a:lnTo>
                      <a:pt x="410" y="205"/>
                    </a:lnTo>
                    <a:lnTo>
                      <a:pt x="411" y="205"/>
                    </a:lnTo>
                  </a:path>
                </a:pathLst>
              </a:custGeom>
              <a:solidFill>
                <a:srgbClr val="CCFF99"/>
              </a:solidFill>
              <a:ln w="19050" cmpd="sng">
                <a:solidFill>
                  <a:srgbClr val="0099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zh-CN" altLang="en-US" sz="1800"/>
              </a:p>
            </p:txBody>
          </p:sp>
          <p:sp>
            <p:nvSpPr>
              <p:cNvPr id="118" name="Freeform 57">
                <a:extLst>
                  <a:ext uri="{FF2B5EF4-FFF2-40B4-BE49-F238E27FC236}">
                    <a16:creationId xmlns:a16="http://schemas.microsoft.com/office/drawing/2014/main" id="{13DAA82F-12AF-4466-8F25-B48C56CB2BBD}"/>
                  </a:ext>
                </a:extLst>
              </p:cNvPr>
              <p:cNvSpPr/>
              <p:nvPr/>
            </p:nvSpPr>
            <p:spPr bwMode="auto">
              <a:xfrm>
                <a:off x="912" y="2688"/>
                <a:ext cx="68" cy="68"/>
              </a:xfrm>
              <a:custGeom>
                <a:avLst/>
                <a:gdLst>
                  <a:gd name="T0" fmla="*/ 410 w 411"/>
                  <a:gd name="T1" fmla="*/ 205 h 411"/>
                  <a:gd name="T2" fmla="*/ 351 w 411"/>
                  <a:gd name="T3" fmla="*/ 60 h 411"/>
                  <a:gd name="T4" fmla="*/ 205 w 411"/>
                  <a:gd name="T5" fmla="*/ 0 h 411"/>
                  <a:gd name="T6" fmla="*/ 60 w 411"/>
                  <a:gd name="T7" fmla="*/ 60 h 411"/>
                  <a:gd name="T8" fmla="*/ 0 w 411"/>
                  <a:gd name="T9" fmla="*/ 205 h 411"/>
                  <a:gd name="T10" fmla="*/ 60 w 411"/>
                  <a:gd name="T11" fmla="*/ 351 h 411"/>
                  <a:gd name="T12" fmla="*/ 205 w 411"/>
                  <a:gd name="T13" fmla="*/ 411 h 411"/>
                  <a:gd name="T14" fmla="*/ 351 w 411"/>
                  <a:gd name="T15" fmla="*/ 351 h 411"/>
                  <a:gd name="T16" fmla="*/ 410 w 411"/>
                  <a:gd name="T17" fmla="*/ 205 h 411"/>
                  <a:gd name="T18" fmla="*/ 411 w 411"/>
                  <a:gd name="T19" fmla="*/ 205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1" h="411">
                    <a:moveTo>
                      <a:pt x="410" y="205"/>
                    </a:moveTo>
                    <a:lnTo>
                      <a:pt x="351" y="60"/>
                    </a:lnTo>
                    <a:lnTo>
                      <a:pt x="205" y="0"/>
                    </a:lnTo>
                    <a:lnTo>
                      <a:pt x="60" y="60"/>
                    </a:lnTo>
                    <a:lnTo>
                      <a:pt x="0" y="205"/>
                    </a:lnTo>
                    <a:lnTo>
                      <a:pt x="60" y="351"/>
                    </a:lnTo>
                    <a:lnTo>
                      <a:pt x="205" y="411"/>
                    </a:lnTo>
                    <a:lnTo>
                      <a:pt x="351" y="351"/>
                    </a:lnTo>
                    <a:lnTo>
                      <a:pt x="410" y="205"/>
                    </a:lnTo>
                    <a:lnTo>
                      <a:pt x="411" y="205"/>
                    </a:lnTo>
                  </a:path>
                </a:pathLst>
              </a:custGeom>
              <a:solidFill>
                <a:srgbClr val="CCFF99"/>
              </a:solidFill>
              <a:ln w="19050" cmpd="sng">
                <a:solidFill>
                  <a:srgbClr val="0099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zh-CN" altLang="en-US" sz="1800"/>
              </a:p>
            </p:txBody>
          </p:sp>
        </p:grpSp>
        <p:grpSp>
          <p:nvGrpSpPr>
            <p:cNvPr id="98" name="Group 58">
              <a:extLst>
                <a:ext uri="{FF2B5EF4-FFF2-40B4-BE49-F238E27FC236}">
                  <a16:creationId xmlns:a16="http://schemas.microsoft.com/office/drawing/2014/main" id="{EF8BFEBD-39CC-49A2-A3D5-4EB107D326D0}"/>
                </a:ext>
              </a:extLst>
            </p:cNvPr>
            <p:cNvGrpSpPr/>
            <p:nvPr/>
          </p:nvGrpSpPr>
          <p:grpSpPr bwMode="auto">
            <a:xfrm>
              <a:off x="2559685" y="2949336"/>
              <a:ext cx="3962400" cy="3241675"/>
              <a:chOff x="1296" y="1414"/>
              <a:chExt cx="2496" cy="2042"/>
            </a:xfrm>
          </p:grpSpPr>
          <p:sp>
            <p:nvSpPr>
              <p:cNvPr id="109" name="Line 59">
                <a:extLst>
                  <a:ext uri="{FF2B5EF4-FFF2-40B4-BE49-F238E27FC236}">
                    <a16:creationId xmlns:a16="http://schemas.microsoft.com/office/drawing/2014/main" id="{8F82FB0C-F509-4164-BE83-7D80711175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96" y="2736"/>
                <a:ext cx="0" cy="336"/>
              </a:xfrm>
              <a:prstGeom prst="line">
                <a:avLst/>
              </a:prstGeom>
              <a:noFill/>
              <a:ln w="28575">
                <a:solidFill>
                  <a:srgbClr val="6600FF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77777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0" name="Line 60">
                <a:extLst>
                  <a:ext uri="{FF2B5EF4-FFF2-40B4-BE49-F238E27FC236}">
                    <a16:creationId xmlns:a16="http://schemas.microsoft.com/office/drawing/2014/main" id="{5704F016-9578-46A9-96EE-509DEFE141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8" y="1414"/>
                <a:ext cx="384" cy="0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77777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1" name="Line 61">
                <a:extLst>
                  <a:ext uri="{FF2B5EF4-FFF2-40B4-BE49-F238E27FC236}">
                    <a16:creationId xmlns:a16="http://schemas.microsoft.com/office/drawing/2014/main" id="{FD105472-4FD0-4CEE-800E-7687EBFD39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24" y="1414"/>
                <a:ext cx="384" cy="0"/>
              </a:xfrm>
              <a:prstGeom prst="line">
                <a:avLst/>
              </a:prstGeom>
              <a:noFill/>
              <a:ln w="28575">
                <a:solidFill>
                  <a:srgbClr val="6600FF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77777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2" name="Line 62">
                <a:extLst>
                  <a:ext uri="{FF2B5EF4-FFF2-40B4-BE49-F238E27FC236}">
                    <a16:creationId xmlns:a16="http://schemas.microsoft.com/office/drawing/2014/main" id="{423994FA-1614-4EA8-8CFC-B2BE428A77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3072"/>
                <a:ext cx="0" cy="384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77777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99" name="Group 63">
              <a:extLst>
                <a:ext uri="{FF2B5EF4-FFF2-40B4-BE49-F238E27FC236}">
                  <a16:creationId xmlns:a16="http://schemas.microsoft.com/office/drawing/2014/main" id="{9D446B4C-5CD3-4586-A66A-C075ADEAD145}"/>
                </a:ext>
              </a:extLst>
            </p:cNvPr>
            <p:cNvGrpSpPr/>
            <p:nvPr/>
          </p:nvGrpSpPr>
          <p:grpSpPr bwMode="auto">
            <a:xfrm>
              <a:off x="1569085" y="4743211"/>
              <a:ext cx="1993900" cy="1708150"/>
              <a:chOff x="672" y="2544"/>
              <a:chExt cx="1256" cy="1076"/>
            </a:xfrm>
          </p:grpSpPr>
          <p:sp>
            <p:nvSpPr>
              <p:cNvPr id="101" name="Freeform 64">
                <a:extLst>
                  <a:ext uri="{FF2B5EF4-FFF2-40B4-BE49-F238E27FC236}">
                    <a16:creationId xmlns:a16="http://schemas.microsoft.com/office/drawing/2014/main" id="{DE0EC96E-8245-48C7-A546-A76EF84607EC}"/>
                  </a:ext>
                </a:extLst>
              </p:cNvPr>
              <p:cNvSpPr/>
              <p:nvPr/>
            </p:nvSpPr>
            <p:spPr bwMode="auto">
              <a:xfrm>
                <a:off x="748" y="3048"/>
                <a:ext cx="68" cy="68"/>
              </a:xfrm>
              <a:custGeom>
                <a:avLst/>
                <a:gdLst>
                  <a:gd name="T0" fmla="*/ 410 w 411"/>
                  <a:gd name="T1" fmla="*/ 205 h 411"/>
                  <a:gd name="T2" fmla="*/ 351 w 411"/>
                  <a:gd name="T3" fmla="*/ 60 h 411"/>
                  <a:gd name="T4" fmla="*/ 205 w 411"/>
                  <a:gd name="T5" fmla="*/ 0 h 411"/>
                  <a:gd name="T6" fmla="*/ 60 w 411"/>
                  <a:gd name="T7" fmla="*/ 60 h 411"/>
                  <a:gd name="T8" fmla="*/ 0 w 411"/>
                  <a:gd name="T9" fmla="*/ 205 h 411"/>
                  <a:gd name="T10" fmla="*/ 60 w 411"/>
                  <a:gd name="T11" fmla="*/ 351 h 411"/>
                  <a:gd name="T12" fmla="*/ 205 w 411"/>
                  <a:gd name="T13" fmla="*/ 411 h 411"/>
                  <a:gd name="T14" fmla="*/ 351 w 411"/>
                  <a:gd name="T15" fmla="*/ 351 h 411"/>
                  <a:gd name="T16" fmla="*/ 410 w 411"/>
                  <a:gd name="T17" fmla="*/ 205 h 411"/>
                  <a:gd name="T18" fmla="*/ 411 w 411"/>
                  <a:gd name="T19" fmla="*/ 205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1" h="411">
                    <a:moveTo>
                      <a:pt x="410" y="205"/>
                    </a:moveTo>
                    <a:lnTo>
                      <a:pt x="351" y="60"/>
                    </a:lnTo>
                    <a:lnTo>
                      <a:pt x="205" y="0"/>
                    </a:lnTo>
                    <a:lnTo>
                      <a:pt x="60" y="60"/>
                    </a:lnTo>
                    <a:lnTo>
                      <a:pt x="0" y="205"/>
                    </a:lnTo>
                    <a:lnTo>
                      <a:pt x="60" y="351"/>
                    </a:lnTo>
                    <a:lnTo>
                      <a:pt x="205" y="411"/>
                    </a:lnTo>
                    <a:lnTo>
                      <a:pt x="351" y="351"/>
                    </a:lnTo>
                    <a:lnTo>
                      <a:pt x="410" y="205"/>
                    </a:lnTo>
                    <a:lnTo>
                      <a:pt x="411" y="205"/>
                    </a:lnTo>
                  </a:path>
                </a:pathLst>
              </a:custGeom>
              <a:solidFill>
                <a:srgbClr val="CCFF99"/>
              </a:solidFill>
              <a:ln w="19050" cmpd="sng">
                <a:solidFill>
                  <a:srgbClr val="0099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zh-CN" altLang="en-US" sz="1800"/>
              </a:p>
            </p:txBody>
          </p:sp>
          <p:sp>
            <p:nvSpPr>
              <p:cNvPr id="102" name="Rectangle 65">
                <a:extLst>
                  <a:ext uri="{FF2B5EF4-FFF2-40B4-BE49-F238E27FC236}">
                    <a16:creationId xmlns:a16="http://schemas.microsoft.com/office/drawing/2014/main" id="{9B52445C-15EB-44B8-84BF-B5C396233F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8" y="2916"/>
                <a:ext cx="80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kumimoji="1" lang="en-US" altLang="zh-CN" sz="2000" b="1" i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103" name="Rectangle 66">
                <a:extLst>
                  <a:ext uri="{FF2B5EF4-FFF2-40B4-BE49-F238E27FC236}">
                    <a16:creationId xmlns:a16="http://schemas.microsoft.com/office/drawing/2014/main" id="{0B8E9AD9-B599-497C-A054-37D7BC3F66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2916"/>
                <a:ext cx="80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kumimoji="1" lang="en-US" altLang="zh-CN" sz="2000" b="1" i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104" name="Rectangle 67">
                <a:extLst>
                  <a:ext uri="{FF2B5EF4-FFF2-40B4-BE49-F238E27FC236}">
                    <a16:creationId xmlns:a16="http://schemas.microsoft.com/office/drawing/2014/main" id="{2D18DC9D-34DB-49BD-87A5-F2FFF87D1D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2" y="3408"/>
                <a:ext cx="107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eaLnBrk="0" hangingPunct="0"/>
                <a:r>
                  <a:rPr kumimoji="1" lang="en-US" altLang="zh-CN" sz="2000" b="1" i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105" name="Freeform 68">
                <a:extLst>
                  <a:ext uri="{FF2B5EF4-FFF2-40B4-BE49-F238E27FC236}">
                    <a16:creationId xmlns:a16="http://schemas.microsoft.com/office/drawing/2014/main" id="{D1719AEB-DDB4-4E50-9BCD-952C33B3F7EC}"/>
                  </a:ext>
                </a:extLst>
              </p:cNvPr>
              <p:cNvSpPr/>
              <p:nvPr/>
            </p:nvSpPr>
            <p:spPr bwMode="auto">
              <a:xfrm>
                <a:off x="1248" y="3552"/>
                <a:ext cx="68" cy="68"/>
              </a:xfrm>
              <a:custGeom>
                <a:avLst/>
                <a:gdLst>
                  <a:gd name="T0" fmla="*/ 410 w 411"/>
                  <a:gd name="T1" fmla="*/ 205 h 411"/>
                  <a:gd name="T2" fmla="*/ 351 w 411"/>
                  <a:gd name="T3" fmla="*/ 60 h 411"/>
                  <a:gd name="T4" fmla="*/ 205 w 411"/>
                  <a:gd name="T5" fmla="*/ 0 h 411"/>
                  <a:gd name="T6" fmla="*/ 60 w 411"/>
                  <a:gd name="T7" fmla="*/ 60 h 411"/>
                  <a:gd name="T8" fmla="*/ 0 w 411"/>
                  <a:gd name="T9" fmla="*/ 205 h 411"/>
                  <a:gd name="T10" fmla="*/ 60 w 411"/>
                  <a:gd name="T11" fmla="*/ 351 h 411"/>
                  <a:gd name="T12" fmla="*/ 205 w 411"/>
                  <a:gd name="T13" fmla="*/ 411 h 411"/>
                  <a:gd name="T14" fmla="*/ 351 w 411"/>
                  <a:gd name="T15" fmla="*/ 351 h 411"/>
                  <a:gd name="T16" fmla="*/ 410 w 411"/>
                  <a:gd name="T17" fmla="*/ 205 h 411"/>
                  <a:gd name="T18" fmla="*/ 411 w 411"/>
                  <a:gd name="T19" fmla="*/ 205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1" h="411">
                    <a:moveTo>
                      <a:pt x="410" y="205"/>
                    </a:moveTo>
                    <a:lnTo>
                      <a:pt x="351" y="60"/>
                    </a:lnTo>
                    <a:lnTo>
                      <a:pt x="205" y="0"/>
                    </a:lnTo>
                    <a:lnTo>
                      <a:pt x="60" y="60"/>
                    </a:lnTo>
                    <a:lnTo>
                      <a:pt x="0" y="205"/>
                    </a:lnTo>
                    <a:lnTo>
                      <a:pt x="60" y="351"/>
                    </a:lnTo>
                    <a:lnTo>
                      <a:pt x="205" y="411"/>
                    </a:lnTo>
                    <a:lnTo>
                      <a:pt x="351" y="351"/>
                    </a:lnTo>
                    <a:lnTo>
                      <a:pt x="410" y="205"/>
                    </a:lnTo>
                    <a:lnTo>
                      <a:pt x="411" y="205"/>
                    </a:lnTo>
                  </a:path>
                </a:pathLst>
              </a:custGeom>
              <a:solidFill>
                <a:srgbClr val="CCFF99"/>
              </a:solidFill>
              <a:ln w="19050" cmpd="sng">
                <a:solidFill>
                  <a:srgbClr val="0099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zh-CN" altLang="en-US" sz="1800"/>
              </a:p>
            </p:txBody>
          </p:sp>
          <p:sp>
            <p:nvSpPr>
              <p:cNvPr id="106" name="Freeform 69">
                <a:extLst>
                  <a:ext uri="{FF2B5EF4-FFF2-40B4-BE49-F238E27FC236}">
                    <a16:creationId xmlns:a16="http://schemas.microsoft.com/office/drawing/2014/main" id="{A96D3BB4-258D-42AE-B747-9DE008A77A3D}"/>
                  </a:ext>
                </a:extLst>
              </p:cNvPr>
              <p:cNvSpPr/>
              <p:nvPr/>
            </p:nvSpPr>
            <p:spPr bwMode="auto">
              <a:xfrm>
                <a:off x="1776" y="3024"/>
                <a:ext cx="68" cy="68"/>
              </a:xfrm>
              <a:custGeom>
                <a:avLst/>
                <a:gdLst>
                  <a:gd name="T0" fmla="*/ 410 w 411"/>
                  <a:gd name="T1" fmla="*/ 205 h 411"/>
                  <a:gd name="T2" fmla="*/ 351 w 411"/>
                  <a:gd name="T3" fmla="*/ 60 h 411"/>
                  <a:gd name="T4" fmla="*/ 205 w 411"/>
                  <a:gd name="T5" fmla="*/ 0 h 411"/>
                  <a:gd name="T6" fmla="*/ 60 w 411"/>
                  <a:gd name="T7" fmla="*/ 60 h 411"/>
                  <a:gd name="T8" fmla="*/ 0 w 411"/>
                  <a:gd name="T9" fmla="*/ 205 h 411"/>
                  <a:gd name="T10" fmla="*/ 60 w 411"/>
                  <a:gd name="T11" fmla="*/ 351 h 411"/>
                  <a:gd name="T12" fmla="*/ 205 w 411"/>
                  <a:gd name="T13" fmla="*/ 411 h 411"/>
                  <a:gd name="T14" fmla="*/ 351 w 411"/>
                  <a:gd name="T15" fmla="*/ 351 h 411"/>
                  <a:gd name="T16" fmla="*/ 410 w 411"/>
                  <a:gd name="T17" fmla="*/ 205 h 411"/>
                  <a:gd name="T18" fmla="*/ 411 w 411"/>
                  <a:gd name="T19" fmla="*/ 205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1" h="411">
                    <a:moveTo>
                      <a:pt x="410" y="205"/>
                    </a:moveTo>
                    <a:lnTo>
                      <a:pt x="351" y="60"/>
                    </a:lnTo>
                    <a:lnTo>
                      <a:pt x="205" y="0"/>
                    </a:lnTo>
                    <a:lnTo>
                      <a:pt x="60" y="60"/>
                    </a:lnTo>
                    <a:lnTo>
                      <a:pt x="0" y="205"/>
                    </a:lnTo>
                    <a:lnTo>
                      <a:pt x="60" y="351"/>
                    </a:lnTo>
                    <a:lnTo>
                      <a:pt x="205" y="411"/>
                    </a:lnTo>
                    <a:lnTo>
                      <a:pt x="351" y="351"/>
                    </a:lnTo>
                    <a:lnTo>
                      <a:pt x="410" y="205"/>
                    </a:lnTo>
                    <a:lnTo>
                      <a:pt x="411" y="205"/>
                    </a:lnTo>
                  </a:path>
                </a:pathLst>
              </a:custGeom>
              <a:solidFill>
                <a:srgbClr val="CCFF99"/>
              </a:solidFill>
              <a:ln w="19050" cmpd="sng">
                <a:solidFill>
                  <a:srgbClr val="0099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zh-CN" altLang="en-US" sz="1800"/>
              </a:p>
            </p:txBody>
          </p:sp>
          <p:sp>
            <p:nvSpPr>
              <p:cNvPr id="107" name="Freeform 70">
                <a:extLst>
                  <a:ext uri="{FF2B5EF4-FFF2-40B4-BE49-F238E27FC236}">
                    <a16:creationId xmlns:a16="http://schemas.microsoft.com/office/drawing/2014/main" id="{3FA1FFB5-163B-4DFF-83D7-5F9BF09D3F26}"/>
                  </a:ext>
                </a:extLst>
              </p:cNvPr>
              <p:cNvSpPr/>
              <p:nvPr/>
            </p:nvSpPr>
            <p:spPr bwMode="auto">
              <a:xfrm>
                <a:off x="1248" y="2544"/>
                <a:ext cx="68" cy="68"/>
              </a:xfrm>
              <a:custGeom>
                <a:avLst/>
                <a:gdLst>
                  <a:gd name="T0" fmla="*/ 410 w 411"/>
                  <a:gd name="T1" fmla="*/ 205 h 411"/>
                  <a:gd name="T2" fmla="*/ 351 w 411"/>
                  <a:gd name="T3" fmla="*/ 60 h 411"/>
                  <a:gd name="T4" fmla="*/ 205 w 411"/>
                  <a:gd name="T5" fmla="*/ 0 h 411"/>
                  <a:gd name="T6" fmla="*/ 60 w 411"/>
                  <a:gd name="T7" fmla="*/ 60 h 411"/>
                  <a:gd name="T8" fmla="*/ 0 w 411"/>
                  <a:gd name="T9" fmla="*/ 205 h 411"/>
                  <a:gd name="T10" fmla="*/ 60 w 411"/>
                  <a:gd name="T11" fmla="*/ 351 h 411"/>
                  <a:gd name="T12" fmla="*/ 205 w 411"/>
                  <a:gd name="T13" fmla="*/ 411 h 411"/>
                  <a:gd name="T14" fmla="*/ 351 w 411"/>
                  <a:gd name="T15" fmla="*/ 351 h 411"/>
                  <a:gd name="T16" fmla="*/ 410 w 411"/>
                  <a:gd name="T17" fmla="*/ 205 h 411"/>
                  <a:gd name="T18" fmla="*/ 411 w 411"/>
                  <a:gd name="T19" fmla="*/ 205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1" h="411">
                    <a:moveTo>
                      <a:pt x="410" y="205"/>
                    </a:moveTo>
                    <a:lnTo>
                      <a:pt x="351" y="60"/>
                    </a:lnTo>
                    <a:lnTo>
                      <a:pt x="205" y="0"/>
                    </a:lnTo>
                    <a:lnTo>
                      <a:pt x="60" y="60"/>
                    </a:lnTo>
                    <a:lnTo>
                      <a:pt x="0" y="205"/>
                    </a:lnTo>
                    <a:lnTo>
                      <a:pt x="60" y="351"/>
                    </a:lnTo>
                    <a:lnTo>
                      <a:pt x="205" y="411"/>
                    </a:lnTo>
                    <a:lnTo>
                      <a:pt x="351" y="351"/>
                    </a:lnTo>
                    <a:lnTo>
                      <a:pt x="410" y="205"/>
                    </a:lnTo>
                    <a:lnTo>
                      <a:pt x="411" y="205"/>
                    </a:lnTo>
                  </a:path>
                </a:pathLst>
              </a:custGeom>
              <a:solidFill>
                <a:srgbClr val="CCFF99"/>
              </a:solidFill>
              <a:ln w="19050" cmpd="sng">
                <a:solidFill>
                  <a:srgbClr val="0099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zh-CN" altLang="en-US" sz="1800"/>
              </a:p>
            </p:txBody>
          </p:sp>
          <p:sp>
            <p:nvSpPr>
              <p:cNvPr id="108" name="Rectangle 71">
                <a:extLst>
                  <a:ext uri="{FF2B5EF4-FFF2-40B4-BE49-F238E27FC236}">
                    <a16:creationId xmlns:a16="http://schemas.microsoft.com/office/drawing/2014/main" id="{45AC94F5-664A-44AE-9445-983431B25A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0" y="2544"/>
                <a:ext cx="195" cy="2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416ABB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77777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kumimoji="1" lang="en-US" altLang="zh-CN" sz="2000" b="1" i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d</a:t>
                </a:r>
              </a:p>
            </p:txBody>
          </p:sp>
        </p:grpSp>
        <p:pic>
          <p:nvPicPr>
            <p:cNvPr id="100" name="Picture 82">
              <a:extLst>
                <a:ext uri="{FF2B5EF4-FFF2-40B4-BE49-F238E27FC236}">
                  <a16:creationId xmlns:a16="http://schemas.microsoft.com/office/drawing/2014/main" id="{1921785F-8F65-4CED-AD79-BC70E6599F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788282" y="4152979"/>
              <a:ext cx="2549525" cy="2565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220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65606B-6C0A-4E1B-9FD8-21FCDEDA5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744" y="658254"/>
            <a:ext cx="5427134" cy="629766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>介绍以下案例中的相贯线</a:t>
            </a:r>
          </a:p>
        </p:txBody>
      </p:sp>
      <p:pic>
        <p:nvPicPr>
          <p:cNvPr id="4" name="图片 8" descr="小黄人.jpg">
            <a:extLst>
              <a:ext uri="{FF2B5EF4-FFF2-40B4-BE49-F238E27FC236}">
                <a16:creationId xmlns:a16="http://schemas.microsoft.com/office/drawing/2014/main" id="{F9325F54-DBAA-49D4-8501-4ADD16C4AE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4510" y="1383106"/>
            <a:ext cx="4762500" cy="3343275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3C2E2B75-DE7F-4DF0-BCA9-91FD08166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383106"/>
            <a:ext cx="2730867" cy="2730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11" descr="水壶.jpg">
            <a:extLst>
              <a:ext uri="{FF2B5EF4-FFF2-40B4-BE49-F238E27FC236}">
                <a16:creationId xmlns:a16="http://schemas.microsoft.com/office/drawing/2014/main" id="{6ABD3C98-3526-4F61-9719-2512468C09B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63997" y="4321003"/>
            <a:ext cx="1929470" cy="192947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3885D8A-2078-49D1-A7B4-A960035E40E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66" r="833" b="22000"/>
          <a:stretch/>
        </p:blipFill>
        <p:spPr>
          <a:xfrm>
            <a:off x="850532" y="4583462"/>
            <a:ext cx="5259345" cy="163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52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学生在课堂上的改变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能够主动提出多种不同的解题方法</a:t>
            </a:r>
            <a:endParaRPr lang="en-US" altLang="zh-CN" dirty="0"/>
          </a:p>
          <a:p>
            <a:r>
              <a:rPr lang="zh-CN" altLang="en-US" dirty="0"/>
              <a:t>动手画图的过程中，及时发现问题，及时纠正，作业质量也会大大提高</a:t>
            </a:r>
            <a:endParaRPr lang="en-US" altLang="zh-CN" dirty="0"/>
          </a:p>
          <a:p>
            <a:r>
              <a:rPr lang="zh-CN" altLang="en-US" dirty="0"/>
              <a:t>同学之间互相讨论，撞击出不同的火花</a:t>
            </a:r>
            <a:endParaRPr lang="en-US" altLang="zh-CN" dirty="0"/>
          </a:p>
          <a:p>
            <a:r>
              <a:rPr lang="zh-CN" altLang="en-US" dirty="0"/>
              <a:t>动手的过程中也在动脑，课后能够提出更多疑问。</a:t>
            </a: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不一样的感受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成绩较好的同学，享受到探索的乐趣。</a:t>
            </a:r>
            <a:endParaRPr lang="en-US" altLang="zh-CN" dirty="0"/>
          </a:p>
          <a:p>
            <a:r>
              <a:rPr lang="zh-CN" altLang="en-US" dirty="0"/>
              <a:t>对于大部分同学，动手烧脑的一堂课。</a:t>
            </a:r>
            <a:endParaRPr lang="en-US" altLang="zh-CN" dirty="0"/>
          </a:p>
          <a:p>
            <a:r>
              <a:rPr lang="zh-CN" altLang="en-US" dirty="0"/>
              <a:t>少部分同学，开始有点跟不上节奏，多加鼓励，及时调整。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WeChat Image_2018111109374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8418" b="18418"/>
          <a:stretch>
            <a:fillRect/>
          </a:stretch>
        </p:blipFill>
        <p:spPr>
          <a:xfrm>
            <a:off x="660075" y="685800"/>
            <a:ext cx="7823850" cy="4114800"/>
          </a:xfrm>
          <a:prstGeom prst="rect">
            <a:avLst/>
          </a:prstGeom>
        </p:spPr>
      </p:pic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C27E0BB-D5A0-4596-A843-39A6A525DEC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zh-CN" altLang="en-US" sz="2400" dirty="0"/>
              <a:t>课堂情景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4217" y="624691"/>
            <a:ext cx="6798734" cy="837263"/>
          </a:xfrm>
        </p:spPr>
        <p:txBody>
          <a:bodyPr/>
          <a:lstStyle/>
          <a:p>
            <a:r>
              <a:rPr lang="zh-CN" altLang="en-US" dirty="0"/>
              <a:t>课堂情景</a:t>
            </a:r>
            <a:endParaRPr lang="en-US" dirty="0"/>
          </a:p>
        </p:txBody>
      </p:sp>
      <p:pic>
        <p:nvPicPr>
          <p:cNvPr id="4" name="内容占位符 3" descr="WeChat Image_201811110937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288561" y="2171071"/>
            <a:ext cx="5356490" cy="4017368"/>
          </a:xfrm>
        </p:spPr>
      </p:pic>
      <p:pic>
        <p:nvPicPr>
          <p:cNvPr id="5" name="图片 4" descr="WeChat Image_201811110937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810000" y="2147754"/>
            <a:ext cx="548640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29735" y="609600"/>
            <a:ext cx="6798734" cy="1303867"/>
          </a:xfrm>
        </p:spPr>
        <p:txBody>
          <a:bodyPr/>
          <a:lstStyle/>
          <a:p>
            <a:r>
              <a:rPr lang="zh-CN" altLang="en-US" dirty="0"/>
              <a:t>课堂情景</a:t>
            </a:r>
            <a:endParaRPr lang="en-US" dirty="0"/>
          </a:p>
        </p:txBody>
      </p:sp>
      <p:pic>
        <p:nvPicPr>
          <p:cNvPr id="4" name="内容占位符 3" descr="WeChat Image_2018111109373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583638" y="2098494"/>
            <a:ext cx="4242923" cy="3429002"/>
          </a:xfrm>
        </p:spPr>
      </p:pic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8392463-348F-4C54-B774-974922F74FC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 descr="WeChat Image_201811110937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080999" y="2184321"/>
            <a:ext cx="4245000" cy="34093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课堂教与学的基本情况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47800" y="1968967"/>
            <a:ext cx="6798736" cy="2920065"/>
          </a:xfrm>
        </p:spPr>
        <p:txBody>
          <a:bodyPr>
            <a:normAutofit/>
          </a:bodyPr>
          <a:lstStyle/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sz="2800" dirty="0"/>
              <a:t>授课对象：大一，少部分大二</a:t>
            </a:r>
            <a:endParaRPr lang="en-US" altLang="zh-CN" sz="2800" dirty="0"/>
          </a:p>
          <a:p>
            <a:r>
              <a:rPr lang="zh-CN" altLang="en-US" sz="2800" dirty="0"/>
              <a:t>优点：学习的主观愿望强烈</a:t>
            </a:r>
            <a:endParaRPr lang="en-US" altLang="zh-CN" sz="2800" dirty="0"/>
          </a:p>
          <a:p>
            <a:r>
              <a:rPr lang="zh-CN" altLang="en-US" sz="2800" dirty="0"/>
              <a:t>缺点：没有专业背景</a:t>
            </a:r>
            <a:endParaRPr lang="en-US" altLang="zh-CN" sz="28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7E12DA-0DCC-49FC-B8C5-911FE1CCE4C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24000" y="2133600"/>
            <a:ext cx="6799262" cy="3444875"/>
          </a:xfrm>
        </p:spPr>
        <p:txBody>
          <a:bodyPr>
            <a:normAutofit/>
          </a:bodyPr>
          <a:lstStyle/>
          <a:p>
            <a:r>
              <a:rPr lang="zh-CN" altLang="en-US" sz="4800" dirty="0"/>
              <a:t>谢谢点评</a:t>
            </a:r>
            <a:endParaRPr lang="en-US" altLang="zh-CN" sz="4800" dirty="0"/>
          </a:p>
          <a:p>
            <a:r>
              <a:rPr lang="zh-CN" altLang="en-US" sz="4800" dirty="0"/>
              <a:t>详细叙述请见书面材料</a:t>
            </a:r>
          </a:p>
        </p:txBody>
      </p:sp>
    </p:spTree>
    <p:extLst>
      <p:ext uri="{BB962C8B-B14F-4D97-AF65-F5344CB8AC3E}">
        <p14:creationId xmlns:p14="http://schemas.microsoft.com/office/powerpoint/2010/main" val="4235527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zh-CN" altLang="en-US" sz="2800" dirty="0"/>
              <a:t>以前的课堂：</a:t>
            </a:r>
            <a:br>
              <a:rPr lang="en-US" altLang="zh-CN" sz="2800" dirty="0"/>
            </a:br>
            <a:r>
              <a:rPr lang="zh-CN" altLang="en-US" sz="2800" dirty="0"/>
              <a:t>气氛沉闷，师生以及学生之间的交流较少。</a:t>
            </a:r>
            <a:endParaRPr 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图片 3" descr="tim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2495215"/>
            <a:ext cx="5257800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BB34A-0EE2-4DB5-8F67-8CBF99F7E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出现的问题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D6E8B-4354-4C17-A495-45448F8F0C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大部分同学即使能够认真听课，作业质量仍不能令人满意。</a:t>
            </a:r>
            <a:endParaRPr lang="en-US" altLang="zh-CN" dirty="0"/>
          </a:p>
          <a:p>
            <a:r>
              <a:rPr lang="zh-CN" altLang="en-US" dirty="0"/>
              <a:t>老师反复强调，课堂上多次示范画图方法，学生还是不按方法来，而是凭自己的感觉画，效率低，出错多。</a:t>
            </a:r>
            <a:endParaRPr lang="en-US" altLang="zh-CN" dirty="0"/>
          </a:p>
          <a:p>
            <a:endParaRPr lang="en-US" altLang="zh-CN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C38275D-6250-4F4C-854C-FEFC3F4A8193}"/>
              </a:ext>
            </a:extLst>
          </p:cNvPr>
          <p:cNvSpPr/>
          <p:nvPr/>
        </p:nvSpPr>
        <p:spPr>
          <a:xfrm>
            <a:off x="3094672" y="4648200"/>
            <a:ext cx="29546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为什么？</a:t>
            </a:r>
          </a:p>
        </p:txBody>
      </p:sp>
    </p:spTree>
    <p:extLst>
      <p:ext uri="{BB962C8B-B14F-4D97-AF65-F5344CB8AC3E}">
        <p14:creationId xmlns:p14="http://schemas.microsoft.com/office/powerpoint/2010/main" val="3967953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主要的创新举措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在教师引领下，在本堂课的知识体系框架内，进行充分的主动学习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加入大量与课堂内容相关的案例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BF306E-6456-407C-9DA0-2E0F048FA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>
            <a:noAutofit/>
          </a:bodyPr>
          <a:lstStyle/>
          <a:p>
            <a:pPr algn="l"/>
            <a:r>
              <a:rPr lang="zh-CN" altLang="en-US" sz="2800" dirty="0"/>
              <a:t>例如   </a:t>
            </a:r>
            <a:r>
              <a:rPr lang="zh-CN" altLang="en-US" sz="2800" dirty="0">
                <a:solidFill>
                  <a:srgbClr val="FF0000"/>
                </a:solidFill>
              </a:rPr>
              <a:t>以前</a:t>
            </a:r>
          </a:p>
        </p:txBody>
      </p:sp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AEC80E80-C729-40D3-9260-8329CCB507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22" b="57281"/>
          <a:stretch/>
        </p:blipFill>
        <p:spPr>
          <a:xfrm>
            <a:off x="3886200" y="2590800"/>
            <a:ext cx="4290332" cy="3532314"/>
          </a:xfr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C3E6C7CA-9F7E-4CF6-9395-EF0A345A8491}"/>
              </a:ext>
            </a:extLst>
          </p:cNvPr>
          <p:cNvSpPr txBox="1"/>
          <p:nvPr/>
        </p:nvSpPr>
        <p:spPr>
          <a:xfrm>
            <a:off x="990600" y="26670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老师一边</a:t>
            </a:r>
            <a:r>
              <a:rPr lang="zh-CN" altLang="en-US" sz="2400" dirty="0">
                <a:solidFill>
                  <a:srgbClr val="FF0000"/>
                </a:solidFill>
              </a:rPr>
              <a:t>讲</a:t>
            </a:r>
            <a:r>
              <a:rPr lang="zh-CN" altLang="en-US" dirty="0"/>
              <a:t>，一边</a:t>
            </a:r>
            <a:r>
              <a:rPr lang="zh-CN" altLang="en-US" sz="2400" dirty="0">
                <a:solidFill>
                  <a:srgbClr val="FF0000"/>
                </a:solidFill>
              </a:rPr>
              <a:t>画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8FDC30B-90C8-44B9-8CF0-E161FA392C59}"/>
              </a:ext>
            </a:extLst>
          </p:cNvPr>
          <p:cNvSpPr txBox="1"/>
          <p:nvPr/>
        </p:nvSpPr>
        <p:spPr>
          <a:xfrm>
            <a:off x="1066800" y="35814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学生只需</a:t>
            </a:r>
            <a:r>
              <a:rPr lang="zh-CN" altLang="en-US" sz="2400" dirty="0">
                <a:solidFill>
                  <a:srgbClr val="FF0000"/>
                </a:solidFill>
              </a:rPr>
              <a:t>听</a:t>
            </a:r>
            <a:r>
              <a:rPr lang="zh-CN" altLang="en-US" dirty="0"/>
              <a:t>和</a:t>
            </a:r>
            <a:r>
              <a:rPr lang="zh-CN" altLang="en-US" sz="2400" dirty="0">
                <a:solidFill>
                  <a:srgbClr val="FF0000"/>
                </a:solidFill>
              </a:rPr>
              <a:t>看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680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>
                <a:solidFill>
                  <a:srgbClr val="FF0000"/>
                </a:solidFill>
              </a:rPr>
              <a:t>现在 </a:t>
            </a:r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9271" y="2590800"/>
            <a:ext cx="3566329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193B57BF-4F29-4195-BD18-64EB24BE75AE}"/>
              </a:ext>
            </a:extLst>
          </p:cNvPr>
          <p:cNvSpPr txBox="1"/>
          <p:nvPr/>
        </p:nvSpPr>
        <p:spPr>
          <a:xfrm>
            <a:off x="1176866" y="2743200"/>
            <a:ext cx="2286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大家一起</a:t>
            </a:r>
            <a:r>
              <a:rPr lang="zh-CN" altLang="en-US" sz="2800" dirty="0">
                <a:solidFill>
                  <a:srgbClr val="FF0000"/>
                </a:solidFill>
              </a:rPr>
              <a:t>讨论</a:t>
            </a:r>
            <a:r>
              <a:rPr lang="zh-CN" altLang="en-US" sz="2400" dirty="0"/>
              <a:t>作图方法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F7119FA-C936-45B9-89A8-06CE746B5AC5}"/>
              </a:ext>
            </a:extLst>
          </p:cNvPr>
          <p:cNvSpPr txBox="1"/>
          <p:nvPr/>
        </p:nvSpPr>
        <p:spPr>
          <a:xfrm>
            <a:off x="1168400" y="4159748"/>
            <a:ext cx="225213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学生对照本图，在老师的引导下，</a:t>
            </a:r>
            <a:r>
              <a:rPr lang="zh-CN" altLang="en-US" sz="2800" dirty="0">
                <a:solidFill>
                  <a:srgbClr val="FF0000"/>
                </a:solidFill>
              </a:rPr>
              <a:t>完成</a:t>
            </a:r>
            <a:r>
              <a:rPr lang="zh-CN" altLang="en-US" sz="2400" dirty="0"/>
              <a:t>下面的三视图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48A1F9-0961-4CC4-A109-DF285A31C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865" y="1883832"/>
            <a:ext cx="1112659" cy="2307168"/>
          </a:xfrm>
        </p:spPr>
        <p:txBody>
          <a:bodyPr>
            <a:normAutofit/>
          </a:bodyPr>
          <a:lstStyle/>
          <a:p>
            <a:pPr algn="l"/>
            <a:r>
              <a:rPr lang="zh-CN" altLang="en-US" sz="2800" dirty="0">
                <a:solidFill>
                  <a:srgbClr val="FF0000"/>
                </a:solidFill>
              </a:rPr>
              <a:t>学生在课堂上完成的图</a:t>
            </a:r>
          </a:p>
        </p:txBody>
      </p:sp>
      <p:sp>
        <p:nvSpPr>
          <p:cNvPr id="36" name="文本占位符 35">
            <a:extLst>
              <a:ext uri="{FF2B5EF4-FFF2-40B4-BE49-F238E27FC236}">
                <a16:creationId xmlns:a16="http://schemas.microsoft.com/office/drawing/2014/main" id="{FCE1F8BF-C34C-48E9-9753-AE627DDA49D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15574734-332F-4E17-A050-62F8E749F2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227" y="1032931"/>
            <a:ext cx="4827650" cy="5157182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5D15796-FEAA-4EC7-BD62-6DA73118E5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742277"/>
            <a:ext cx="6159500" cy="5370784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DFF63918-1D8B-40E4-8D6F-253578935E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176" y="968087"/>
            <a:ext cx="5178020" cy="5087442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8F051C3C-ED24-48A4-963E-8998A6824B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227" y="1271808"/>
            <a:ext cx="5199045" cy="4903643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7A16D657-F93E-4D8D-9E8C-ADB7F0E5D0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424" y="604687"/>
            <a:ext cx="5750056" cy="5313252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55C16D0F-AE36-422F-BC23-09D42AEC06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479" y="742277"/>
            <a:ext cx="5199057" cy="5373446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CDF42A89-1573-42E4-A30B-8B89907ABA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772" y="970541"/>
            <a:ext cx="5925562" cy="508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662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B5803E41-B793-4532-9BF7-4966B107FAE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2197100"/>
            <a:ext cx="6799262" cy="2463800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>每次都不会空手而归</a:t>
            </a:r>
            <a:br>
              <a:rPr lang="en-US" altLang="zh-CN" dirty="0"/>
            </a:br>
            <a:br>
              <a:rPr lang="en-US" altLang="zh-CN" dirty="0"/>
            </a:br>
            <a:r>
              <a:rPr lang="zh-CN" altLang="en-US" dirty="0"/>
              <a:t>一张图</a:t>
            </a:r>
            <a:br>
              <a:rPr lang="en-US" altLang="zh-CN" dirty="0"/>
            </a:br>
            <a:r>
              <a:rPr lang="zh-CN" altLang="en-US" dirty="0"/>
              <a:t>包含了</a:t>
            </a:r>
            <a:r>
              <a:rPr lang="zh-CN" altLang="en-US" dirty="0">
                <a:solidFill>
                  <a:srgbClr val="FF0000"/>
                </a:solidFill>
              </a:rPr>
              <a:t>练习、思考、讨论</a:t>
            </a:r>
            <a:r>
              <a:rPr lang="zh-CN" altLang="en-US" dirty="0"/>
              <a:t>的结果</a:t>
            </a:r>
            <a:br>
              <a:rPr lang="en-US" altLang="zh-CN" dirty="0"/>
            </a:br>
            <a:br>
              <a:rPr lang="en-US" altLang="zh-CN" dirty="0"/>
            </a:br>
            <a:r>
              <a:rPr lang="zh-CN" altLang="en-US" dirty="0"/>
              <a:t>出现错误，及时纠正</a:t>
            </a:r>
          </a:p>
        </p:txBody>
      </p:sp>
    </p:spTree>
    <p:extLst>
      <p:ext uri="{BB962C8B-B14F-4D97-AF65-F5344CB8AC3E}">
        <p14:creationId xmlns:p14="http://schemas.microsoft.com/office/powerpoint/2010/main" val="6506795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环保">
  <a:themeElements>
    <a:clrScheme name="环保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环保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环保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415</Words>
  <Application>Microsoft Office PowerPoint</Application>
  <PresentationFormat>全屏显示(4:3)</PresentationFormat>
  <Paragraphs>67</Paragraphs>
  <Slides>20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方正舒体</vt:lpstr>
      <vt:lpstr>黑体</vt:lpstr>
      <vt:lpstr>Arial</vt:lpstr>
      <vt:lpstr>Garamond</vt:lpstr>
      <vt:lpstr>Times New Roman</vt:lpstr>
      <vt:lpstr>环保</vt:lpstr>
      <vt:lpstr>Image</vt:lpstr>
      <vt:lpstr>主动学习，动手实践 </vt:lpstr>
      <vt:lpstr>课堂教与学的基本情况</vt:lpstr>
      <vt:lpstr>以前的课堂： 气氛沉闷，师生以及学生之间的交流较少。</vt:lpstr>
      <vt:lpstr>出现的问题</vt:lpstr>
      <vt:lpstr>主要的创新举措</vt:lpstr>
      <vt:lpstr>例如   以前</vt:lpstr>
      <vt:lpstr>现在 </vt:lpstr>
      <vt:lpstr>学生在课堂上完成的图</vt:lpstr>
      <vt:lpstr>每次都不会空手而归  一张图 包含了练习、思考、讨论的结果  出现错误，及时纠正</vt:lpstr>
      <vt:lpstr>通过案例引入知识点 </vt:lpstr>
      <vt:lpstr>比如 为了让学生了解切割基本立体的目的</vt:lpstr>
      <vt:lpstr>介绍球阀的功能、结构和其零件怎样由基本体切割而来</vt:lpstr>
      <vt:lpstr>比如 为了让学生了解相贯线在什么地方出现</vt:lpstr>
      <vt:lpstr>介绍以下案例中的相贯线</vt:lpstr>
      <vt:lpstr>学生在课堂上的改变</vt:lpstr>
      <vt:lpstr>不一样的感受</vt:lpstr>
      <vt:lpstr>PowerPoint 演示文稿</vt:lpstr>
      <vt:lpstr>课堂情景</vt:lpstr>
      <vt:lpstr>课堂情景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激发学生潜力的课题教学模式探索</dc:title>
  <dc:creator>webuser</dc:creator>
  <cp:lastModifiedBy>jjzhou@njtech.edu.cn</cp:lastModifiedBy>
  <cp:revision>115</cp:revision>
  <dcterms:created xsi:type="dcterms:W3CDTF">2018-11-10T13:01:04Z</dcterms:created>
  <dcterms:modified xsi:type="dcterms:W3CDTF">2018-11-23T13:01:49Z</dcterms:modified>
</cp:coreProperties>
</file>