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diagrams/layout1.xml" ContentType="application/vnd.openxmlformats-officedocument.drawingml.diagramLayout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Default Extension="wdp" ContentType="image/vnd.ms-photo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447" r:id="rId2"/>
    <p:sldId id="408" r:id="rId3"/>
    <p:sldId id="438" r:id="rId4"/>
    <p:sldId id="443" r:id="rId5"/>
    <p:sldId id="444" r:id="rId6"/>
    <p:sldId id="442" r:id="rId7"/>
    <p:sldId id="453" r:id="rId8"/>
    <p:sldId id="449" r:id="rId9"/>
    <p:sldId id="451" r:id="rId10"/>
    <p:sldId id="450" r:id="rId11"/>
    <p:sldId id="452" r:id="rId12"/>
    <p:sldId id="454" r:id="rId13"/>
    <p:sldId id="461" r:id="rId14"/>
    <p:sldId id="463" r:id="rId15"/>
    <p:sldId id="455" r:id="rId16"/>
    <p:sldId id="456" r:id="rId17"/>
    <p:sldId id="465" r:id="rId18"/>
    <p:sldId id="464" r:id="rId19"/>
    <p:sldId id="270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069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6B7AB"/>
    <a:srgbClr val="CCECFF"/>
    <a:srgbClr val="FFCC81"/>
    <a:srgbClr val="339966"/>
    <a:srgbClr val="CCFFFF"/>
    <a:srgbClr val="008080"/>
    <a:srgbClr val="0000FF"/>
    <a:srgbClr val="595959"/>
    <a:srgbClr val="CCCCFF"/>
    <a:srgbClr val="CC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737" autoAdjust="0"/>
  </p:normalViewPr>
  <p:slideViewPr>
    <p:cSldViewPr>
      <p:cViewPr varScale="1">
        <p:scale>
          <a:sx n="66" d="100"/>
          <a:sy n="66" d="100"/>
        </p:scale>
        <p:origin x="-102" y="-204"/>
      </p:cViewPr>
      <p:guideLst>
        <p:guide orient="horz" pos="2069"/>
        <p:guide pos="38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222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autoTitleDeleted val="1"/>
    <c:plotArea>
      <c:layout/>
      <c:barChart>
        <c:barDir val="col"/>
        <c:grouping val="clustered"/>
        <c:ser>
          <c:idx val="1"/>
          <c:order val="0"/>
          <c:tx>
            <c:strRef>
              <c:f>Sheet1!$C$1</c:f>
              <c:strCache>
                <c:ptCount val="1"/>
                <c:pt idx="0">
                  <c:v>第十二届“博创杯”全国大学生嵌入式设计大赛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trendline>
            <c:trendlineType val="linear"/>
          </c:trendline>
          <c:cat>
            <c:strRef>
              <c:f>Sheet1!$A$2</c:f>
              <c:strCache>
                <c:ptCount val="1"/>
                <c:pt idx="0">
                  <c:v>2016年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B75-4A78-82CD-507C05FA0068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“蓝桥杯”单片机设计竞赛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2016年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B75-4A78-82CD-507C05FA0068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中美青年创客大赛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2016年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B75-4A78-82CD-507C05FA0068}"/>
            </c:ext>
          </c:extLst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第二届中国“互联网+”大学生创新创业大赛参赛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2016年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B75-4A78-82CD-507C05FA0068}"/>
            </c:ext>
          </c:extLst>
        </c:ser>
        <c:dLbls>
          <c:showLegendKey val="1"/>
          <c:showVal val="1"/>
          <c:showCatName val="1"/>
          <c:showSerName val="1"/>
          <c:showPercent val="1"/>
          <c:showBubbleSize val="1"/>
        </c:dLbls>
        <c:axId val="39147392"/>
        <c:axId val="86663552"/>
      </c:barChart>
      <c:catAx>
        <c:axId val="39147392"/>
        <c:scaling>
          <c:orientation val="minMax"/>
        </c:scaling>
        <c:axPos val="b"/>
        <c:numFmt formatCode="General" sourceLinked="0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86663552"/>
        <c:crosses val="autoZero"/>
        <c:auto val="1"/>
        <c:lblAlgn val="ctr"/>
        <c:lblOffset val="100"/>
      </c:catAx>
      <c:valAx>
        <c:axId val="86663552"/>
        <c:scaling>
          <c:orientation val="minMax"/>
        </c:scaling>
        <c:axPos val="l"/>
        <c:majorGridlines/>
        <c:numFmt formatCode="General" sourceLinked="1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39147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727178461652456"/>
          <c:y val="5.3196849576566264E-2"/>
          <c:w val="0.36272821538347627"/>
          <c:h val="0.89360630084686699"/>
        </c:manualLayout>
      </c:layout>
      <c:txPr>
        <a:bodyPr rot="0" spcFirstLastPara="0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</c:chart>
  <c:txPr>
    <a:bodyPr/>
    <a:lstStyle/>
    <a:p>
      <a:pPr>
        <a:defRPr lang="zh-CN" sz="12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autoTitleDeleted val="1"/>
    <c:plotArea>
      <c:layout/>
      <c:barChart>
        <c:barDir val="col"/>
        <c:grouping val="clustered"/>
        <c:ser>
          <c:idx val="1"/>
          <c:order val="0"/>
          <c:tx>
            <c:strRef>
              <c:f>Sheet1!$C$1</c:f>
              <c:strCache>
                <c:ptCount val="1"/>
                <c:pt idx="0">
                  <c:v>第十三届“博创杯”全国大学生嵌入式设计大赛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2017年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54-43CD-B3BA-E92184679DBF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“蓝桥杯”单片机设计竞赛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2017年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354-43CD-B3BA-E92184679DBF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全球创业周西安站 开源硬件马拉松比赛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2017年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354-43CD-B3BA-E92184679DBF}"/>
            </c:ext>
          </c:extLst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“互联网+”大学生创新创业大赛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trendline>
            <c:trendlineType val="linear"/>
          </c:trendline>
          <c:trendline>
            <c:trendlineType val="linear"/>
          </c:trendline>
          <c:cat>
            <c:strRef>
              <c:f>Sheet1!$A$2</c:f>
              <c:strCache>
                <c:ptCount val="1"/>
                <c:pt idx="0">
                  <c:v>2017年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354-43CD-B3BA-E92184679DBF}"/>
            </c:ext>
          </c:extLst>
        </c:ser>
        <c:ser>
          <c:idx val="0"/>
          <c:order val="4"/>
          <c:tx>
            <c:strRef>
              <c:f>Sheet1!$G$1</c:f>
              <c:strCache>
                <c:ptCount val="1"/>
                <c:pt idx="0">
                  <c:v>“挑战杯”陕西省大学生课外学术科技作品竞赛</c:v>
                </c:pt>
              </c:strCache>
            </c:strRef>
          </c:tx>
          <c:dLbls>
            <c:delete val="1"/>
          </c:dLbls>
          <c:cat>
            <c:strRef>
              <c:f>Sheet1!$A$2</c:f>
              <c:strCache>
                <c:ptCount val="1"/>
                <c:pt idx="0">
                  <c:v>2017年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354-43CD-B3BA-E92184679DBF}"/>
            </c:ext>
          </c:extLst>
        </c:ser>
        <c:dLbls>
          <c:showLegendKey val="1"/>
          <c:showVal val="1"/>
          <c:showCatName val="1"/>
          <c:showSerName val="1"/>
          <c:showPercent val="1"/>
          <c:showBubbleSize val="1"/>
        </c:dLbls>
        <c:axId val="93821952"/>
        <c:axId val="93836032"/>
      </c:barChart>
      <c:catAx>
        <c:axId val="93821952"/>
        <c:scaling>
          <c:orientation val="minMax"/>
        </c:scaling>
        <c:axPos val="b"/>
        <c:numFmt formatCode="General" sourceLinked="0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93836032"/>
        <c:crosses val="autoZero"/>
        <c:auto val="1"/>
        <c:lblAlgn val="ctr"/>
        <c:lblOffset val="100"/>
      </c:catAx>
      <c:valAx>
        <c:axId val="93836032"/>
        <c:scaling>
          <c:orientation val="minMax"/>
        </c:scaling>
        <c:axPos val="l"/>
        <c:majorGridlines/>
        <c:numFmt formatCode="General" sourceLinked="1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93821952"/>
        <c:crosses val="autoZero"/>
        <c:crossBetween val="between"/>
      </c:valAx>
    </c:plotArea>
    <c:legend>
      <c:legendPos val="r"/>
      <c:layout/>
      <c:txPr>
        <a:bodyPr rot="0" spcFirstLastPara="0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</c:chart>
  <c:txPr>
    <a:bodyPr/>
    <a:lstStyle/>
    <a:p>
      <a:pPr>
        <a:defRPr lang="zh-CN" sz="12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410AF4-E790-46C3-A327-47C7D7A22ED7}" type="doc">
      <dgm:prSet loTypeId="urn:microsoft.com/office/officeart/2005/8/layout/orgChart1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AF7E7A5D-349C-4BD3-947B-78FF47A893E7}">
      <dgm:prSet phldrT="[文本]" custT="1"/>
      <dgm:spPr>
        <a:solidFill>
          <a:srgbClr val="36B7AB"/>
        </a:solidFill>
        <a:ln>
          <a:solidFill>
            <a:srgbClr val="36B7AB"/>
          </a:solidFill>
        </a:ln>
      </dgm:spPr>
      <dgm:t>
        <a:bodyPr/>
        <a:lstStyle/>
        <a:p>
          <a:r>
            <a: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传统教学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623797D-D971-44EC-9A07-CCD54B9CEFE9}" type="parTrans" cxnId="{FC722ECC-F62D-4266-9768-3ECB0B174238}">
      <dgm:prSet/>
      <dgm:spPr/>
      <dgm:t>
        <a:bodyPr/>
        <a:lstStyle/>
        <a:p>
          <a:endParaRPr lang="zh-CN" alt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79E3D77-BD25-4BFE-9447-A59F107D71F3}" type="sibTrans" cxnId="{FC722ECC-F62D-4266-9768-3ECB0B174238}">
      <dgm:prSet/>
      <dgm:spPr/>
      <dgm:t>
        <a:bodyPr/>
        <a:lstStyle/>
        <a:p>
          <a:endParaRPr lang="zh-CN" alt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77726E5-F4B9-418C-A5A0-74115DDC5397}">
      <dgm:prSet phldrT="[文本]" custT="1"/>
      <dgm:spPr>
        <a:solidFill>
          <a:srgbClr val="36B7AB"/>
        </a:solidFill>
      </dgm:spPr>
      <dgm:t>
        <a:bodyPr/>
        <a:lstStyle/>
        <a:p>
          <a:r>
            <a: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案例式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D1B0342-0D59-4D3F-8F7A-C60446F0502D}" type="parTrans" cxnId="{BE264871-58F2-457E-B850-B5BAB846593E}">
      <dgm:prSet/>
      <dgm:spPr>
        <a:ln>
          <a:solidFill>
            <a:srgbClr val="36B7AB"/>
          </a:solidFill>
        </a:ln>
      </dgm:spPr>
      <dgm:t>
        <a:bodyPr/>
        <a:lstStyle/>
        <a:p>
          <a:endParaRPr lang="zh-CN" alt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2EC3D7F-C9D0-41A3-A5FA-22FE312F486C}" type="sibTrans" cxnId="{BE264871-58F2-457E-B850-B5BAB846593E}">
      <dgm:prSet/>
      <dgm:spPr/>
      <dgm:t>
        <a:bodyPr/>
        <a:lstStyle/>
        <a:p>
          <a:endParaRPr lang="zh-CN" alt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6ED9FC7-E351-4074-BE3B-3C35B36B063E}">
      <dgm:prSet phldrT="[文本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实验引导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D96935F-7418-418A-A084-2A2DDC0E0971}" type="parTrans" cxnId="{4F9855BC-4E5D-4EEE-82D9-954E4CCB2E85}">
      <dgm:prSet/>
      <dgm:spPr/>
      <dgm:t>
        <a:bodyPr/>
        <a:lstStyle/>
        <a:p>
          <a:endParaRPr lang="zh-CN" alt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5F13A8F-25DC-42C2-BAF6-CC5C1FE257B8}" type="sibTrans" cxnId="{4F9855BC-4E5D-4EEE-82D9-954E4CCB2E85}">
      <dgm:prSet/>
      <dgm:spPr/>
      <dgm:t>
        <a:bodyPr/>
        <a:lstStyle/>
        <a:p>
          <a:endParaRPr lang="zh-CN" alt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47BDA0F-C2B5-49A0-B089-4765DD4AACB9}">
      <dgm:prSet phldrT="[文本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情境教学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B4E255C-DF63-4554-A002-3C620924FC50}" type="parTrans" cxnId="{389129DD-778A-43F8-A75F-4E11BF2B71B6}">
      <dgm:prSet/>
      <dgm:spPr>
        <a:ln>
          <a:solidFill>
            <a:srgbClr val="36B7AB"/>
          </a:solidFill>
        </a:ln>
      </dgm:spPr>
      <dgm:t>
        <a:bodyPr/>
        <a:lstStyle/>
        <a:p>
          <a:endParaRPr lang="zh-CN" alt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F08F8E5-97ED-48C4-8246-799DAC7B4B0B}" type="sibTrans" cxnId="{389129DD-778A-43F8-A75F-4E11BF2B71B6}">
      <dgm:prSet/>
      <dgm:spPr/>
      <dgm:t>
        <a:bodyPr/>
        <a:lstStyle/>
        <a:p>
          <a:endParaRPr lang="zh-CN" alt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4C4ECAE-2F60-4107-B21F-71F27116ABF4}">
      <dgm:prSet phldrT="[文本]" custT="1"/>
      <dgm:spPr>
        <a:solidFill>
          <a:srgbClr val="36B7AB"/>
        </a:solidFill>
      </dgm:spPr>
      <dgm:t>
        <a:bodyPr/>
        <a:lstStyle/>
        <a:p>
          <a:r>
            <a: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……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3FCB0F1-43E2-42B7-AB89-07AA696F4DB1}" type="parTrans" cxnId="{1A37F522-531F-4519-9AB1-610F9410CD10}">
      <dgm:prSet/>
      <dgm:spPr>
        <a:ln>
          <a:solidFill>
            <a:srgbClr val="36B7AB"/>
          </a:solidFill>
        </a:ln>
      </dgm:spPr>
      <dgm:t>
        <a:bodyPr/>
        <a:lstStyle/>
        <a:p>
          <a:endParaRPr lang="zh-CN" alt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71D07EA-22D8-46F6-8E05-F5221CD05293}" type="sibTrans" cxnId="{1A37F522-531F-4519-9AB1-610F9410CD10}">
      <dgm:prSet/>
      <dgm:spPr/>
      <dgm:t>
        <a:bodyPr/>
        <a:lstStyle/>
        <a:p>
          <a:endParaRPr lang="zh-CN" alt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0ADC306-2D8E-4564-B065-8434B630CF95}" type="pres">
      <dgm:prSet presAssocID="{5F410AF4-E790-46C3-A327-47C7D7A22ED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96B0F7B6-57C5-41AF-B304-D6410C05FDCE}" type="pres">
      <dgm:prSet presAssocID="{AF7E7A5D-349C-4BD3-947B-78FF47A893E7}" presName="hierRoot1" presStyleCnt="0">
        <dgm:presLayoutVars>
          <dgm:hierBranch val="init"/>
        </dgm:presLayoutVars>
      </dgm:prSet>
      <dgm:spPr/>
    </dgm:pt>
    <dgm:pt modelId="{0015483B-2CF9-43FB-BAD4-488E0B36DAF4}" type="pres">
      <dgm:prSet presAssocID="{AF7E7A5D-349C-4BD3-947B-78FF47A893E7}" presName="rootComposite1" presStyleCnt="0"/>
      <dgm:spPr/>
    </dgm:pt>
    <dgm:pt modelId="{7CCB4E53-1D41-41AF-A516-41CD12526CB2}" type="pres">
      <dgm:prSet presAssocID="{AF7E7A5D-349C-4BD3-947B-78FF47A893E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32A5663-799E-4575-B804-FD60A3E08421}" type="pres">
      <dgm:prSet presAssocID="{AF7E7A5D-349C-4BD3-947B-78FF47A893E7}" presName="rootConnector1" presStyleLbl="node1" presStyleIdx="0" presStyleCnt="0"/>
      <dgm:spPr/>
      <dgm:t>
        <a:bodyPr/>
        <a:lstStyle/>
        <a:p>
          <a:endParaRPr lang="zh-CN" altLang="en-US"/>
        </a:p>
      </dgm:t>
    </dgm:pt>
    <dgm:pt modelId="{0B657A7F-26C7-4911-AA8B-582ADFBD5180}" type="pres">
      <dgm:prSet presAssocID="{AF7E7A5D-349C-4BD3-947B-78FF47A893E7}" presName="hierChild2" presStyleCnt="0"/>
      <dgm:spPr/>
    </dgm:pt>
    <dgm:pt modelId="{1B7EA1CE-C54B-4796-9282-AE1C018E39A8}" type="pres">
      <dgm:prSet presAssocID="{FD1B0342-0D59-4D3F-8F7A-C60446F0502D}" presName="Name37" presStyleLbl="parChTrans1D2" presStyleIdx="0" presStyleCnt="4"/>
      <dgm:spPr/>
      <dgm:t>
        <a:bodyPr/>
        <a:lstStyle/>
        <a:p>
          <a:endParaRPr lang="zh-CN" altLang="en-US"/>
        </a:p>
      </dgm:t>
    </dgm:pt>
    <dgm:pt modelId="{67ED81B6-0E3F-4118-91A8-994AC1AC6A6E}" type="pres">
      <dgm:prSet presAssocID="{C77726E5-F4B9-418C-A5A0-74115DDC5397}" presName="hierRoot2" presStyleCnt="0">
        <dgm:presLayoutVars>
          <dgm:hierBranch val="init"/>
        </dgm:presLayoutVars>
      </dgm:prSet>
      <dgm:spPr/>
    </dgm:pt>
    <dgm:pt modelId="{233A105F-5A07-4EF2-A88C-68F8A0384D2E}" type="pres">
      <dgm:prSet presAssocID="{C77726E5-F4B9-418C-A5A0-74115DDC5397}" presName="rootComposite" presStyleCnt="0"/>
      <dgm:spPr/>
    </dgm:pt>
    <dgm:pt modelId="{AE96A122-3450-45DC-836C-024F74FB9A5E}" type="pres">
      <dgm:prSet presAssocID="{C77726E5-F4B9-418C-A5A0-74115DDC5397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8B2F096-E219-4C32-A157-079D0F759F0D}" type="pres">
      <dgm:prSet presAssocID="{C77726E5-F4B9-418C-A5A0-74115DDC5397}" presName="rootConnector" presStyleLbl="node2" presStyleIdx="0" presStyleCnt="4"/>
      <dgm:spPr/>
      <dgm:t>
        <a:bodyPr/>
        <a:lstStyle/>
        <a:p>
          <a:endParaRPr lang="zh-CN" altLang="en-US"/>
        </a:p>
      </dgm:t>
    </dgm:pt>
    <dgm:pt modelId="{1022416A-9F11-46D8-9C40-C9C36CA5A307}" type="pres">
      <dgm:prSet presAssocID="{C77726E5-F4B9-418C-A5A0-74115DDC5397}" presName="hierChild4" presStyleCnt="0"/>
      <dgm:spPr/>
    </dgm:pt>
    <dgm:pt modelId="{1D137265-9B4B-4910-85CE-5FECC7E73107}" type="pres">
      <dgm:prSet presAssocID="{C77726E5-F4B9-418C-A5A0-74115DDC5397}" presName="hierChild5" presStyleCnt="0"/>
      <dgm:spPr/>
    </dgm:pt>
    <dgm:pt modelId="{71844721-6103-43A0-9053-4FCFEE8A9686}" type="pres">
      <dgm:prSet presAssocID="{CD96935F-7418-418A-A084-2A2DDC0E0971}" presName="Name37" presStyleLbl="parChTrans1D2" presStyleIdx="1" presStyleCnt="4"/>
      <dgm:spPr/>
      <dgm:t>
        <a:bodyPr/>
        <a:lstStyle/>
        <a:p>
          <a:endParaRPr lang="zh-CN" altLang="en-US"/>
        </a:p>
      </dgm:t>
    </dgm:pt>
    <dgm:pt modelId="{E6766CA7-90A7-4B87-9717-06B165E4196E}" type="pres">
      <dgm:prSet presAssocID="{D6ED9FC7-E351-4074-BE3B-3C35B36B063E}" presName="hierRoot2" presStyleCnt="0">
        <dgm:presLayoutVars>
          <dgm:hierBranch val="init"/>
        </dgm:presLayoutVars>
      </dgm:prSet>
      <dgm:spPr/>
    </dgm:pt>
    <dgm:pt modelId="{BEE10FBA-E6B7-4C43-9684-556999571F36}" type="pres">
      <dgm:prSet presAssocID="{D6ED9FC7-E351-4074-BE3B-3C35B36B063E}" presName="rootComposite" presStyleCnt="0"/>
      <dgm:spPr/>
    </dgm:pt>
    <dgm:pt modelId="{2BEADDC1-32CB-46A1-9B2D-D43A266799CC}" type="pres">
      <dgm:prSet presAssocID="{D6ED9FC7-E351-4074-BE3B-3C35B36B063E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E116EBE-7A6C-4B8C-8946-47F58E10DCCB}" type="pres">
      <dgm:prSet presAssocID="{D6ED9FC7-E351-4074-BE3B-3C35B36B063E}" presName="rootConnector" presStyleLbl="node2" presStyleIdx="1" presStyleCnt="4"/>
      <dgm:spPr/>
      <dgm:t>
        <a:bodyPr/>
        <a:lstStyle/>
        <a:p>
          <a:endParaRPr lang="zh-CN" altLang="en-US"/>
        </a:p>
      </dgm:t>
    </dgm:pt>
    <dgm:pt modelId="{9288BD6D-BD10-44FB-A258-E8DC260A19B0}" type="pres">
      <dgm:prSet presAssocID="{D6ED9FC7-E351-4074-BE3B-3C35B36B063E}" presName="hierChild4" presStyleCnt="0"/>
      <dgm:spPr/>
    </dgm:pt>
    <dgm:pt modelId="{D00F1A8A-A543-4C98-9B17-58B9966F6E2F}" type="pres">
      <dgm:prSet presAssocID="{D6ED9FC7-E351-4074-BE3B-3C35B36B063E}" presName="hierChild5" presStyleCnt="0"/>
      <dgm:spPr/>
    </dgm:pt>
    <dgm:pt modelId="{72BDBF85-988B-4D3E-ADD5-5E81E4D08661}" type="pres">
      <dgm:prSet presAssocID="{1B4E255C-DF63-4554-A002-3C620924FC50}" presName="Name37" presStyleLbl="parChTrans1D2" presStyleIdx="2" presStyleCnt="4"/>
      <dgm:spPr/>
      <dgm:t>
        <a:bodyPr/>
        <a:lstStyle/>
        <a:p>
          <a:endParaRPr lang="zh-CN" altLang="en-US"/>
        </a:p>
      </dgm:t>
    </dgm:pt>
    <dgm:pt modelId="{0BD0CCD8-544E-4A17-9015-23BB667261D9}" type="pres">
      <dgm:prSet presAssocID="{C47BDA0F-C2B5-49A0-B089-4765DD4AACB9}" presName="hierRoot2" presStyleCnt="0">
        <dgm:presLayoutVars>
          <dgm:hierBranch val="init"/>
        </dgm:presLayoutVars>
      </dgm:prSet>
      <dgm:spPr/>
    </dgm:pt>
    <dgm:pt modelId="{F10DEA8A-8111-4940-8A5B-6B72998CB74B}" type="pres">
      <dgm:prSet presAssocID="{C47BDA0F-C2B5-49A0-B089-4765DD4AACB9}" presName="rootComposite" presStyleCnt="0"/>
      <dgm:spPr/>
    </dgm:pt>
    <dgm:pt modelId="{934CBA19-A274-468E-8F53-37C19218FDE9}" type="pres">
      <dgm:prSet presAssocID="{C47BDA0F-C2B5-49A0-B089-4765DD4AACB9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099CE3C-F6BC-418E-B5C3-21B616E84394}" type="pres">
      <dgm:prSet presAssocID="{C47BDA0F-C2B5-49A0-B089-4765DD4AACB9}" presName="rootConnector" presStyleLbl="node2" presStyleIdx="2" presStyleCnt="4"/>
      <dgm:spPr/>
      <dgm:t>
        <a:bodyPr/>
        <a:lstStyle/>
        <a:p>
          <a:endParaRPr lang="zh-CN" altLang="en-US"/>
        </a:p>
      </dgm:t>
    </dgm:pt>
    <dgm:pt modelId="{51E1D80F-E683-4F09-B869-3D0B045EB5DA}" type="pres">
      <dgm:prSet presAssocID="{C47BDA0F-C2B5-49A0-B089-4765DD4AACB9}" presName="hierChild4" presStyleCnt="0"/>
      <dgm:spPr/>
    </dgm:pt>
    <dgm:pt modelId="{26250807-501F-4FD1-A86A-FDC346F6B28F}" type="pres">
      <dgm:prSet presAssocID="{C47BDA0F-C2B5-49A0-B089-4765DD4AACB9}" presName="hierChild5" presStyleCnt="0"/>
      <dgm:spPr/>
    </dgm:pt>
    <dgm:pt modelId="{D99CCB78-43D5-402E-9367-7BD24266160F}" type="pres">
      <dgm:prSet presAssocID="{43FCB0F1-43E2-42B7-AB89-07AA696F4DB1}" presName="Name37" presStyleLbl="parChTrans1D2" presStyleIdx="3" presStyleCnt="4"/>
      <dgm:spPr/>
      <dgm:t>
        <a:bodyPr/>
        <a:lstStyle/>
        <a:p>
          <a:endParaRPr lang="zh-CN" altLang="en-US"/>
        </a:p>
      </dgm:t>
    </dgm:pt>
    <dgm:pt modelId="{CB3349B3-E33A-48D0-B66A-D629BA541393}" type="pres">
      <dgm:prSet presAssocID="{A4C4ECAE-2F60-4107-B21F-71F27116ABF4}" presName="hierRoot2" presStyleCnt="0">
        <dgm:presLayoutVars>
          <dgm:hierBranch val="init"/>
        </dgm:presLayoutVars>
      </dgm:prSet>
      <dgm:spPr/>
    </dgm:pt>
    <dgm:pt modelId="{D8DCCBAB-FF9E-4B01-8F6B-CC0B3F9D5E85}" type="pres">
      <dgm:prSet presAssocID="{A4C4ECAE-2F60-4107-B21F-71F27116ABF4}" presName="rootComposite" presStyleCnt="0"/>
      <dgm:spPr/>
    </dgm:pt>
    <dgm:pt modelId="{0C3BDB55-1E7F-42A6-82E9-ED70E8CA9102}" type="pres">
      <dgm:prSet presAssocID="{A4C4ECAE-2F60-4107-B21F-71F27116ABF4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A2E9AB7-9729-460F-B73E-637B26169212}" type="pres">
      <dgm:prSet presAssocID="{A4C4ECAE-2F60-4107-B21F-71F27116ABF4}" presName="rootConnector" presStyleLbl="node2" presStyleIdx="3" presStyleCnt="4"/>
      <dgm:spPr/>
      <dgm:t>
        <a:bodyPr/>
        <a:lstStyle/>
        <a:p>
          <a:endParaRPr lang="zh-CN" altLang="en-US"/>
        </a:p>
      </dgm:t>
    </dgm:pt>
    <dgm:pt modelId="{DD496B17-5084-4AC3-AA2C-DA69400D1C07}" type="pres">
      <dgm:prSet presAssocID="{A4C4ECAE-2F60-4107-B21F-71F27116ABF4}" presName="hierChild4" presStyleCnt="0"/>
      <dgm:spPr/>
    </dgm:pt>
    <dgm:pt modelId="{A699756E-325B-421B-B26F-5CBF8709C375}" type="pres">
      <dgm:prSet presAssocID="{A4C4ECAE-2F60-4107-B21F-71F27116ABF4}" presName="hierChild5" presStyleCnt="0"/>
      <dgm:spPr/>
    </dgm:pt>
    <dgm:pt modelId="{D9758ED6-A58E-4475-923C-856B539FB58B}" type="pres">
      <dgm:prSet presAssocID="{AF7E7A5D-349C-4BD3-947B-78FF47A893E7}" presName="hierChild3" presStyleCnt="0"/>
      <dgm:spPr/>
    </dgm:pt>
  </dgm:ptLst>
  <dgm:cxnLst>
    <dgm:cxn modelId="{7F5D9615-65FA-447B-BF02-E75E460AE9F9}" type="presOf" srcId="{43FCB0F1-43E2-42B7-AB89-07AA696F4DB1}" destId="{D99CCB78-43D5-402E-9367-7BD24266160F}" srcOrd="0" destOrd="0" presId="urn:microsoft.com/office/officeart/2005/8/layout/orgChart1"/>
    <dgm:cxn modelId="{4401C723-CA30-4E25-85B2-C56A52CD1446}" type="presOf" srcId="{C47BDA0F-C2B5-49A0-B089-4765DD4AACB9}" destId="{5099CE3C-F6BC-418E-B5C3-21B616E84394}" srcOrd="1" destOrd="0" presId="urn:microsoft.com/office/officeart/2005/8/layout/orgChart1"/>
    <dgm:cxn modelId="{02E336A5-E330-44CB-BDE6-5B70D3F605B2}" type="presOf" srcId="{D6ED9FC7-E351-4074-BE3B-3C35B36B063E}" destId="{8E116EBE-7A6C-4B8C-8946-47F58E10DCCB}" srcOrd="1" destOrd="0" presId="urn:microsoft.com/office/officeart/2005/8/layout/orgChart1"/>
    <dgm:cxn modelId="{39450A4D-24C9-4506-8ADF-637D7FFBDFC4}" type="presOf" srcId="{CD96935F-7418-418A-A084-2A2DDC0E0971}" destId="{71844721-6103-43A0-9053-4FCFEE8A9686}" srcOrd="0" destOrd="0" presId="urn:microsoft.com/office/officeart/2005/8/layout/orgChart1"/>
    <dgm:cxn modelId="{F751DD2A-CA45-4E09-9681-8F3DCEA97C75}" type="presOf" srcId="{AF7E7A5D-349C-4BD3-947B-78FF47A893E7}" destId="{E32A5663-799E-4575-B804-FD60A3E08421}" srcOrd="1" destOrd="0" presId="urn:microsoft.com/office/officeart/2005/8/layout/orgChart1"/>
    <dgm:cxn modelId="{847ACA19-397D-4FB2-8127-F4DDF7C30077}" type="presOf" srcId="{AF7E7A5D-349C-4BD3-947B-78FF47A893E7}" destId="{7CCB4E53-1D41-41AF-A516-41CD12526CB2}" srcOrd="0" destOrd="0" presId="urn:microsoft.com/office/officeart/2005/8/layout/orgChart1"/>
    <dgm:cxn modelId="{9BFE768C-028E-455F-A74C-2D1F5A46A036}" type="presOf" srcId="{C77726E5-F4B9-418C-A5A0-74115DDC5397}" destId="{28B2F096-E219-4C32-A157-079D0F759F0D}" srcOrd="1" destOrd="0" presId="urn:microsoft.com/office/officeart/2005/8/layout/orgChart1"/>
    <dgm:cxn modelId="{4F9855BC-4E5D-4EEE-82D9-954E4CCB2E85}" srcId="{AF7E7A5D-349C-4BD3-947B-78FF47A893E7}" destId="{D6ED9FC7-E351-4074-BE3B-3C35B36B063E}" srcOrd="1" destOrd="0" parTransId="{CD96935F-7418-418A-A084-2A2DDC0E0971}" sibTransId="{F5F13A8F-25DC-42C2-BAF6-CC5C1FE257B8}"/>
    <dgm:cxn modelId="{DFCF85D6-0933-4F8D-AAB7-BCB9AFEDC6F5}" type="presOf" srcId="{1B4E255C-DF63-4554-A002-3C620924FC50}" destId="{72BDBF85-988B-4D3E-ADD5-5E81E4D08661}" srcOrd="0" destOrd="0" presId="urn:microsoft.com/office/officeart/2005/8/layout/orgChart1"/>
    <dgm:cxn modelId="{FC722ECC-F62D-4266-9768-3ECB0B174238}" srcId="{5F410AF4-E790-46C3-A327-47C7D7A22ED7}" destId="{AF7E7A5D-349C-4BD3-947B-78FF47A893E7}" srcOrd="0" destOrd="0" parTransId="{5623797D-D971-44EC-9A07-CCD54B9CEFE9}" sibTransId="{679E3D77-BD25-4BFE-9447-A59F107D71F3}"/>
    <dgm:cxn modelId="{4E35F113-BAED-48E1-99FD-6CB8780B56F3}" type="presOf" srcId="{C47BDA0F-C2B5-49A0-B089-4765DD4AACB9}" destId="{934CBA19-A274-468E-8F53-37C19218FDE9}" srcOrd="0" destOrd="0" presId="urn:microsoft.com/office/officeart/2005/8/layout/orgChart1"/>
    <dgm:cxn modelId="{3F092D00-5D3B-4429-89A4-CA636DF10F07}" type="presOf" srcId="{D6ED9FC7-E351-4074-BE3B-3C35B36B063E}" destId="{2BEADDC1-32CB-46A1-9B2D-D43A266799CC}" srcOrd="0" destOrd="0" presId="urn:microsoft.com/office/officeart/2005/8/layout/orgChart1"/>
    <dgm:cxn modelId="{BE264871-58F2-457E-B850-B5BAB846593E}" srcId="{AF7E7A5D-349C-4BD3-947B-78FF47A893E7}" destId="{C77726E5-F4B9-418C-A5A0-74115DDC5397}" srcOrd="0" destOrd="0" parTransId="{FD1B0342-0D59-4D3F-8F7A-C60446F0502D}" sibTransId="{12EC3D7F-C9D0-41A3-A5FA-22FE312F486C}"/>
    <dgm:cxn modelId="{529DCC1F-D995-4054-80D0-3552F5E94C94}" type="presOf" srcId="{FD1B0342-0D59-4D3F-8F7A-C60446F0502D}" destId="{1B7EA1CE-C54B-4796-9282-AE1C018E39A8}" srcOrd="0" destOrd="0" presId="urn:microsoft.com/office/officeart/2005/8/layout/orgChart1"/>
    <dgm:cxn modelId="{6A5F37BD-3496-48F1-A711-775B19CC2A00}" type="presOf" srcId="{A4C4ECAE-2F60-4107-B21F-71F27116ABF4}" destId="{BA2E9AB7-9729-460F-B73E-637B26169212}" srcOrd="1" destOrd="0" presId="urn:microsoft.com/office/officeart/2005/8/layout/orgChart1"/>
    <dgm:cxn modelId="{8CC8D388-97F3-4B3C-AE60-52086C35D060}" type="presOf" srcId="{5F410AF4-E790-46C3-A327-47C7D7A22ED7}" destId="{F0ADC306-2D8E-4564-B065-8434B630CF95}" srcOrd="0" destOrd="0" presId="urn:microsoft.com/office/officeart/2005/8/layout/orgChart1"/>
    <dgm:cxn modelId="{954DE993-7EB1-4AF7-95EF-32D837900BE4}" type="presOf" srcId="{C77726E5-F4B9-418C-A5A0-74115DDC5397}" destId="{AE96A122-3450-45DC-836C-024F74FB9A5E}" srcOrd="0" destOrd="0" presId="urn:microsoft.com/office/officeart/2005/8/layout/orgChart1"/>
    <dgm:cxn modelId="{389129DD-778A-43F8-A75F-4E11BF2B71B6}" srcId="{AF7E7A5D-349C-4BD3-947B-78FF47A893E7}" destId="{C47BDA0F-C2B5-49A0-B089-4765DD4AACB9}" srcOrd="2" destOrd="0" parTransId="{1B4E255C-DF63-4554-A002-3C620924FC50}" sibTransId="{2F08F8E5-97ED-48C4-8246-799DAC7B4B0B}"/>
    <dgm:cxn modelId="{1A37F522-531F-4519-9AB1-610F9410CD10}" srcId="{AF7E7A5D-349C-4BD3-947B-78FF47A893E7}" destId="{A4C4ECAE-2F60-4107-B21F-71F27116ABF4}" srcOrd="3" destOrd="0" parTransId="{43FCB0F1-43E2-42B7-AB89-07AA696F4DB1}" sibTransId="{071D07EA-22D8-46F6-8E05-F5221CD05293}"/>
    <dgm:cxn modelId="{96AB6AA0-E95B-4B39-A5BF-6642C7012CDC}" type="presOf" srcId="{A4C4ECAE-2F60-4107-B21F-71F27116ABF4}" destId="{0C3BDB55-1E7F-42A6-82E9-ED70E8CA9102}" srcOrd="0" destOrd="0" presId="urn:microsoft.com/office/officeart/2005/8/layout/orgChart1"/>
    <dgm:cxn modelId="{EE9AA1DD-8575-443C-A0E4-7B1729D387F4}" type="presParOf" srcId="{F0ADC306-2D8E-4564-B065-8434B630CF95}" destId="{96B0F7B6-57C5-41AF-B304-D6410C05FDCE}" srcOrd="0" destOrd="0" presId="urn:microsoft.com/office/officeart/2005/8/layout/orgChart1"/>
    <dgm:cxn modelId="{44F9AEF5-9003-4479-9FE5-F1736703B542}" type="presParOf" srcId="{96B0F7B6-57C5-41AF-B304-D6410C05FDCE}" destId="{0015483B-2CF9-43FB-BAD4-488E0B36DAF4}" srcOrd="0" destOrd="0" presId="urn:microsoft.com/office/officeart/2005/8/layout/orgChart1"/>
    <dgm:cxn modelId="{17596E05-5237-4D4F-A1AB-BD1AF0F7D28A}" type="presParOf" srcId="{0015483B-2CF9-43FB-BAD4-488E0B36DAF4}" destId="{7CCB4E53-1D41-41AF-A516-41CD12526CB2}" srcOrd="0" destOrd="0" presId="urn:microsoft.com/office/officeart/2005/8/layout/orgChart1"/>
    <dgm:cxn modelId="{9E194301-BB79-4F8A-8C44-08DA953875D8}" type="presParOf" srcId="{0015483B-2CF9-43FB-BAD4-488E0B36DAF4}" destId="{E32A5663-799E-4575-B804-FD60A3E08421}" srcOrd="1" destOrd="0" presId="urn:microsoft.com/office/officeart/2005/8/layout/orgChart1"/>
    <dgm:cxn modelId="{0308E5E7-8632-4EA2-A84A-B22FFB98031B}" type="presParOf" srcId="{96B0F7B6-57C5-41AF-B304-D6410C05FDCE}" destId="{0B657A7F-26C7-4911-AA8B-582ADFBD5180}" srcOrd="1" destOrd="0" presId="urn:microsoft.com/office/officeart/2005/8/layout/orgChart1"/>
    <dgm:cxn modelId="{173BAC90-F938-4506-909C-CBB93BD063CC}" type="presParOf" srcId="{0B657A7F-26C7-4911-AA8B-582ADFBD5180}" destId="{1B7EA1CE-C54B-4796-9282-AE1C018E39A8}" srcOrd="0" destOrd="0" presId="urn:microsoft.com/office/officeart/2005/8/layout/orgChart1"/>
    <dgm:cxn modelId="{5B0B289A-E773-4966-A33A-93C614971839}" type="presParOf" srcId="{0B657A7F-26C7-4911-AA8B-582ADFBD5180}" destId="{67ED81B6-0E3F-4118-91A8-994AC1AC6A6E}" srcOrd="1" destOrd="0" presId="urn:microsoft.com/office/officeart/2005/8/layout/orgChart1"/>
    <dgm:cxn modelId="{C73D00F5-74F9-487D-ABD1-638044350A78}" type="presParOf" srcId="{67ED81B6-0E3F-4118-91A8-994AC1AC6A6E}" destId="{233A105F-5A07-4EF2-A88C-68F8A0384D2E}" srcOrd="0" destOrd="0" presId="urn:microsoft.com/office/officeart/2005/8/layout/orgChart1"/>
    <dgm:cxn modelId="{769F4664-3671-46ED-B404-4EFD0D94E2CE}" type="presParOf" srcId="{233A105F-5A07-4EF2-A88C-68F8A0384D2E}" destId="{AE96A122-3450-45DC-836C-024F74FB9A5E}" srcOrd="0" destOrd="0" presId="urn:microsoft.com/office/officeart/2005/8/layout/orgChart1"/>
    <dgm:cxn modelId="{1F98A9EA-AEC8-4FAF-BED5-C382BD19BDB1}" type="presParOf" srcId="{233A105F-5A07-4EF2-A88C-68F8A0384D2E}" destId="{28B2F096-E219-4C32-A157-079D0F759F0D}" srcOrd="1" destOrd="0" presId="urn:microsoft.com/office/officeart/2005/8/layout/orgChart1"/>
    <dgm:cxn modelId="{C7A7D349-21FA-40F5-827A-BEDBAEBAADC2}" type="presParOf" srcId="{67ED81B6-0E3F-4118-91A8-994AC1AC6A6E}" destId="{1022416A-9F11-46D8-9C40-C9C36CA5A307}" srcOrd="1" destOrd="0" presId="urn:microsoft.com/office/officeart/2005/8/layout/orgChart1"/>
    <dgm:cxn modelId="{5A9E50F6-3FAF-4757-B462-30712FD079C0}" type="presParOf" srcId="{67ED81B6-0E3F-4118-91A8-994AC1AC6A6E}" destId="{1D137265-9B4B-4910-85CE-5FECC7E73107}" srcOrd="2" destOrd="0" presId="urn:microsoft.com/office/officeart/2005/8/layout/orgChart1"/>
    <dgm:cxn modelId="{27F85D3D-0E24-498E-8CDB-06DB2BB8EE71}" type="presParOf" srcId="{0B657A7F-26C7-4911-AA8B-582ADFBD5180}" destId="{71844721-6103-43A0-9053-4FCFEE8A9686}" srcOrd="2" destOrd="0" presId="urn:microsoft.com/office/officeart/2005/8/layout/orgChart1"/>
    <dgm:cxn modelId="{EC963E97-D857-46AB-9489-1CD3E8E4A017}" type="presParOf" srcId="{0B657A7F-26C7-4911-AA8B-582ADFBD5180}" destId="{E6766CA7-90A7-4B87-9717-06B165E4196E}" srcOrd="3" destOrd="0" presId="urn:microsoft.com/office/officeart/2005/8/layout/orgChart1"/>
    <dgm:cxn modelId="{ADE70059-D5DC-4F19-BFD2-F352DBC87159}" type="presParOf" srcId="{E6766CA7-90A7-4B87-9717-06B165E4196E}" destId="{BEE10FBA-E6B7-4C43-9684-556999571F36}" srcOrd="0" destOrd="0" presId="urn:microsoft.com/office/officeart/2005/8/layout/orgChart1"/>
    <dgm:cxn modelId="{615C2BAF-CB86-42CA-80FF-B56B0DD7267A}" type="presParOf" srcId="{BEE10FBA-E6B7-4C43-9684-556999571F36}" destId="{2BEADDC1-32CB-46A1-9B2D-D43A266799CC}" srcOrd="0" destOrd="0" presId="urn:microsoft.com/office/officeart/2005/8/layout/orgChart1"/>
    <dgm:cxn modelId="{A12C691D-905B-48A9-BE87-BB0F35C16269}" type="presParOf" srcId="{BEE10FBA-E6B7-4C43-9684-556999571F36}" destId="{8E116EBE-7A6C-4B8C-8946-47F58E10DCCB}" srcOrd="1" destOrd="0" presId="urn:microsoft.com/office/officeart/2005/8/layout/orgChart1"/>
    <dgm:cxn modelId="{50FBBF07-F717-49AE-AFA9-68A548117785}" type="presParOf" srcId="{E6766CA7-90A7-4B87-9717-06B165E4196E}" destId="{9288BD6D-BD10-44FB-A258-E8DC260A19B0}" srcOrd="1" destOrd="0" presId="urn:microsoft.com/office/officeart/2005/8/layout/orgChart1"/>
    <dgm:cxn modelId="{0C6B321E-5D5C-4F33-80B4-F908D9BCE3F2}" type="presParOf" srcId="{E6766CA7-90A7-4B87-9717-06B165E4196E}" destId="{D00F1A8A-A543-4C98-9B17-58B9966F6E2F}" srcOrd="2" destOrd="0" presId="urn:microsoft.com/office/officeart/2005/8/layout/orgChart1"/>
    <dgm:cxn modelId="{3B485EB5-C5E1-49E0-BA78-7F6BA768FAB6}" type="presParOf" srcId="{0B657A7F-26C7-4911-AA8B-582ADFBD5180}" destId="{72BDBF85-988B-4D3E-ADD5-5E81E4D08661}" srcOrd="4" destOrd="0" presId="urn:microsoft.com/office/officeart/2005/8/layout/orgChart1"/>
    <dgm:cxn modelId="{B86AC401-3364-4108-9896-AA89B44C7BB4}" type="presParOf" srcId="{0B657A7F-26C7-4911-AA8B-582ADFBD5180}" destId="{0BD0CCD8-544E-4A17-9015-23BB667261D9}" srcOrd="5" destOrd="0" presId="urn:microsoft.com/office/officeart/2005/8/layout/orgChart1"/>
    <dgm:cxn modelId="{A54D8CDB-78AD-4409-9305-D61BC880F940}" type="presParOf" srcId="{0BD0CCD8-544E-4A17-9015-23BB667261D9}" destId="{F10DEA8A-8111-4940-8A5B-6B72998CB74B}" srcOrd="0" destOrd="0" presId="urn:microsoft.com/office/officeart/2005/8/layout/orgChart1"/>
    <dgm:cxn modelId="{623A9CC9-0970-42F0-A795-E26E28AA0119}" type="presParOf" srcId="{F10DEA8A-8111-4940-8A5B-6B72998CB74B}" destId="{934CBA19-A274-468E-8F53-37C19218FDE9}" srcOrd="0" destOrd="0" presId="urn:microsoft.com/office/officeart/2005/8/layout/orgChart1"/>
    <dgm:cxn modelId="{6E9F27C6-BDAD-4275-81CE-9BA091A84F23}" type="presParOf" srcId="{F10DEA8A-8111-4940-8A5B-6B72998CB74B}" destId="{5099CE3C-F6BC-418E-B5C3-21B616E84394}" srcOrd="1" destOrd="0" presId="urn:microsoft.com/office/officeart/2005/8/layout/orgChart1"/>
    <dgm:cxn modelId="{A6450482-62B8-4B8D-932B-DF29E401D4E8}" type="presParOf" srcId="{0BD0CCD8-544E-4A17-9015-23BB667261D9}" destId="{51E1D80F-E683-4F09-B869-3D0B045EB5DA}" srcOrd="1" destOrd="0" presId="urn:microsoft.com/office/officeart/2005/8/layout/orgChart1"/>
    <dgm:cxn modelId="{2300656B-1156-455D-929F-6C7F3BB1DDB4}" type="presParOf" srcId="{0BD0CCD8-544E-4A17-9015-23BB667261D9}" destId="{26250807-501F-4FD1-A86A-FDC346F6B28F}" srcOrd="2" destOrd="0" presId="urn:microsoft.com/office/officeart/2005/8/layout/orgChart1"/>
    <dgm:cxn modelId="{6C3DFCD4-9D72-4444-862F-9B890E601B17}" type="presParOf" srcId="{0B657A7F-26C7-4911-AA8B-582ADFBD5180}" destId="{D99CCB78-43D5-402E-9367-7BD24266160F}" srcOrd="6" destOrd="0" presId="urn:microsoft.com/office/officeart/2005/8/layout/orgChart1"/>
    <dgm:cxn modelId="{D2A17917-3AE4-482B-9F30-0AF2E78B6DB1}" type="presParOf" srcId="{0B657A7F-26C7-4911-AA8B-582ADFBD5180}" destId="{CB3349B3-E33A-48D0-B66A-D629BA541393}" srcOrd="7" destOrd="0" presId="urn:microsoft.com/office/officeart/2005/8/layout/orgChart1"/>
    <dgm:cxn modelId="{63192437-CDDE-4404-8638-C449450EAC3D}" type="presParOf" srcId="{CB3349B3-E33A-48D0-B66A-D629BA541393}" destId="{D8DCCBAB-FF9E-4B01-8F6B-CC0B3F9D5E85}" srcOrd="0" destOrd="0" presId="urn:microsoft.com/office/officeart/2005/8/layout/orgChart1"/>
    <dgm:cxn modelId="{217B39DB-9C5F-42C8-815B-305761436C39}" type="presParOf" srcId="{D8DCCBAB-FF9E-4B01-8F6B-CC0B3F9D5E85}" destId="{0C3BDB55-1E7F-42A6-82E9-ED70E8CA9102}" srcOrd="0" destOrd="0" presId="urn:microsoft.com/office/officeart/2005/8/layout/orgChart1"/>
    <dgm:cxn modelId="{690F58C2-4FDB-4D6B-819C-49313F2B22C1}" type="presParOf" srcId="{D8DCCBAB-FF9E-4B01-8F6B-CC0B3F9D5E85}" destId="{BA2E9AB7-9729-460F-B73E-637B26169212}" srcOrd="1" destOrd="0" presId="urn:microsoft.com/office/officeart/2005/8/layout/orgChart1"/>
    <dgm:cxn modelId="{46E50C55-0F21-4E69-B4A8-3D92F14CC914}" type="presParOf" srcId="{CB3349B3-E33A-48D0-B66A-D629BA541393}" destId="{DD496B17-5084-4AC3-AA2C-DA69400D1C07}" srcOrd="1" destOrd="0" presId="urn:microsoft.com/office/officeart/2005/8/layout/orgChart1"/>
    <dgm:cxn modelId="{F1F0E795-4301-4C04-AEED-913961FEA6F4}" type="presParOf" srcId="{CB3349B3-E33A-48D0-B66A-D629BA541393}" destId="{A699756E-325B-421B-B26F-5CBF8709C375}" srcOrd="2" destOrd="0" presId="urn:microsoft.com/office/officeart/2005/8/layout/orgChart1"/>
    <dgm:cxn modelId="{71481623-6056-425C-8F52-48D8A1A1FCA1}" type="presParOf" srcId="{96B0F7B6-57C5-41AF-B304-D6410C05FDCE}" destId="{D9758ED6-A58E-4475-923C-856B539FB58B}" srcOrd="2" destOrd="0" presId="urn:microsoft.com/office/officeart/2005/8/layout/orgChart1"/>
  </dgm:cxnLst>
  <dgm:bg/>
  <dgm:whole/>
  <dgm:extLst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CCB78-43D5-402E-9367-7BD24266160F}">
      <dsp:nvSpPr>
        <dsp:cNvPr id="0" name=""/>
        <dsp:cNvSpPr/>
      </dsp:nvSpPr>
      <dsp:spPr>
        <a:xfrm>
          <a:off x="2572060" y="1690275"/>
          <a:ext cx="2014453" cy="233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538"/>
              </a:lnTo>
              <a:lnTo>
                <a:pt x="2014453" y="116538"/>
              </a:lnTo>
              <a:lnTo>
                <a:pt x="2014453" y="233077"/>
              </a:lnTo>
            </a:path>
          </a:pathLst>
        </a:custGeom>
        <a:noFill/>
        <a:ln w="25400" cap="flat" cmpd="sng" algn="ctr">
          <a:solidFill>
            <a:srgbClr val="36B7AB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BDBF85-988B-4D3E-ADD5-5E81E4D08661}">
      <dsp:nvSpPr>
        <dsp:cNvPr id="0" name=""/>
        <dsp:cNvSpPr/>
      </dsp:nvSpPr>
      <dsp:spPr>
        <a:xfrm>
          <a:off x="2572060" y="1690275"/>
          <a:ext cx="671484" cy="233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538"/>
              </a:lnTo>
              <a:lnTo>
                <a:pt x="671484" y="116538"/>
              </a:lnTo>
              <a:lnTo>
                <a:pt x="671484" y="233077"/>
              </a:lnTo>
            </a:path>
          </a:pathLst>
        </a:custGeom>
        <a:noFill/>
        <a:ln w="25400" cap="flat" cmpd="sng" algn="ctr">
          <a:solidFill>
            <a:srgbClr val="36B7AB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844721-6103-43A0-9053-4FCFEE8A9686}">
      <dsp:nvSpPr>
        <dsp:cNvPr id="0" name=""/>
        <dsp:cNvSpPr/>
      </dsp:nvSpPr>
      <dsp:spPr>
        <a:xfrm>
          <a:off x="1900575" y="1690275"/>
          <a:ext cx="671484" cy="233077"/>
        </a:xfrm>
        <a:custGeom>
          <a:avLst/>
          <a:gdLst/>
          <a:ahLst/>
          <a:cxnLst/>
          <a:rect l="0" t="0" r="0" b="0"/>
          <a:pathLst>
            <a:path>
              <a:moveTo>
                <a:pt x="671484" y="0"/>
              </a:moveTo>
              <a:lnTo>
                <a:pt x="671484" y="116538"/>
              </a:lnTo>
              <a:lnTo>
                <a:pt x="0" y="116538"/>
              </a:lnTo>
              <a:lnTo>
                <a:pt x="0" y="23307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7EA1CE-C54B-4796-9282-AE1C018E39A8}">
      <dsp:nvSpPr>
        <dsp:cNvPr id="0" name=""/>
        <dsp:cNvSpPr/>
      </dsp:nvSpPr>
      <dsp:spPr>
        <a:xfrm>
          <a:off x="557606" y="1690275"/>
          <a:ext cx="2014453" cy="233077"/>
        </a:xfrm>
        <a:custGeom>
          <a:avLst/>
          <a:gdLst/>
          <a:ahLst/>
          <a:cxnLst/>
          <a:rect l="0" t="0" r="0" b="0"/>
          <a:pathLst>
            <a:path>
              <a:moveTo>
                <a:pt x="2014453" y="0"/>
              </a:moveTo>
              <a:lnTo>
                <a:pt x="2014453" y="116538"/>
              </a:lnTo>
              <a:lnTo>
                <a:pt x="0" y="116538"/>
              </a:lnTo>
              <a:lnTo>
                <a:pt x="0" y="233077"/>
              </a:lnTo>
            </a:path>
          </a:pathLst>
        </a:custGeom>
        <a:noFill/>
        <a:ln w="25400" cap="flat" cmpd="sng" algn="ctr">
          <a:solidFill>
            <a:srgbClr val="36B7AB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CB4E53-1D41-41AF-A516-41CD12526CB2}">
      <dsp:nvSpPr>
        <dsp:cNvPr id="0" name=""/>
        <dsp:cNvSpPr/>
      </dsp:nvSpPr>
      <dsp:spPr>
        <a:xfrm>
          <a:off x="2017114" y="1135329"/>
          <a:ext cx="1109891" cy="554945"/>
        </a:xfrm>
        <a:prstGeom prst="rect">
          <a:avLst/>
        </a:prstGeom>
        <a:solidFill>
          <a:srgbClr val="36B7AB"/>
        </a:solidFill>
        <a:ln>
          <a:solidFill>
            <a:srgbClr val="36B7AB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传统教学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017114" y="1135329"/>
        <a:ext cx="1109891" cy="554945"/>
      </dsp:txXfrm>
    </dsp:sp>
    <dsp:sp modelId="{AE96A122-3450-45DC-836C-024F74FB9A5E}">
      <dsp:nvSpPr>
        <dsp:cNvPr id="0" name=""/>
        <dsp:cNvSpPr/>
      </dsp:nvSpPr>
      <dsp:spPr>
        <a:xfrm>
          <a:off x="2660" y="1923352"/>
          <a:ext cx="1109891" cy="554945"/>
        </a:xfrm>
        <a:prstGeom prst="rect">
          <a:avLst/>
        </a:prstGeom>
        <a:solidFill>
          <a:srgbClr val="36B7AB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案例式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660" y="1923352"/>
        <a:ext cx="1109891" cy="554945"/>
      </dsp:txXfrm>
    </dsp:sp>
    <dsp:sp modelId="{2BEADDC1-32CB-46A1-9B2D-D43A266799CC}">
      <dsp:nvSpPr>
        <dsp:cNvPr id="0" name=""/>
        <dsp:cNvSpPr/>
      </dsp:nvSpPr>
      <dsp:spPr>
        <a:xfrm>
          <a:off x="1345629" y="1923352"/>
          <a:ext cx="1109891" cy="554945"/>
        </a:xfrm>
        <a:prstGeom prst="rect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实验引导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345629" y="1923352"/>
        <a:ext cx="1109891" cy="554945"/>
      </dsp:txXfrm>
    </dsp:sp>
    <dsp:sp modelId="{934CBA19-A274-468E-8F53-37C19218FDE9}">
      <dsp:nvSpPr>
        <dsp:cNvPr id="0" name=""/>
        <dsp:cNvSpPr/>
      </dsp:nvSpPr>
      <dsp:spPr>
        <a:xfrm>
          <a:off x="2688598" y="1923352"/>
          <a:ext cx="1109891" cy="554945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情境教学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688598" y="1923352"/>
        <a:ext cx="1109891" cy="554945"/>
      </dsp:txXfrm>
    </dsp:sp>
    <dsp:sp modelId="{0C3BDB55-1E7F-42A6-82E9-ED70E8CA9102}">
      <dsp:nvSpPr>
        <dsp:cNvPr id="0" name=""/>
        <dsp:cNvSpPr/>
      </dsp:nvSpPr>
      <dsp:spPr>
        <a:xfrm>
          <a:off x="4031567" y="1923352"/>
          <a:ext cx="1109891" cy="554945"/>
        </a:xfrm>
        <a:prstGeom prst="rect">
          <a:avLst/>
        </a:prstGeom>
        <a:solidFill>
          <a:srgbClr val="36B7AB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……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031567" y="1923352"/>
        <a:ext cx="1109891" cy="554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6AD73-D5C7-43DD-B89D-CDEC5B3858E5}" type="datetimeFigureOut">
              <a:rPr lang="zh-CN" altLang="en-US" smtClean="0"/>
              <a:pPr/>
              <a:t>2018/11/23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5E396-7071-4E50-9553-132F2D2A06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84370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84469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79728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0859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24679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47B89-AF24-432B-9352-3F891CF926F9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20752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47B89-AF24-432B-9352-3F891CF926F9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44092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42" y="2130425"/>
            <a:ext cx="1036368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85" y="3886200"/>
            <a:ext cx="85347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E506-8D2A-46D3-9407-16AE208E44B8}" type="datetimeFigureOut">
              <a:rPr lang="zh-CN" altLang="en-US" smtClean="0"/>
              <a:pPr/>
              <a:t>2018/11/23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C82F-C4FD-49FB-94B1-3A0F695133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E506-8D2A-46D3-9407-16AE208E44B8}" type="datetimeFigureOut">
              <a:rPr lang="zh-CN" altLang="en-US" smtClean="0"/>
              <a:pPr/>
              <a:t>2018/11/23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C82F-C4FD-49FB-94B1-3A0F695133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610" y="274638"/>
            <a:ext cx="2743327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28" y="274638"/>
            <a:ext cx="8026772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E506-8D2A-46D3-9407-16AE208E44B8}" type="datetimeFigureOut">
              <a:rPr lang="zh-CN" altLang="en-US" smtClean="0"/>
              <a:pPr/>
              <a:t>2018/11/23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C82F-C4FD-49FB-94B1-3A0F695133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1830153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Click="0" advTm="3000">
        <p:checker/>
      </p:transition>
    </mc:Choice>
    <mc:Fallback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E506-8D2A-46D3-9407-16AE208E44B8}" type="datetimeFigureOut">
              <a:rPr lang="zh-CN" altLang="en-US" smtClean="0"/>
              <a:pPr/>
              <a:t>2018/11/23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C82F-C4FD-49FB-94B1-3A0F695133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29" y="4406900"/>
            <a:ext cx="103636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129" y="2906713"/>
            <a:ext cx="103636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E506-8D2A-46D3-9407-16AE208E44B8}" type="datetimeFigureOut">
              <a:rPr lang="zh-CN" altLang="en-US" smtClean="0"/>
              <a:pPr/>
              <a:t>2018/11/23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C82F-C4FD-49FB-94B1-3A0F695133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28" y="1600200"/>
            <a:ext cx="53850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887" y="1600200"/>
            <a:ext cx="53850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E506-8D2A-46D3-9407-16AE208E44B8}" type="datetimeFigureOut">
              <a:rPr lang="zh-CN" altLang="en-US" smtClean="0"/>
              <a:pPr/>
              <a:t>2018/11/23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C82F-C4FD-49FB-94B1-3A0F695133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28" y="1535113"/>
            <a:ext cx="53871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28" y="2174875"/>
            <a:ext cx="53871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654" y="1535113"/>
            <a:ext cx="538928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654" y="2174875"/>
            <a:ext cx="538928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E506-8D2A-46D3-9407-16AE208E44B8}" type="datetimeFigureOut">
              <a:rPr lang="zh-CN" altLang="en-US" smtClean="0"/>
              <a:pPr/>
              <a:t>2018/11/23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C82F-C4FD-49FB-94B1-3A0F695133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E506-8D2A-46D3-9407-16AE208E44B8}" type="datetimeFigureOut">
              <a:rPr lang="zh-CN" altLang="en-US" smtClean="0"/>
              <a:pPr/>
              <a:t>2018/11/23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C82F-C4FD-49FB-94B1-3A0F695133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E506-8D2A-46D3-9407-16AE208E44B8}" type="datetimeFigureOut">
              <a:rPr lang="zh-CN" altLang="en-US" smtClean="0"/>
              <a:pPr/>
              <a:t>2018/11/23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C82F-C4FD-49FB-94B1-3A0F695133F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833" y="248758"/>
            <a:ext cx="1632960" cy="583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28" y="273050"/>
            <a:ext cx="40112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955" y="273050"/>
            <a:ext cx="681598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28" y="1435100"/>
            <a:ext cx="40112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E506-8D2A-46D3-9407-16AE208E44B8}" type="datetimeFigureOut">
              <a:rPr lang="zh-CN" altLang="en-US" smtClean="0"/>
              <a:pPr/>
              <a:t>2018/11/23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C82F-C4FD-49FB-94B1-3A0F695133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829" y="4800600"/>
            <a:ext cx="731553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829" y="612775"/>
            <a:ext cx="731553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829" y="5367338"/>
            <a:ext cx="731553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E506-8D2A-46D3-9407-16AE208E44B8}" type="datetimeFigureOut">
              <a:rPr lang="zh-CN" altLang="en-US" smtClean="0"/>
              <a:pPr/>
              <a:t>2018/11/23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C82F-C4FD-49FB-94B1-3A0F695133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28" y="274638"/>
            <a:ext cx="109733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28" y="1600200"/>
            <a:ext cx="1097330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28" y="6356350"/>
            <a:ext cx="28449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4E506-8D2A-46D3-9407-16AE208E44B8}" type="datetimeFigureOut">
              <a:rPr lang="zh-CN" altLang="en-US" smtClean="0"/>
              <a:pPr/>
              <a:t>2018/11/23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793" y="6356350"/>
            <a:ext cx="38609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8005" y="6356350"/>
            <a:ext cx="28449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7C82F-C4FD-49FB-94B1-3A0F695133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3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tags" Target="../tags/tag28.xml"/><Relationship Id="rId26" Type="http://schemas.openxmlformats.org/officeDocument/2006/relationships/tags" Target="../tags/tag36.xml"/><Relationship Id="rId3" Type="http://schemas.openxmlformats.org/officeDocument/2006/relationships/tags" Target="../tags/tag13.xml"/><Relationship Id="rId21" Type="http://schemas.openxmlformats.org/officeDocument/2006/relationships/tags" Target="../tags/tag31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5" Type="http://schemas.openxmlformats.org/officeDocument/2006/relationships/tags" Target="../tags/tag35.xml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0" Type="http://schemas.openxmlformats.org/officeDocument/2006/relationships/tags" Target="../tags/tag30.xml"/><Relationship Id="rId29" Type="http://schemas.openxmlformats.org/officeDocument/2006/relationships/tags" Target="../tags/tag39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24" Type="http://schemas.openxmlformats.org/officeDocument/2006/relationships/tags" Target="../tags/tag34.xml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23" Type="http://schemas.openxmlformats.org/officeDocument/2006/relationships/tags" Target="../tags/tag33.xml"/><Relationship Id="rId28" Type="http://schemas.openxmlformats.org/officeDocument/2006/relationships/tags" Target="../tags/tag38.xml"/><Relationship Id="rId10" Type="http://schemas.openxmlformats.org/officeDocument/2006/relationships/tags" Target="../tags/tag20.xml"/><Relationship Id="rId19" Type="http://schemas.openxmlformats.org/officeDocument/2006/relationships/tags" Target="../tags/tag29.xml"/><Relationship Id="rId31" Type="http://schemas.openxmlformats.org/officeDocument/2006/relationships/slideLayout" Target="../slideLayouts/slideLayout7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Relationship Id="rId22" Type="http://schemas.openxmlformats.org/officeDocument/2006/relationships/tags" Target="../tags/tag32.xml"/><Relationship Id="rId27" Type="http://schemas.openxmlformats.org/officeDocument/2006/relationships/tags" Target="../tags/tag37.xml"/><Relationship Id="rId30" Type="http://schemas.openxmlformats.org/officeDocument/2006/relationships/tags" Target="../tags/tag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png"/><Relationship Id="rId3" Type="http://schemas.openxmlformats.org/officeDocument/2006/relationships/chart" Target="../charts/chart2.xml"/><Relationship Id="rId7" Type="http://schemas.openxmlformats.org/officeDocument/2006/relationships/image" Target="../media/image5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6.jpeg"/><Relationship Id="rId5" Type="http://schemas.openxmlformats.org/officeDocument/2006/relationships/image" Target="../media/image51.jpeg"/><Relationship Id="rId10" Type="http://schemas.openxmlformats.org/officeDocument/2006/relationships/image" Target="../media/image55.jpeg"/><Relationship Id="rId4" Type="http://schemas.openxmlformats.org/officeDocument/2006/relationships/image" Target="../media/image50.png"/><Relationship Id="rId9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5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microsoft.com/office/2007/relationships/hdphoto" Target="../media/hdphoto2.wdp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microsoft.com/office/2007/relationships/hdphoto" Target="../media/hdphoto2.wdp"/><Relationship Id="rId10" Type="http://schemas.openxmlformats.org/officeDocument/2006/relationships/image" Target="../media/image23.jpeg"/><Relationship Id="rId4" Type="http://schemas.openxmlformats.org/officeDocument/2006/relationships/image" Target="../media/image15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7.jpeg"/><Relationship Id="rId5" Type="http://schemas.microsoft.com/office/2007/relationships/hdphoto" Target="../media/hdphoto2.wdp"/><Relationship Id="rId10" Type="http://schemas.openxmlformats.org/officeDocument/2006/relationships/image" Target="../media/image26.jpeg"/><Relationship Id="rId4" Type="http://schemas.openxmlformats.org/officeDocument/2006/relationships/image" Target="../media/image15.pn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30.png"/><Relationship Id="rId3" Type="http://schemas.openxmlformats.org/officeDocument/2006/relationships/image" Target="../media/image5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20.png"/><Relationship Id="rId5" Type="http://schemas.microsoft.com/office/2007/relationships/hdphoto" Target="../media/hdphoto2.wdp"/><Relationship Id="rId10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diagramColors" Target="../diagrams/colors1.xml"/><Relationship Id="rId14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6"/>
          <p:cNvSpPr>
            <a:spLocks/>
          </p:cNvSpPr>
          <p:nvPr/>
        </p:nvSpPr>
        <p:spPr bwMode="auto">
          <a:xfrm>
            <a:off x="4670663" y="861626"/>
            <a:ext cx="1045576" cy="1041343"/>
          </a:xfrm>
          <a:custGeom>
            <a:avLst/>
            <a:gdLst>
              <a:gd name="T0" fmla="*/ 67 w 494"/>
              <a:gd name="T1" fmla="*/ 0 h 492"/>
              <a:gd name="T2" fmla="*/ 429 w 494"/>
              <a:gd name="T3" fmla="*/ 0 h 492"/>
              <a:gd name="T4" fmla="*/ 454 w 494"/>
              <a:gd name="T5" fmla="*/ 5 h 492"/>
              <a:gd name="T6" fmla="*/ 475 w 494"/>
              <a:gd name="T7" fmla="*/ 19 h 492"/>
              <a:gd name="T8" fmla="*/ 489 w 494"/>
              <a:gd name="T9" fmla="*/ 40 h 492"/>
              <a:gd name="T10" fmla="*/ 494 w 494"/>
              <a:gd name="T11" fmla="*/ 65 h 492"/>
              <a:gd name="T12" fmla="*/ 494 w 494"/>
              <a:gd name="T13" fmla="*/ 427 h 492"/>
              <a:gd name="T14" fmla="*/ 489 w 494"/>
              <a:gd name="T15" fmla="*/ 452 h 492"/>
              <a:gd name="T16" fmla="*/ 475 w 494"/>
              <a:gd name="T17" fmla="*/ 473 h 492"/>
              <a:gd name="T18" fmla="*/ 454 w 494"/>
              <a:gd name="T19" fmla="*/ 487 h 492"/>
              <a:gd name="T20" fmla="*/ 429 w 494"/>
              <a:gd name="T21" fmla="*/ 492 h 492"/>
              <a:gd name="T22" fmla="*/ 67 w 494"/>
              <a:gd name="T23" fmla="*/ 492 h 492"/>
              <a:gd name="T24" fmla="*/ 41 w 494"/>
              <a:gd name="T25" fmla="*/ 487 h 492"/>
              <a:gd name="T26" fmla="*/ 20 w 494"/>
              <a:gd name="T27" fmla="*/ 473 h 492"/>
              <a:gd name="T28" fmla="*/ 6 w 494"/>
              <a:gd name="T29" fmla="*/ 452 h 492"/>
              <a:gd name="T30" fmla="*/ 0 w 494"/>
              <a:gd name="T31" fmla="*/ 427 h 492"/>
              <a:gd name="T32" fmla="*/ 0 w 494"/>
              <a:gd name="T33" fmla="*/ 65 h 492"/>
              <a:gd name="T34" fmla="*/ 6 w 494"/>
              <a:gd name="T35" fmla="*/ 40 h 492"/>
              <a:gd name="T36" fmla="*/ 20 w 494"/>
              <a:gd name="T37" fmla="*/ 19 h 492"/>
              <a:gd name="T38" fmla="*/ 41 w 494"/>
              <a:gd name="T39" fmla="*/ 5 h 492"/>
              <a:gd name="T40" fmla="*/ 67 w 494"/>
              <a:gd name="T41" fmla="*/ 0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4" h="492">
                <a:moveTo>
                  <a:pt x="67" y="0"/>
                </a:moveTo>
                <a:lnTo>
                  <a:pt x="429" y="0"/>
                </a:lnTo>
                <a:lnTo>
                  <a:pt x="454" y="5"/>
                </a:lnTo>
                <a:lnTo>
                  <a:pt x="475" y="19"/>
                </a:lnTo>
                <a:lnTo>
                  <a:pt x="489" y="40"/>
                </a:lnTo>
                <a:lnTo>
                  <a:pt x="494" y="65"/>
                </a:lnTo>
                <a:lnTo>
                  <a:pt x="494" y="427"/>
                </a:lnTo>
                <a:lnTo>
                  <a:pt x="489" y="452"/>
                </a:lnTo>
                <a:lnTo>
                  <a:pt x="475" y="473"/>
                </a:lnTo>
                <a:lnTo>
                  <a:pt x="454" y="487"/>
                </a:lnTo>
                <a:lnTo>
                  <a:pt x="429" y="492"/>
                </a:lnTo>
                <a:lnTo>
                  <a:pt x="67" y="492"/>
                </a:lnTo>
                <a:lnTo>
                  <a:pt x="41" y="487"/>
                </a:lnTo>
                <a:lnTo>
                  <a:pt x="20" y="473"/>
                </a:lnTo>
                <a:lnTo>
                  <a:pt x="6" y="452"/>
                </a:lnTo>
                <a:lnTo>
                  <a:pt x="0" y="427"/>
                </a:lnTo>
                <a:lnTo>
                  <a:pt x="0" y="65"/>
                </a:lnTo>
                <a:lnTo>
                  <a:pt x="6" y="40"/>
                </a:lnTo>
                <a:lnTo>
                  <a:pt x="20" y="19"/>
                </a:lnTo>
                <a:lnTo>
                  <a:pt x="41" y="5"/>
                </a:lnTo>
                <a:lnTo>
                  <a:pt x="67" y="0"/>
                </a:lnTo>
                <a:close/>
              </a:path>
            </a:pathLst>
          </a:custGeom>
          <a:solidFill>
            <a:srgbClr val="36B7AB"/>
          </a:solidFill>
          <a:ln w="0">
            <a:noFill/>
            <a:prstDash val="solid"/>
            <a:round/>
            <a:headEnd/>
            <a:tailE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endParaRPr lang="zh-CN" altLang="en-US" sz="1707"/>
          </a:p>
        </p:txBody>
      </p:sp>
      <p:sp>
        <p:nvSpPr>
          <p:cNvPr id="24" name="Freeform 9"/>
          <p:cNvSpPr>
            <a:spLocks/>
          </p:cNvSpPr>
          <p:nvPr/>
        </p:nvSpPr>
        <p:spPr bwMode="auto">
          <a:xfrm>
            <a:off x="1555101" y="2722073"/>
            <a:ext cx="1970509" cy="1970509"/>
          </a:xfrm>
          <a:custGeom>
            <a:avLst/>
            <a:gdLst>
              <a:gd name="T0" fmla="*/ 66 w 931"/>
              <a:gd name="T1" fmla="*/ 0 h 931"/>
              <a:gd name="T2" fmla="*/ 867 w 931"/>
              <a:gd name="T3" fmla="*/ 0 h 931"/>
              <a:gd name="T4" fmla="*/ 891 w 931"/>
              <a:gd name="T5" fmla="*/ 5 h 931"/>
              <a:gd name="T6" fmla="*/ 912 w 931"/>
              <a:gd name="T7" fmla="*/ 19 h 931"/>
              <a:gd name="T8" fmla="*/ 926 w 931"/>
              <a:gd name="T9" fmla="*/ 40 h 931"/>
              <a:gd name="T10" fmla="*/ 931 w 931"/>
              <a:gd name="T11" fmla="*/ 64 h 931"/>
              <a:gd name="T12" fmla="*/ 931 w 931"/>
              <a:gd name="T13" fmla="*/ 864 h 931"/>
              <a:gd name="T14" fmla="*/ 926 w 931"/>
              <a:gd name="T15" fmla="*/ 891 h 931"/>
              <a:gd name="T16" fmla="*/ 912 w 931"/>
              <a:gd name="T17" fmla="*/ 912 h 931"/>
              <a:gd name="T18" fmla="*/ 891 w 931"/>
              <a:gd name="T19" fmla="*/ 926 h 931"/>
              <a:gd name="T20" fmla="*/ 867 w 931"/>
              <a:gd name="T21" fmla="*/ 931 h 931"/>
              <a:gd name="T22" fmla="*/ 66 w 931"/>
              <a:gd name="T23" fmla="*/ 931 h 931"/>
              <a:gd name="T24" fmla="*/ 40 w 931"/>
              <a:gd name="T25" fmla="*/ 926 h 931"/>
              <a:gd name="T26" fmla="*/ 19 w 931"/>
              <a:gd name="T27" fmla="*/ 912 h 931"/>
              <a:gd name="T28" fmla="*/ 5 w 931"/>
              <a:gd name="T29" fmla="*/ 891 h 931"/>
              <a:gd name="T30" fmla="*/ 0 w 931"/>
              <a:gd name="T31" fmla="*/ 864 h 931"/>
              <a:gd name="T32" fmla="*/ 0 w 931"/>
              <a:gd name="T33" fmla="*/ 64 h 931"/>
              <a:gd name="T34" fmla="*/ 5 w 931"/>
              <a:gd name="T35" fmla="*/ 40 h 931"/>
              <a:gd name="T36" fmla="*/ 19 w 931"/>
              <a:gd name="T37" fmla="*/ 19 h 931"/>
              <a:gd name="T38" fmla="*/ 40 w 931"/>
              <a:gd name="T39" fmla="*/ 5 h 931"/>
              <a:gd name="T40" fmla="*/ 66 w 931"/>
              <a:gd name="T41" fmla="*/ 0 h 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31" h="931">
                <a:moveTo>
                  <a:pt x="66" y="0"/>
                </a:moveTo>
                <a:lnTo>
                  <a:pt x="867" y="0"/>
                </a:lnTo>
                <a:lnTo>
                  <a:pt x="891" y="5"/>
                </a:lnTo>
                <a:lnTo>
                  <a:pt x="912" y="19"/>
                </a:lnTo>
                <a:lnTo>
                  <a:pt x="926" y="40"/>
                </a:lnTo>
                <a:lnTo>
                  <a:pt x="931" y="64"/>
                </a:lnTo>
                <a:lnTo>
                  <a:pt x="931" y="864"/>
                </a:lnTo>
                <a:lnTo>
                  <a:pt x="926" y="891"/>
                </a:lnTo>
                <a:lnTo>
                  <a:pt x="912" y="912"/>
                </a:lnTo>
                <a:lnTo>
                  <a:pt x="891" y="926"/>
                </a:lnTo>
                <a:lnTo>
                  <a:pt x="867" y="931"/>
                </a:lnTo>
                <a:lnTo>
                  <a:pt x="66" y="931"/>
                </a:lnTo>
                <a:lnTo>
                  <a:pt x="40" y="926"/>
                </a:lnTo>
                <a:lnTo>
                  <a:pt x="19" y="912"/>
                </a:lnTo>
                <a:lnTo>
                  <a:pt x="5" y="891"/>
                </a:lnTo>
                <a:lnTo>
                  <a:pt x="0" y="864"/>
                </a:lnTo>
                <a:lnTo>
                  <a:pt x="0" y="64"/>
                </a:lnTo>
                <a:lnTo>
                  <a:pt x="5" y="40"/>
                </a:lnTo>
                <a:lnTo>
                  <a:pt x="19" y="19"/>
                </a:lnTo>
                <a:lnTo>
                  <a:pt x="40" y="5"/>
                </a:lnTo>
                <a:lnTo>
                  <a:pt x="66" y="0"/>
                </a:lnTo>
                <a:close/>
              </a:path>
            </a:pathLst>
          </a:custGeom>
          <a:solidFill>
            <a:srgbClr val="36B7AB"/>
          </a:solidFill>
          <a:ln w="0">
            <a:noFill/>
            <a:prstDash val="solid"/>
            <a:round/>
            <a:headEnd/>
            <a:tailE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endParaRPr lang="zh-CN" altLang="en-US" sz="1707"/>
          </a:p>
        </p:txBody>
      </p:sp>
      <p:sp>
        <p:nvSpPr>
          <p:cNvPr id="25" name="Freeform 10"/>
          <p:cNvSpPr>
            <a:spLocks/>
          </p:cNvSpPr>
          <p:nvPr/>
        </p:nvSpPr>
        <p:spPr bwMode="auto">
          <a:xfrm>
            <a:off x="3337236" y="3136917"/>
            <a:ext cx="1130238" cy="1132355"/>
          </a:xfrm>
          <a:custGeom>
            <a:avLst/>
            <a:gdLst>
              <a:gd name="T0" fmla="*/ 65 w 534"/>
              <a:gd name="T1" fmla="*/ 0 h 535"/>
              <a:gd name="T2" fmla="*/ 468 w 534"/>
              <a:gd name="T3" fmla="*/ 0 h 535"/>
              <a:gd name="T4" fmla="*/ 494 w 534"/>
              <a:gd name="T5" fmla="*/ 5 h 535"/>
              <a:gd name="T6" fmla="*/ 515 w 534"/>
              <a:gd name="T7" fmla="*/ 19 h 535"/>
              <a:gd name="T8" fmla="*/ 529 w 534"/>
              <a:gd name="T9" fmla="*/ 40 h 535"/>
              <a:gd name="T10" fmla="*/ 534 w 534"/>
              <a:gd name="T11" fmla="*/ 66 h 535"/>
              <a:gd name="T12" fmla="*/ 534 w 534"/>
              <a:gd name="T13" fmla="*/ 469 h 535"/>
              <a:gd name="T14" fmla="*/ 529 w 534"/>
              <a:gd name="T15" fmla="*/ 495 h 535"/>
              <a:gd name="T16" fmla="*/ 515 w 534"/>
              <a:gd name="T17" fmla="*/ 516 h 535"/>
              <a:gd name="T18" fmla="*/ 494 w 534"/>
              <a:gd name="T19" fmla="*/ 530 h 535"/>
              <a:gd name="T20" fmla="*/ 468 w 534"/>
              <a:gd name="T21" fmla="*/ 535 h 535"/>
              <a:gd name="T22" fmla="*/ 65 w 534"/>
              <a:gd name="T23" fmla="*/ 535 h 535"/>
              <a:gd name="T24" fmla="*/ 40 w 534"/>
              <a:gd name="T25" fmla="*/ 530 h 535"/>
              <a:gd name="T26" fmla="*/ 19 w 534"/>
              <a:gd name="T27" fmla="*/ 516 h 535"/>
              <a:gd name="T28" fmla="*/ 5 w 534"/>
              <a:gd name="T29" fmla="*/ 495 h 535"/>
              <a:gd name="T30" fmla="*/ 0 w 534"/>
              <a:gd name="T31" fmla="*/ 469 h 535"/>
              <a:gd name="T32" fmla="*/ 0 w 534"/>
              <a:gd name="T33" fmla="*/ 66 h 535"/>
              <a:gd name="T34" fmla="*/ 5 w 534"/>
              <a:gd name="T35" fmla="*/ 40 h 535"/>
              <a:gd name="T36" fmla="*/ 19 w 534"/>
              <a:gd name="T37" fmla="*/ 19 h 535"/>
              <a:gd name="T38" fmla="*/ 40 w 534"/>
              <a:gd name="T39" fmla="*/ 5 h 535"/>
              <a:gd name="T40" fmla="*/ 65 w 534"/>
              <a:gd name="T41" fmla="*/ 0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4" h="535">
                <a:moveTo>
                  <a:pt x="65" y="0"/>
                </a:moveTo>
                <a:lnTo>
                  <a:pt x="468" y="0"/>
                </a:lnTo>
                <a:lnTo>
                  <a:pt x="494" y="5"/>
                </a:lnTo>
                <a:lnTo>
                  <a:pt x="515" y="19"/>
                </a:lnTo>
                <a:lnTo>
                  <a:pt x="529" y="40"/>
                </a:lnTo>
                <a:lnTo>
                  <a:pt x="534" y="66"/>
                </a:lnTo>
                <a:lnTo>
                  <a:pt x="534" y="469"/>
                </a:lnTo>
                <a:lnTo>
                  <a:pt x="529" y="495"/>
                </a:lnTo>
                <a:lnTo>
                  <a:pt x="515" y="516"/>
                </a:lnTo>
                <a:lnTo>
                  <a:pt x="494" y="530"/>
                </a:lnTo>
                <a:lnTo>
                  <a:pt x="468" y="535"/>
                </a:lnTo>
                <a:lnTo>
                  <a:pt x="65" y="535"/>
                </a:lnTo>
                <a:lnTo>
                  <a:pt x="40" y="530"/>
                </a:lnTo>
                <a:lnTo>
                  <a:pt x="19" y="516"/>
                </a:lnTo>
                <a:lnTo>
                  <a:pt x="5" y="495"/>
                </a:lnTo>
                <a:lnTo>
                  <a:pt x="0" y="469"/>
                </a:lnTo>
                <a:lnTo>
                  <a:pt x="0" y="66"/>
                </a:lnTo>
                <a:lnTo>
                  <a:pt x="5" y="40"/>
                </a:lnTo>
                <a:lnTo>
                  <a:pt x="19" y="19"/>
                </a:lnTo>
                <a:lnTo>
                  <a:pt x="40" y="5"/>
                </a:lnTo>
                <a:lnTo>
                  <a:pt x="65" y="0"/>
                </a:lnTo>
                <a:close/>
              </a:path>
            </a:pathLst>
          </a:custGeom>
          <a:solidFill>
            <a:srgbClr val="36B7AB"/>
          </a:solidFill>
          <a:ln w="0">
            <a:noFill/>
            <a:prstDash val="solid"/>
            <a:round/>
            <a:headEnd/>
            <a:tailE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endParaRPr lang="zh-CN" altLang="en-US" sz="1707"/>
          </a:p>
        </p:txBody>
      </p:sp>
      <p:sp>
        <p:nvSpPr>
          <p:cNvPr id="26" name="Freeform 11"/>
          <p:cNvSpPr>
            <a:spLocks/>
          </p:cNvSpPr>
          <p:nvPr/>
        </p:nvSpPr>
        <p:spPr bwMode="auto">
          <a:xfrm>
            <a:off x="680964" y="4792060"/>
            <a:ext cx="1058276" cy="1064625"/>
          </a:xfrm>
          <a:custGeom>
            <a:avLst/>
            <a:gdLst>
              <a:gd name="T0" fmla="*/ 65 w 500"/>
              <a:gd name="T1" fmla="*/ 0 h 503"/>
              <a:gd name="T2" fmla="*/ 436 w 500"/>
              <a:gd name="T3" fmla="*/ 0 h 503"/>
              <a:gd name="T4" fmla="*/ 460 w 500"/>
              <a:gd name="T5" fmla="*/ 5 h 503"/>
              <a:gd name="T6" fmla="*/ 481 w 500"/>
              <a:gd name="T7" fmla="*/ 19 h 503"/>
              <a:gd name="T8" fmla="*/ 495 w 500"/>
              <a:gd name="T9" fmla="*/ 40 h 503"/>
              <a:gd name="T10" fmla="*/ 500 w 500"/>
              <a:gd name="T11" fmla="*/ 67 h 503"/>
              <a:gd name="T12" fmla="*/ 500 w 500"/>
              <a:gd name="T13" fmla="*/ 436 h 503"/>
              <a:gd name="T14" fmla="*/ 495 w 500"/>
              <a:gd name="T15" fmla="*/ 462 h 503"/>
              <a:gd name="T16" fmla="*/ 481 w 500"/>
              <a:gd name="T17" fmla="*/ 483 h 503"/>
              <a:gd name="T18" fmla="*/ 460 w 500"/>
              <a:gd name="T19" fmla="*/ 497 h 503"/>
              <a:gd name="T20" fmla="*/ 436 w 500"/>
              <a:gd name="T21" fmla="*/ 503 h 503"/>
              <a:gd name="T22" fmla="*/ 65 w 500"/>
              <a:gd name="T23" fmla="*/ 503 h 503"/>
              <a:gd name="T24" fmla="*/ 40 w 500"/>
              <a:gd name="T25" fmla="*/ 497 h 503"/>
              <a:gd name="T26" fmla="*/ 19 w 500"/>
              <a:gd name="T27" fmla="*/ 483 h 503"/>
              <a:gd name="T28" fmla="*/ 5 w 500"/>
              <a:gd name="T29" fmla="*/ 462 h 503"/>
              <a:gd name="T30" fmla="*/ 0 w 500"/>
              <a:gd name="T31" fmla="*/ 436 h 503"/>
              <a:gd name="T32" fmla="*/ 0 w 500"/>
              <a:gd name="T33" fmla="*/ 67 h 503"/>
              <a:gd name="T34" fmla="*/ 5 w 500"/>
              <a:gd name="T35" fmla="*/ 40 h 503"/>
              <a:gd name="T36" fmla="*/ 19 w 500"/>
              <a:gd name="T37" fmla="*/ 19 h 503"/>
              <a:gd name="T38" fmla="*/ 40 w 500"/>
              <a:gd name="T39" fmla="*/ 5 h 503"/>
              <a:gd name="T40" fmla="*/ 65 w 500"/>
              <a:gd name="T41" fmla="*/ 0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00" h="503">
                <a:moveTo>
                  <a:pt x="65" y="0"/>
                </a:moveTo>
                <a:lnTo>
                  <a:pt x="436" y="0"/>
                </a:lnTo>
                <a:lnTo>
                  <a:pt x="460" y="5"/>
                </a:lnTo>
                <a:lnTo>
                  <a:pt x="481" y="19"/>
                </a:lnTo>
                <a:lnTo>
                  <a:pt x="495" y="40"/>
                </a:lnTo>
                <a:lnTo>
                  <a:pt x="500" y="67"/>
                </a:lnTo>
                <a:lnTo>
                  <a:pt x="500" y="436"/>
                </a:lnTo>
                <a:lnTo>
                  <a:pt x="495" y="462"/>
                </a:lnTo>
                <a:lnTo>
                  <a:pt x="481" y="483"/>
                </a:lnTo>
                <a:lnTo>
                  <a:pt x="460" y="497"/>
                </a:lnTo>
                <a:lnTo>
                  <a:pt x="436" y="503"/>
                </a:lnTo>
                <a:lnTo>
                  <a:pt x="65" y="503"/>
                </a:lnTo>
                <a:lnTo>
                  <a:pt x="40" y="497"/>
                </a:lnTo>
                <a:lnTo>
                  <a:pt x="19" y="483"/>
                </a:lnTo>
                <a:lnTo>
                  <a:pt x="5" y="462"/>
                </a:lnTo>
                <a:lnTo>
                  <a:pt x="0" y="436"/>
                </a:lnTo>
                <a:lnTo>
                  <a:pt x="0" y="67"/>
                </a:lnTo>
                <a:lnTo>
                  <a:pt x="5" y="40"/>
                </a:lnTo>
                <a:lnTo>
                  <a:pt x="19" y="19"/>
                </a:lnTo>
                <a:lnTo>
                  <a:pt x="40" y="5"/>
                </a:lnTo>
                <a:lnTo>
                  <a:pt x="65" y="0"/>
                </a:lnTo>
                <a:close/>
              </a:path>
            </a:pathLst>
          </a:custGeom>
          <a:solidFill>
            <a:srgbClr val="36B7AB"/>
          </a:solidFill>
          <a:ln w="0">
            <a:noFill/>
            <a:prstDash val="solid"/>
            <a:round/>
            <a:headEnd/>
            <a:tailE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endParaRPr lang="zh-CN" altLang="en-US" sz="1707"/>
          </a:p>
        </p:txBody>
      </p:sp>
      <p:sp>
        <p:nvSpPr>
          <p:cNvPr id="27" name="Freeform 13"/>
          <p:cNvSpPr>
            <a:spLocks/>
          </p:cNvSpPr>
          <p:nvPr/>
        </p:nvSpPr>
        <p:spPr bwMode="auto">
          <a:xfrm>
            <a:off x="1859884" y="3001458"/>
            <a:ext cx="816989" cy="823339"/>
          </a:xfrm>
          <a:custGeom>
            <a:avLst/>
            <a:gdLst>
              <a:gd name="T0" fmla="*/ 75 w 386"/>
              <a:gd name="T1" fmla="*/ 0 h 389"/>
              <a:gd name="T2" fmla="*/ 311 w 386"/>
              <a:gd name="T3" fmla="*/ 0 h 389"/>
              <a:gd name="T4" fmla="*/ 336 w 386"/>
              <a:gd name="T5" fmla="*/ 4 h 389"/>
              <a:gd name="T6" fmla="*/ 357 w 386"/>
              <a:gd name="T7" fmla="*/ 14 h 389"/>
              <a:gd name="T8" fmla="*/ 372 w 386"/>
              <a:gd name="T9" fmla="*/ 32 h 389"/>
              <a:gd name="T10" fmla="*/ 383 w 386"/>
              <a:gd name="T11" fmla="*/ 53 h 389"/>
              <a:gd name="T12" fmla="*/ 386 w 386"/>
              <a:gd name="T13" fmla="*/ 76 h 389"/>
              <a:gd name="T14" fmla="*/ 386 w 386"/>
              <a:gd name="T15" fmla="*/ 312 h 389"/>
              <a:gd name="T16" fmla="*/ 383 w 386"/>
              <a:gd name="T17" fmla="*/ 337 h 389"/>
              <a:gd name="T18" fmla="*/ 372 w 386"/>
              <a:gd name="T19" fmla="*/ 358 h 389"/>
              <a:gd name="T20" fmla="*/ 357 w 386"/>
              <a:gd name="T21" fmla="*/ 373 h 389"/>
              <a:gd name="T22" fmla="*/ 336 w 386"/>
              <a:gd name="T23" fmla="*/ 384 h 389"/>
              <a:gd name="T24" fmla="*/ 311 w 386"/>
              <a:gd name="T25" fmla="*/ 389 h 389"/>
              <a:gd name="T26" fmla="*/ 75 w 386"/>
              <a:gd name="T27" fmla="*/ 389 h 389"/>
              <a:gd name="T28" fmla="*/ 50 w 386"/>
              <a:gd name="T29" fmla="*/ 384 h 389"/>
              <a:gd name="T30" fmla="*/ 29 w 386"/>
              <a:gd name="T31" fmla="*/ 373 h 389"/>
              <a:gd name="T32" fmla="*/ 14 w 386"/>
              <a:gd name="T33" fmla="*/ 358 h 389"/>
              <a:gd name="T34" fmla="*/ 3 w 386"/>
              <a:gd name="T35" fmla="*/ 337 h 389"/>
              <a:gd name="T36" fmla="*/ 0 w 386"/>
              <a:gd name="T37" fmla="*/ 312 h 389"/>
              <a:gd name="T38" fmla="*/ 0 w 386"/>
              <a:gd name="T39" fmla="*/ 76 h 389"/>
              <a:gd name="T40" fmla="*/ 3 w 386"/>
              <a:gd name="T41" fmla="*/ 53 h 389"/>
              <a:gd name="T42" fmla="*/ 14 w 386"/>
              <a:gd name="T43" fmla="*/ 32 h 389"/>
              <a:gd name="T44" fmla="*/ 29 w 386"/>
              <a:gd name="T45" fmla="*/ 14 h 389"/>
              <a:gd name="T46" fmla="*/ 50 w 386"/>
              <a:gd name="T47" fmla="*/ 4 h 389"/>
              <a:gd name="T48" fmla="*/ 75 w 386"/>
              <a:gd name="T49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86" h="389">
                <a:moveTo>
                  <a:pt x="75" y="0"/>
                </a:moveTo>
                <a:lnTo>
                  <a:pt x="311" y="0"/>
                </a:lnTo>
                <a:lnTo>
                  <a:pt x="336" y="4"/>
                </a:lnTo>
                <a:lnTo>
                  <a:pt x="357" y="14"/>
                </a:lnTo>
                <a:lnTo>
                  <a:pt x="372" y="32"/>
                </a:lnTo>
                <a:lnTo>
                  <a:pt x="383" y="53"/>
                </a:lnTo>
                <a:lnTo>
                  <a:pt x="386" y="76"/>
                </a:lnTo>
                <a:lnTo>
                  <a:pt x="386" y="312"/>
                </a:lnTo>
                <a:lnTo>
                  <a:pt x="383" y="337"/>
                </a:lnTo>
                <a:lnTo>
                  <a:pt x="372" y="358"/>
                </a:lnTo>
                <a:lnTo>
                  <a:pt x="357" y="373"/>
                </a:lnTo>
                <a:lnTo>
                  <a:pt x="336" y="384"/>
                </a:lnTo>
                <a:lnTo>
                  <a:pt x="311" y="389"/>
                </a:lnTo>
                <a:lnTo>
                  <a:pt x="75" y="389"/>
                </a:lnTo>
                <a:lnTo>
                  <a:pt x="50" y="384"/>
                </a:lnTo>
                <a:lnTo>
                  <a:pt x="29" y="373"/>
                </a:lnTo>
                <a:lnTo>
                  <a:pt x="14" y="358"/>
                </a:lnTo>
                <a:lnTo>
                  <a:pt x="3" y="337"/>
                </a:lnTo>
                <a:lnTo>
                  <a:pt x="0" y="312"/>
                </a:lnTo>
                <a:lnTo>
                  <a:pt x="0" y="76"/>
                </a:lnTo>
                <a:lnTo>
                  <a:pt x="3" y="53"/>
                </a:lnTo>
                <a:lnTo>
                  <a:pt x="14" y="32"/>
                </a:lnTo>
                <a:lnTo>
                  <a:pt x="29" y="14"/>
                </a:lnTo>
                <a:lnTo>
                  <a:pt x="50" y="4"/>
                </a:lnTo>
                <a:lnTo>
                  <a:pt x="75" y="0"/>
                </a:lnTo>
                <a:close/>
              </a:path>
            </a:pathLst>
          </a:custGeom>
          <a:gradFill flip="none" rotWithShape="1">
            <a:gsLst>
              <a:gs pos="3000">
                <a:schemeClr val="bg1">
                  <a:lumMod val="75000"/>
                </a:schemeClr>
              </a:gs>
              <a:gs pos="59000">
                <a:srgbClr val="FBFBFB"/>
              </a:gs>
            </a:gsLst>
            <a:lin ang="2700000" scaled="1"/>
            <a:tileRect/>
          </a:gradFill>
          <a:ln w="57150">
            <a:noFill/>
            <a:prstDash val="solid"/>
            <a:round/>
            <a:headEnd/>
            <a:tailE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endParaRPr lang="zh-CN" altLang="en-US" sz="1707"/>
          </a:p>
        </p:txBody>
      </p:sp>
      <p:sp>
        <p:nvSpPr>
          <p:cNvPr id="28" name="Freeform 14"/>
          <p:cNvSpPr>
            <a:spLocks/>
          </p:cNvSpPr>
          <p:nvPr/>
        </p:nvSpPr>
        <p:spPr bwMode="auto">
          <a:xfrm>
            <a:off x="934951" y="3907341"/>
            <a:ext cx="1741922" cy="1741922"/>
          </a:xfrm>
          <a:custGeom>
            <a:avLst/>
            <a:gdLst>
              <a:gd name="T0" fmla="*/ 77 w 823"/>
              <a:gd name="T1" fmla="*/ 0 h 823"/>
              <a:gd name="T2" fmla="*/ 746 w 823"/>
              <a:gd name="T3" fmla="*/ 0 h 823"/>
              <a:gd name="T4" fmla="*/ 770 w 823"/>
              <a:gd name="T5" fmla="*/ 3 h 823"/>
              <a:gd name="T6" fmla="*/ 791 w 823"/>
              <a:gd name="T7" fmla="*/ 16 h 823"/>
              <a:gd name="T8" fmla="*/ 807 w 823"/>
              <a:gd name="T9" fmla="*/ 31 h 823"/>
              <a:gd name="T10" fmla="*/ 819 w 823"/>
              <a:gd name="T11" fmla="*/ 52 h 823"/>
              <a:gd name="T12" fmla="*/ 823 w 823"/>
              <a:gd name="T13" fmla="*/ 77 h 823"/>
              <a:gd name="T14" fmla="*/ 823 w 823"/>
              <a:gd name="T15" fmla="*/ 746 h 823"/>
              <a:gd name="T16" fmla="*/ 819 w 823"/>
              <a:gd name="T17" fmla="*/ 770 h 823"/>
              <a:gd name="T18" fmla="*/ 807 w 823"/>
              <a:gd name="T19" fmla="*/ 791 h 823"/>
              <a:gd name="T20" fmla="*/ 791 w 823"/>
              <a:gd name="T21" fmla="*/ 807 h 823"/>
              <a:gd name="T22" fmla="*/ 770 w 823"/>
              <a:gd name="T23" fmla="*/ 817 h 823"/>
              <a:gd name="T24" fmla="*/ 746 w 823"/>
              <a:gd name="T25" fmla="*/ 823 h 823"/>
              <a:gd name="T26" fmla="*/ 77 w 823"/>
              <a:gd name="T27" fmla="*/ 823 h 823"/>
              <a:gd name="T28" fmla="*/ 53 w 823"/>
              <a:gd name="T29" fmla="*/ 817 h 823"/>
              <a:gd name="T30" fmla="*/ 32 w 823"/>
              <a:gd name="T31" fmla="*/ 807 h 823"/>
              <a:gd name="T32" fmla="*/ 16 w 823"/>
              <a:gd name="T33" fmla="*/ 791 h 823"/>
              <a:gd name="T34" fmla="*/ 4 w 823"/>
              <a:gd name="T35" fmla="*/ 770 h 823"/>
              <a:gd name="T36" fmla="*/ 0 w 823"/>
              <a:gd name="T37" fmla="*/ 746 h 823"/>
              <a:gd name="T38" fmla="*/ 0 w 823"/>
              <a:gd name="T39" fmla="*/ 77 h 823"/>
              <a:gd name="T40" fmla="*/ 4 w 823"/>
              <a:gd name="T41" fmla="*/ 52 h 823"/>
              <a:gd name="T42" fmla="*/ 16 w 823"/>
              <a:gd name="T43" fmla="*/ 31 h 823"/>
              <a:gd name="T44" fmla="*/ 32 w 823"/>
              <a:gd name="T45" fmla="*/ 16 h 823"/>
              <a:gd name="T46" fmla="*/ 53 w 823"/>
              <a:gd name="T47" fmla="*/ 3 h 823"/>
              <a:gd name="T48" fmla="*/ 77 w 823"/>
              <a:gd name="T49" fmla="*/ 0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23" h="823">
                <a:moveTo>
                  <a:pt x="77" y="0"/>
                </a:moveTo>
                <a:lnTo>
                  <a:pt x="746" y="0"/>
                </a:lnTo>
                <a:lnTo>
                  <a:pt x="770" y="3"/>
                </a:lnTo>
                <a:lnTo>
                  <a:pt x="791" y="16"/>
                </a:lnTo>
                <a:lnTo>
                  <a:pt x="807" y="31"/>
                </a:lnTo>
                <a:lnTo>
                  <a:pt x="819" y="52"/>
                </a:lnTo>
                <a:lnTo>
                  <a:pt x="823" y="77"/>
                </a:lnTo>
                <a:lnTo>
                  <a:pt x="823" y="746"/>
                </a:lnTo>
                <a:lnTo>
                  <a:pt x="819" y="770"/>
                </a:lnTo>
                <a:lnTo>
                  <a:pt x="807" y="791"/>
                </a:lnTo>
                <a:lnTo>
                  <a:pt x="791" y="807"/>
                </a:lnTo>
                <a:lnTo>
                  <a:pt x="770" y="817"/>
                </a:lnTo>
                <a:lnTo>
                  <a:pt x="746" y="823"/>
                </a:lnTo>
                <a:lnTo>
                  <a:pt x="77" y="823"/>
                </a:lnTo>
                <a:lnTo>
                  <a:pt x="53" y="817"/>
                </a:lnTo>
                <a:lnTo>
                  <a:pt x="32" y="807"/>
                </a:lnTo>
                <a:lnTo>
                  <a:pt x="16" y="791"/>
                </a:lnTo>
                <a:lnTo>
                  <a:pt x="4" y="770"/>
                </a:lnTo>
                <a:lnTo>
                  <a:pt x="0" y="746"/>
                </a:lnTo>
                <a:lnTo>
                  <a:pt x="0" y="77"/>
                </a:lnTo>
                <a:lnTo>
                  <a:pt x="4" y="52"/>
                </a:lnTo>
                <a:lnTo>
                  <a:pt x="16" y="31"/>
                </a:lnTo>
                <a:lnTo>
                  <a:pt x="32" y="16"/>
                </a:lnTo>
                <a:lnTo>
                  <a:pt x="53" y="3"/>
                </a:lnTo>
                <a:lnTo>
                  <a:pt x="77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noFill/>
            <a:prstDash val="solid"/>
            <a:round/>
            <a:headEnd/>
            <a:tailE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13" tIns="60956" rIns="121913" bIns="60956" numCol="1" anchor="ctr" anchorCtr="1" compatLnSpc="1">
            <a:prstTxWarp prst="textNoShape">
              <a:avLst/>
            </a:prstTxWarp>
          </a:bodyPr>
          <a:lstStyle/>
          <a:p>
            <a:endParaRPr lang="zh-CN" altLang="en-US" sz="5689" dirty="0">
              <a:solidFill>
                <a:srgbClr val="AE002B"/>
              </a:solidFill>
              <a:latin typeface="Impact" panose="020B0806030902050204" pitchFamily="34" charset="0"/>
            </a:endParaRPr>
          </a:p>
        </p:txBody>
      </p:sp>
      <p:sp>
        <p:nvSpPr>
          <p:cNvPr id="29" name="Freeform 15"/>
          <p:cNvSpPr>
            <a:spLocks/>
          </p:cNvSpPr>
          <p:nvPr/>
        </p:nvSpPr>
        <p:spPr bwMode="auto">
          <a:xfrm>
            <a:off x="2755183" y="1060581"/>
            <a:ext cx="2764215" cy="2764215"/>
          </a:xfrm>
          <a:custGeom>
            <a:avLst/>
            <a:gdLst>
              <a:gd name="T0" fmla="*/ 77 w 1306"/>
              <a:gd name="T1" fmla="*/ 0 h 1306"/>
              <a:gd name="T2" fmla="*/ 1231 w 1306"/>
              <a:gd name="T3" fmla="*/ 0 h 1306"/>
              <a:gd name="T4" fmla="*/ 1254 w 1306"/>
              <a:gd name="T5" fmla="*/ 4 h 1306"/>
              <a:gd name="T6" fmla="*/ 1275 w 1306"/>
              <a:gd name="T7" fmla="*/ 16 h 1306"/>
              <a:gd name="T8" fmla="*/ 1292 w 1306"/>
              <a:gd name="T9" fmla="*/ 32 h 1306"/>
              <a:gd name="T10" fmla="*/ 1303 w 1306"/>
              <a:gd name="T11" fmla="*/ 53 h 1306"/>
              <a:gd name="T12" fmla="*/ 1306 w 1306"/>
              <a:gd name="T13" fmla="*/ 77 h 1306"/>
              <a:gd name="T14" fmla="*/ 1306 w 1306"/>
              <a:gd name="T15" fmla="*/ 1231 h 1306"/>
              <a:gd name="T16" fmla="*/ 1303 w 1306"/>
              <a:gd name="T17" fmla="*/ 1254 h 1306"/>
              <a:gd name="T18" fmla="*/ 1292 w 1306"/>
              <a:gd name="T19" fmla="*/ 1275 h 1306"/>
              <a:gd name="T20" fmla="*/ 1275 w 1306"/>
              <a:gd name="T21" fmla="*/ 1292 h 1306"/>
              <a:gd name="T22" fmla="*/ 1254 w 1306"/>
              <a:gd name="T23" fmla="*/ 1303 h 1306"/>
              <a:gd name="T24" fmla="*/ 1231 w 1306"/>
              <a:gd name="T25" fmla="*/ 1306 h 1306"/>
              <a:gd name="T26" fmla="*/ 77 w 1306"/>
              <a:gd name="T27" fmla="*/ 1306 h 1306"/>
              <a:gd name="T28" fmla="*/ 53 w 1306"/>
              <a:gd name="T29" fmla="*/ 1303 h 1306"/>
              <a:gd name="T30" fmla="*/ 32 w 1306"/>
              <a:gd name="T31" fmla="*/ 1292 h 1306"/>
              <a:gd name="T32" fmla="*/ 16 w 1306"/>
              <a:gd name="T33" fmla="*/ 1275 h 1306"/>
              <a:gd name="T34" fmla="*/ 4 w 1306"/>
              <a:gd name="T35" fmla="*/ 1254 h 1306"/>
              <a:gd name="T36" fmla="*/ 0 w 1306"/>
              <a:gd name="T37" fmla="*/ 1231 h 1306"/>
              <a:gd name="T38" fmla="*/ 0 w 1306"/>
              <a:gd name="T39" fmla="*/ 77 h 1306"/>
              <a:gd name="T40" fmla="*/ 4 w 1306"/>
              <a:gd name="T41" fmla="*/ 53 h 1306"/>
              <a:gd name="T42" fmla="*/ 16 w 1306"/>
              <a:gd name="T43" fmla="*/ 32 h 1306"/>
              <a:gd name="T44" fmla="*/ 32 w 1306"/>
              <a:gd name="T45" fmla="*/ 16 h 1306"/>
              <a:gd name="T46" fmla="*/ 53 w 1306"/>
              <a:gd name="T47" fmla="*/ 4 h 1306"/>
              <a:gd name="T48" fmla="*/ 77 w 1306"/>
              <a:gd name="T49" fmla="*/ 0 h 1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06" h="1306">
                <a:moveTo>
                  <a:pt x="77" y="0"/>
                </a:moveTo>
                <a:lnTo>
                  <a:pt x="1231" y="0"/>
                </a:lnTo>
                <a:lnTo>
                  <a:pt x="1254" y="4"/>
                </a:lnTo>
                <a:lnTo>
                  <a:pt x="1275" y="16"/>
                </a:lnTo>
                <a:lnTo>
                  <a:pt x="1292" y="32"/>
                </a:lnTo>
                <a:lnTo>
                  <a:pt x="1303" y="53"/>
                </a:lnTo>
                <a:lnTo>
                  <a:pt x="1306" y="77"/>
                </a:lnTo>
                <a:lnTo>
                  <a:pt x="1306" y="1231"/>
                </a:lnTo>
                <a:lnTo>
                  <a:pt x="1303" y="1254"/>
                </a:lnTo>
                <a:lnTo>
                  <a:pt x="1292" y="1275"/>
                </a:lnTo>
                <a:lnTo>
                  <a:pt x="1275" y="1292"/>
                </a:lnTo>
                <a:lnTo>
                  <a:pt x="1254" y="1303"/>
                </a:lnTo>
                <a:lnTo>
                  <a:pt x="1231" y="1306"/>
                </a:lnTo>
                <a:lnTo>
                  <a:pt x="77" y="1306"/>
                </a:lnTo>
                <a:lnTo>
                  <a:pt x="53" y="1303"/>
                </a:lnTo>
                <a:lnTo>
                  <a:pt x="32" y="1292"/>
                </a:lnTo>
                <a:lnTo>
                  <a:pt x="16" y="1275"/>
                </a:lnTo>
                <a:lnTo>
                  <a:pt x="4" y="1254"/>
                </a:lnTo>
                <a:lnTo>
                  <a:pt x="0" y="1231"/>
                </a:lnTo>
                <a:lnTo>
                  <a:pt x="0" y="77"/>
                </a:lnTo>
                <a:lnTo>
                  <a:pt x="4" y="53"/>
                </a:lnTo>
                <a:lnTo>
                  <a:pt x="16" y="32"/>
                </a:lnTo>
                <a:lnTo>
                  <a:pt x="32" y="16"/>
                </a:lnTo>
                <a:lnTo>
                  <a:pt x="53" y="4"/>
                </a:lnTo>
                <a:lnTo>
                  <a:pt x="77" y="0"/>
                </a:lnTo>
                <a:close/>
              </a:path>
            </a:pathLst>
          </a:custGeom>
          <a:gradFill flip="none" rotWithShape="1">
            <a:gsLst>
              <a:gs pos="3000">
                <a:schemeClr val="bg1">
                  <a:lumMod val="75000"/>
                </a:schemeClr>
              </a:gs>
              <a:gs pos="59000">
                <a:srgbClr val="FBFBFB"/>
              </a:gs>
            </a:gsLst>
            <a:lin ang="2700000" scaled="1"/>
            <a:tileRect/>
          </a:gradFill>
          <a:ln w="57150">
            <a:noFill/>
            <a:prstDash val="solid"/>
            <a:round/>
            <a:headEnd/>
            <a:tailE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13" tIns="60956" rIns="121913" bIns="60956" numCol="1" anchor="ctr" anchorCtr="1" compatLnSpc="1">
            <a:prstTxWarp prst="textNoShape">
              <a:avLst/>
            </a:prstTxWarp>
          </a:bodyPr>
          <a:lstStyle/>
          <a:p>
            <a:endParaRPr lang="zh-CN" altLang="en-US" sz="2800" dirty="0">
              <a:solidFill>
                <a:srgbClr val="AE002B"/>
              </a:solidFill>
              <a:latin typeface="Impact" panose="020B0806030902050204" pitchFamily="34" charset="0"/>
            </a:endParaRPr>
          </a:p>
        </p:txBody>
      </p:sp>
      <p:sp>
        <p:nvSpPr>
          <p:cNvPr id="30" name="Freeform 16"/>
          <p:cNvSpPr>
            <a:spLocks/>
          </p:cNvSpPr>
          <p:nvPr/>
        </p:nvSpPr>
        <p:spPr bwMode="auto">
          <a:xfrm>
            <a:off x="2755183" y="3907341"/>
            <a:ext cx="1346126" cy="1344010"/>
          </a:xfrm>
          <a:custGeom>
            <a:avLst/>
            <a:gdLst>
              <a:gd name="T0" fmla="*/ 62 w 636"/>
              <a:gd name="T1" fmla="*/ 0 h 635"/>
              <a:gd name="T2" fmla="*/ 574 w 636"/>
              <a:gd name="T3" fmla="*/ 0 h 635"/>
              <a:gd name="T4" fmla="*/ 597 w 636"/>
              <a:gd name="T5" fmla="*/ 5 h 635"/>
              <a:gd name="T6" fmla="*/ 618 w 636"/>
              <a:gd name="T7" fmla="*/ 17 h 635"/>
              <a:gd name="T8" fmla="*/ 631 w 636"/>
              <a:gd name="T9" fmla="*/ 37 h 635"/>
              <a:gd name="T10" fmla="*/ 636 w 636"/>
              <a:gd name="T11" fmla="*/ 61 h 635"/>
              <a:gd name="T12" fmla="*/ 636 w 636"/>
              <a:gd name="T13" fmla="*/ 574 h 635"/>
              <a:gd name="T14" fmla="*/ 631 w 636"/>
              <a:gd name="T15" fmla="*/ 597 h 635"/>
              <a:gd name="T16" fmla="*/ 618 w 636"/>
              <a:gd name="T17" fmla="*/ 616 h 635"/>
              <a:gd name="T18" fmla="*/ 597 w 636"/>
              <a:gd name="T19" fmla="*/ 630 h 635"/>
              <a:gd name="T20" fmla="*/ 574 w 636"/>
              <a:gd name="T21" fmla="*/ 635 h 635"/>
              <a:gd name="T22" fmla="*/ 62 w 636"/>
              <a:gd name="T23" fmla="*/ 635 h 635"/>
              <a:gd name="T24" fmla="*/ 39 w 636"/>
              <a:gd name="T25" fmla="*/ 630 h 635"/>
              <a:gd name="T26" fmla="*/ 18 w 636"/>
              <a:gd name="T27" fmla="*/ 616 h 635"/>
              <a:gd name="T28" fmla="*/ 5 w 636"/>
              <a:gd name="T29" fmla="*/ 597 h 635"/>
              <a:gd name="T30" fmla="*/ 0 w 636"/>
              <a:gd name="T31" fmla="*/ 574 h 635"/>
              <a:gd name="T32" fmla="*/ 0 w 636"/>
              <a:gd name="T33" fmla="*/ 61 h 635"/>
              <a:gd name="T34" fmla="*/ 5 w 636"/>
              <a:gd name="T35" fmla="*/ 37 h 635"/>
              <a:gd name="T36" fmla="*/ 18 w 636"/>
              <a:gd name="T37" fmla="*/ 17 h 635"/>
              <a:gd name="T38" fmla="*/ 39 w 636"/>
              <a:gd name="T39" fmla="*/ 5 h 635"/>
              <a:gd name="T40" fmla="*/ 62 w 636"/>
              <a:gd name="T41" fmla="*/ 0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36" h="635">
                <a:moveTo>
                  <a:pt x="62" y="0"/>
                </a:moveTo>
                <a:lnTo>
                  <a:pt x="574" y="0"/>
                </a:lnTo>
                <a:lnTo>
                  <a:pt x="597" y="5"/>
                </a:lnTo>
                <a:lnTo>
                  <a:pt x="618" y="17"/>
                </a:lnTo>
                <a:lnTo>
                  <a:pt x="631" y="37"/>
                </a:lnTo>
                <a:lnTo>
                  <a:pt x="636" y="61"/>
                </a:lnTo>
                <a:lnTo>
                  <a:pt x="636" y="574"/>
                </a:lnTo>
                <a:lnTo>
                  <a:pt x="631" y="597"/>
                </a:lnTo>
                <a:lnTo>
                  <a:pt x="618" y="616"/>
                </a:lnTo>
                <a:lnTo>
                  <a:pt x="597" y="630"/>
                </a:lnTo>
                <a:lnTo>
                  <a:pt x="574" y="635"/>
                </a:lnTo>
                <a:lnTo>
                  <a:pt x="62" y="635"/>
                </a:lnTo>
                <a:lnTo>
                  <a:pt x="39" y="630"/>
                </a:lnTo>
                <a:lnTo>
                  <a:pt x="18" y="616"/>
                </a:lnTo>
                <a:lnTo>
                  <a:pt x="5" y="597"/>
                </a:lnTo>
                <a:lnTo>
                  <a:pt x="0" y="574"/>
                </a:lnTo>
                <a:lnTo>
                  <a:pt x="0" y="61"/>
                </a:lnTo>
                <a:lnTo>
                  <a:pt x="5" y="37"/>
                </a:lnTo>
                <a:lnTo>
                  <a:pt x="18" y="17"/>
                </a:lnTo>
                <a:lnTo>
                  <a:pt x="39" y="5"/>
                </a:lnTo>
                <a:lnTo>
                  <a:pt x="62" y="0"/>
                </a:lnTo>
                <a:close/>
              </a:path>
            </a:pathLst>
          </a:custGeom>
          <a:gradFill flip="none" rotWithShape="1">
            <a:gsLst>
              <a:gs pos="3000">
                <a:schemeClr val="bg1">
                  <a:lumMod val="75000"/>
                </a:schemeClr>
              </a:gs>
              <a:gs pos="59000">
                <a:srgbClr val="FBFBFB"/>
              </a:gs>
            </a:gsLst>
            <a:lin ang="2700000" scaled="1"/>
            <a:tileRect/>
          </a:gradFill>
          <a:ln w="57150">
            <a:noFill/>
            <a:prstDash val="solid"/>
            <a:round/>
            <a:headEnd/>
            <a:tailE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endParaRPr lang="zh-CN" altLang="en-US" sz="1707"/>
          </a:p>
        </p:txBody>
      </p:sp>
      <p:sp>
        <p:nvSpPr>
          <p:cNvPr id="17" name="文本框 16"/>
          <p:cNvSpPr txBox="1"/>
          <p:nvPr/>
        </p:nvSpPr>
        <p:spPr>
          <a:xfrm>
            <a:off x="6141029" y="2274941"/>
            <a:ext cx="4847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全景实战</a:t>
            </a:r>
            <a:r>
              <a:rPr lang="zh-CN" altLang="en-US" sz="3600" dirty="0">
                <a:solidFill>
                  <a:srgbClr val="C00000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教学</a:t>
            </a: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6658912" y="3362929"/>
            <a:ext cx="43009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>
              <a:buNone/>
            </a:pPr>
            <a:r>
              <a:rPr lang="zh-CN" altLang="en-US" sz="2800" dirty="0">
                <a:solidFill>
                  <a:srgbClr val="C00000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单片机课程为例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808328" y="4579346"/>
            <a:ext cx="5721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课程团队：沈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瑞冰 苏智华 李敏 王艳君</a:t>
            </a:r>
            <a:endParaRPr lang="en-US" altLang="zh-CN" sz="2400" dirty="0">
              <a:solidFill>
                <a:schemeClr val="bg1">
                  <a:lumMod val="5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西安欧亚学院  信息工程学院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97262" y="1797888"/>
            <a:ext cx="2560556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b="1" dirty="0">
                <a:solidFill>
                  <a:srgbClr val="C00000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企业项目</a:t>
            </a:r>
          </a:p>
        </p:txBody>
      </p:sp>
      <p:pic>
        <p:nvPicPr>
          <p:cNvPr id="15" name="Picture 2" descr="Logo and Titl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1465" b="1264"/>
          <a:stretch/>
        </p:blipFill>
        <p:spPr bwMode="auto">
          <a:xfrm>
            <a:off x="4763" y="6350"/>
            <a:ext cx="722689" cy="82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QQ图片2014032616134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99368"/>
            <a:ext cx="14636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833" y="248758"/>
            <a:ext cx="1632960" cy="5833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5810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44625"/>
            <a:ext cx="9144000" cy="1101076"/>
            <a:chOff x="0" y="44625"/>
            <a:chExt cx="9144000" cy="1101076"/>
          </a:xfrm>
        </p:grpSpPr>
        <p:grpSp>
          <p:nvGrpSpPr>
            <p:cNvPr id="3" name="组合 2"/>
            <p:cNvGrpSpPr/>
            <p:nvPr/>
          </p:nvGrpSpPr>
          <p:grpSpPr>
            <a:xfrm>
              <a:off x="0" y="44625"/>
              <a:ext cx="9144000" cy="1101076"/>
              <a:chOff x="0" y="44625"/>
              <a:chExt cx="9144000" cy="1101076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0" y="401715"/>
                <a:ext cx="9144000" cy="193750"/>
              </a:xfrm>
              <a:prstGeom prst="rect">
                <a:avLst/>
              </a:prstGeom>
              <a:solidFill>
                <a:srgbClr val="36B7AB"/>
              </a:solidFill>
              <a:ln>
                <a:gradFill>
                  <a:gsLst>
                    <a:gs pos="0">
                      <a:schemeClr val="accent1">
                        <a:lumMod val="0"/>
                        <a:lumOff val="100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  <a:effectLst>
                <a:innerShdw blurRad="25400" dir="16200000">
                  <a:prstClr val="black">
                    <a:alpha val="2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圆角矩形 5"/>
              <p:cNvSpPr/>
              <p:nvPr/>
            </p:nvSpPr>
            <p:spPr>
              <a:xfrm>
                <a:off x="420915" y="44625"/>
                <a:ext cx="3322410" cy="11010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文本占位符 1"/>
              <p:cNvSpPr txBox="1">
                <a:spLocks/>
              </p:cNvSpPr>
              <p:nvPr/>
            </p:nvSpPr>
            <p:spPr>
              <a:xfrm flipH="1">
                <a:off x="767408" y="275871"/>
                <a:ext cx="2715655" cy="704857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zh-CN" altLang="en-US" sz="4400" dirty="0">
                    <a:solidFill>
                      <a:srgbClr val="36B7A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entury Gothic" panose="020B0502020202020204" pitchFamily="34" charset="0"/>
                  </a:rPr>
                  <a:t>打破</a:t>
                </a:r>
              </a:p>
            </p:txBody>
          </p:sp>
        </p:grpSp>
        <p:sp>
          <p:nvSpPr>
            <p:cNvPr id="4" name="圆角矩形 3"/>
            <p:cNvSpPr/>
            <p:nvPr/>
          </p:nvSpPr>
          <p:spPr>
            <a:xfrm>
              <a:off x="522290" y="287288"/>
              <a:ext cx="3149807" cy="693440"/>
            </a:xfrm>
            <a:prstGeom prst="roundRect">
              <a:avLst>
                <a:gd name="adj" fmla="val 50000"/>
              </a:avLst>
            </a:prstGeom>
            <a:noFill/>
            <a:ln>
              <a:gradFill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>
                      <a:lumMod val="9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Flowchart: Terminator"/>
          <p:cNvSpPr/>
          <p:nvPr/>
        </p:nvSpPr>
        <p:spPr>
          <a:xfrm>
            <a:off x="5015880" y="980728"/>
            <a:ext cx="1893507" cy="509169"/>
          </a:xfrm>
          <a:prstGeom prst="flowChartTerminator">
            <a:avLst/>
          </a:prstGeom>
          <a:solidFill>
            <a:srgbClr val="36B7AB"/>
          </a:solidFill>
          <a:ln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全景搭建</a:t>
            </a:r>
            <a:endParaRPr lang="en-US" sz="20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551384" y="1700808"/>
            <a:ext cx="11161240" cy="4824536"/>
            <a:chOff x="407368" y="1772816"/>
            <a:chExt cx="11161240" cy="4824536"/>
          </a:xfrm>
        </p:grpSpPr>
        <p:sp>
          <p:nvSpPr>
            <p:cNvPr id="9" name="矩形 11"/>
            <p:cNvSpPr>
              <a:spLocks noChangeArrowheads="1"/>
            </p:cNvSpPr>
            <p:nvPr/>
          </p:nvSpPr>
          <p:spPr bwMode="auto">
            <a:xfrm>
              <a:off x="5546019" y="2443840"/>
              <a:ext cx="917494" cy="323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图片处理</a:t>
              </a:r>
            </a:p>
          </p:txBody>
        </p:sp>
        <p:sp>
          <p:nvSpPr>
            <p:cNvPr id="10" name="矩形 12"/>
            <p:cNvSpPr>
              <a:spLocks noChangeArrowheads="1"/>
            </p:cNvSpPr>
            <p:nvPr/>
          </p:nvSpPr>
          <p:spPr bwMode="auto">
            <a:xfrm>
              <a:off x="6481364" y="2443840"/>
              <a:ext cx="917494" cy="323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图表设计</a:t>
              </a:r>
            </a:p>
          </p:txBody>
        </p:sp>
        <p:sp>
          <p:nvSpPr>
            <p:cNvPr id="11" name="矩形 13"/>
            <p:cNvSpPr>
              <a:spLocks noChangeArrowheads="1"/>
            </p:cNvSpPr>
            <p:nvPr/>
          </p:nvSpPr>
          <p:spPr bwMode="auto">
            <a:xfrm>
              <a:off x="7416708" y="2443840"/>
              <a:ext cx="917494" cy="323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典型案例</a:t>
              </a: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415480" y="2636912"/>
              <a:ext cx="9229725" cy="3194537"/>
              <a:chOff x="790" y="3798"/>
              <a:chExt cx="12784" cy="3632"/>
            </a:xfrm>
          </p:grpSpPr>
          <p:cxnSp>
            <p:nvCxnSpPr>
              <p:cNvPr id="13" name="直接箭头连接符 12"/>
              <p:cNvCxnSpPr/>
              <p:nvPr>
                <p:custDataLst>
                  <p:tags r:id="rId1"/>
                </p:custDataLst>
              </p:nvPr>
            </p:nvCxnSpPr>
            <p:spPr>
              <a:xfrm>
                <a:off x="1190" y="5627"/>
                <a:ext cx="12384" cy="13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7F7F7F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4" name="矩形 13"/>
              <p:cNvSpPr/>
              <p:nvPr>
                <p:custDataLst>
                  <p:tags r:id="rId2"/>
                </p:custDataLst>
              </p:nvPr>
            </p:nvSpPr>
            <p:spPr>
              <a:xfrm>
                <a:off x="1139" y="6112"/>
                <a:ext cx="3417" cy="959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r>
                  <a:rPr lang="zh-CN" altLang="en-US" sz="1400" b="1" dirty="0" smtClean="0">
                    <a:solidFill>
                      <a:srgbClr val="00AB9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案例的提炼，分析，重新整合成为典型应用，并作为项目发布</a:t>
                </a:r>
                <a:endParaRPr lang="zh-CN" altLang="en-US" sz="1400" b="1" dirty="0">
                  <a:solidFill>
                    <a:srgbClr val="00AB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" name="任意多边形 14"/>
              <p:cNvSpPr/>
              <p:nvPr>
                <p:custDataLst>
                  <p:tags r:id="rId3"/>
                </p:custDataLst>
              </p:nvPr>
            </p:nvSpPr>
            <p:spPr>
              <a:xfrm>
                <a:off x="790" y="3798"/>
                <a:ext cx="3406" cy="1361"/>
              </a:xfrm>
              <a:custGeom>
                <a:avLst/>
                <a:gdLst>
                  <a:gd name="connsiteX0" fmla="*/ 0 w 1085850"/>
                  <a:gd name="connsiteY0" fmla="*/ 0 h 503384"/>
                  <a:gd name="connsiteX1" fmla="*/ 1085850 w 1085850"/>
                  <a:gd name="connsiteY1" fmla="*/ 0 h 503384"/>
                  <a:gd name="connsiteX2" fmla="*/ 1085850 w 1085850"/>
                  <a:gd name="connsiteY2" fmla="*/ 369332 h 503384"/>
                  <a:gd name="connsiteX3" fmla="*/ 651113 w 1085850"/>
                  <a:gd name="connsiteY3" fmla="*/ 369332 h 503384"/>
                  <a:gd name="connsiteX4" fmla="*/ 532639 w 1085850"/>
                  <a:gd name="connsiteY4" fmla="*/ 503384 h 503384"/>
                  <a:gd name="connsiteX5" fmla="*/ 414165 w 1085850"/>
                  <a:gd name="connsiteY5" fmla="*/ 369332 h 503384"/>
                  <a:gd name="connsiteX6" fmla="*/ 0 w 1085850"/>
                  <a:gd name="connsiteY6" fmla="*/ 369332 h 503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5850" h="503384">
                    <a:moveTo>
                      <a:pt x="0" y="0"/>
                    </a:moveTo>
                    <a:lnTo>
                      <a:pt x="1085850" y="0"/>
                    </a:lnTo>
                    <a:lnTo>
                      <a:pt x="1085850" y="369332"/>
                    </a:lnTo>
                    <a:lnTo>
                      <a:pt x="651113" y="369332"/>
                    </a:lnTo>
                    <a:lnTo>
                      <a:pt x="532639" y="503384"/>
                    </a:lnTo>
                    <a:lnTo>
                      <a:pt x="414165" y="369332"/>
                    </a:lnTo>
                    <a:lnTo>
                      <a:pt x="0" y="369332"/>
                    </a:lnTo>
                    <a:close/>
                  </a:path>
                </a:pathLst>
              </a:custGeom>
              <a:solidFill>
                <a:srgbClr val="00AB9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tIns="0" rtlCol="0" anchor="t" anchorCtr="0">
                <a:noAutofit/>
              </a:bodyPr>
              <a:lstStyle/>
              <a:p>
                <a:pPr algn="ctr"/>
                <a:endParaRPr lang="zh-CN" altLang="en-US" sz="12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" name="椭圆 15"/>
              <p:cNvSpPr/>
              <p:nvPr>
                <p:custDataLst>
                  <p:tags r:id="rId4"/>
                </p:custDataLst>
              </p:nvPr>
            </p:nvSpPr>
            <p:spPr>
              <a:xfrm>
                <a:off x="10944" y="5446"/>
                <a:ext cx="452" cy="452"/>
              </a:xfrm>
              <a:prstGeom prst="ellipse">
                <a:avLst/>
              </a:prstGeom>
              <a:solidFill>
                <a:srgbClr val="FFFFFF"/>
              </a:solidFill>
              <a:ln w="57150" cap="flat" cmpd="sng" algn="ctr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rmAutofit/>
              </a:bodyPr>
              <a:lstStyle/>
              <a:p>
                <a:pPr algn="ctr"/>
                <a:endPara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" name="任意多边形 16"/>
              <p:cNvSpPr/>
              <p:nvPr>
                <p:custDataLst>
                  <p:tags r:id="rId5"/>
                </p:custDataLst>
              </p:nvPr>
            </p:nvSpPr>
            <p:spPr>
              <a:xfrm>
                <a:off x="9489" y="3872"/>
                <a:ext cx="3402" cy="1361"/>
              </a:xfrm>
              <a:custGeom>
                <a:avLst/>
                <a:gdLst>
                  <a:gd name="connsiteX0" fmla="*/ 0 w 1085850"/>
                  <a:gd name="connsiteY0" fmla="*/ 0 h 503384"/>
                  <a:gd name="connsiteX1" fmla="*/ 1085850 w 1085850"/>
                  <a:gd name="connsiteY1" fmla="*/ 0 h 503384"/>
                  <a:gd name="connsiteX2" fmla="*/ 1085850 w 1085850"/>
                  <a:gd name="connsiteY2" fmla="*/ 369332 h 503384"/>
                  <a:gd name="connsiteX3" fmla="*/ 651113 w 1085850"/>
                  <a:gd name="connsiteY3" fmla="*/ 369332 h 503384"/>
                  <a:gd name="connsiteX4" fmla="*/ 532639 w 1085850"/>
                  <a:gd name="connsiteY4" fmla="*/ 503384 h 503384"/>
                  <a:gd name="connsiteX5" fmla="*/ 414165 w 1085850"/>
                  <a:gd name="connsiteY5" fmla="*/ 369332 h 503384"/>
                  <a:gd name="connsiteX6" fmla="*/ 0 w 1085850"/>
                  <a:gd name="connsiteY6" fmla="*/ 369332 h 503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5850" h="503384">
                    <a:moveTo>
                      <a:pt x="0" y="0"/>
                    </a:moveTo>
                    <a:lnTo>
                      <a:pt x="1085850" y="0"/>
                    </a:lnTo>
                    <a:lnTo>
                      <a:pt x="1085850" y="369332"/>
                    </a:lnTo>
                    <a:lnTo>
                      <a:pt x="651113" y="369332"/>
                    </a:lnTo>
                    <a:lnTo>
                      <a:pt x="532639" y="503384"/>
                    </a:lnTo>
                    <a:lnTo>
                      <a:pt x="414165" y="369332"/>
                    </a:lnTo>
                    <a:lnTo>
                      <a:pt x="0" y="369332"/>
                    </a:lnTo>
                    <a:close/>
                  </a:path>
                </a:pathLst>
              </a:custGeom>
              <a:solidFill>
                <a:srgbClr val="36B7A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tIns="0" rtlCol="0" anchor="t" anchorCtr="0">
                <a:normAutofit/>
              </a:bodyPr>
              <a:lstStyle/>
              <a:p>
                <a:pPr algn="ctr"/>
                <a:endParaRPr lang="zh-CN" altLang="en-US" sz="12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" name="矩形 17"/>
              <p:cNvSpPr/>
              <p:nvPr>
                <p:custDataLst>
                  <p:tags r:id="rId6"/>
                </p:custDataLst>
              </p:nvPr>
            </p:nvSpPr>
            <p:spPr>
              <a:xfrm>
                <a:off x="9699" y="6157"/>
                <a:ext cx="2970" cy="882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rgbClr val="00AB9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分解学习领域</a:t>
                </a:r>
              </a:p>
              <a:p>
                <a:pPr algn="ctr"/>
                <a:r>
                  <a:rPr lang="zh-CN" altLang="en-US" sz="1400" b="1" dirty="0">
                    <a:solidFill>
                      <a:srgbClr val="00AB9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设计学习单元、项目任务</a:t>
                </a:r>
              </a:p>
            </p:txBody>
          </p:sp>
          <p:sp>
            <p:nvSpPr>
              <p:cNvPr id="19" name="任意多边形 18"/>
              <p:cNvSpPr/>
              <p:nvPr>
                <p:custDataLst>
                  <p:tags r:id="rId7"/>
                </p:custDataLst>
              </p:nvPr>
            </p:nvSpPr>
            <p:spPr>
              <a:xfrm rot="10800000" flipV="1">
                <a:off x="5312" y="6069"/>
                <a:ext cx="3402" cy="1361"/>
              </a:xfrm>
              <a:custGeom>
                <a:avLst/>
                <a:gdLst>
                  <a:gd name="connsiteX0" fmla="*/ 532638 w 1085850"/>
                  <a:gd name="connsiteY0" fmla="*/ 0 h 526468"/>
                  <a:gd name="connsiteX1" fmla="*/ 393763 w 1085850"/>
                  <a:gd name="connsiteY1" fmla="*/ 157136 h 526468"/>
                  <a:gd name="connsiteX2" fmla="*/ 0 w 1085850"/>
                  <a:gd name="connsiteY2" fmla="*/ 157136 h 526468"/>
                  <a:gd name="connsiteX3" fmla="*/ 0 w 1085850"/>
                  <a:gd name="connsiteY3" fmla="*/ 526468 h 526468"/>
                  <a:gd name="connsiteX4" fmla="*/ 1085850 w 1085850"/>
                  <a:gd name="connsiteY4" fmla="*/ 526468 h 526468"/>
                  <a:gd name="connsiteX5" fmla="*/ 1085850 w 1085850"/>
                  <a:gd name="connsiteY5" fmla="*/ 157136 h 526468"/>
                  <a:gd name="connsiteX6" fmla="*/ 671512 w 1085850"/>
                  <a:gd name="connsiteY6" fmla="*/ 157136 h 526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5850" h="526468">
                    <a:moveTo>
                      <a:pt x="532638" y="0"/>
                    </a:moveTo>
                    <a:lnTo>
                      <a:pt x="393763" y="157136"/>
                    </a:lnTo>
                    <a:lnTo>
                      <a:pt x="0" y="157136"/>
                    </a:lnTo>
                    <a:lnTo>
                      <a:pt x="0" y="526468"/>
                    </a:lnTo>
                    <a:lnTo>
                      <a:pt x="1085850" y="526468"/>
                    </a:lnTo>
                    <a:lnTo>
                      <a:pt x="1085850" y="157136"/>
                    </a:lnTo>
                    <a:lnTo>
                      <a:pt x="671512" y="157136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68580" tIns="34290" rIns="68580" bIns="0" numCol="1" spcCol="0" rtlCol="0" fromWordArt="0" anchor="b" anchorCtr="1" forceAA="0" compatLnSpc="1">
                <a:normAutofit/>
              </a:bodyPr>
              <a:lstStyle/>
              <a:p>
                <a:pPr algn="ctr"/>
                <a:endParaRPr lang="zh-CN" altLang="en-US" sz="1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椭圆 19"/>
              <p:cNvSpPr/>
              <p:nvPr>
                <p:custDataLst>
                  <p:tags r:id="rId8"/>
                </p:custDataLst>
              </p:nvPr>
            </p:nvSpPr>
            <p:spPr>
              <a:xfrm rot="10800000">
                <a:off x="6807" y="5367"/>
                <a:ext cx="452" cy="452"/>
              </a:xfrm>
              <a:prstGeom prst="ellipse">
                <a:avLst/>
              </a:prstGeom>
              <a:solidFill>
                <a:srgbClr val="FFFFFF"/>
              </a:solidFill>
              <a:ln w="57150" cap="flat" cmpd="sng" algn="ctr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rmAutofit/>
              </a:bodyPr>
              <a:lstStyle/>
              <a:p>
                <a:pPr algn="ctr"/>
                <a:endParaRPr lang="zh-CN" altLang="en-US" sz="1200">
                  <a:solidFill>
                    <a:srgbClr val="00AB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" name="矩形 20"/>
              <p:cNvSpPr/>
              <p:nvPr>
                <p:custDataLst>
                  <p:tags r:id="rId9"/>
                </p:custDataLst>
              </p:nvPr>
            </p:nvSpPr>
            <p:spPr>
              <a:xfrm>
                <a:off x="5596" y="4238"/>
                <a:ext cx="2872" cy="807"/>
              </a:xfrm>
              <a:prstGeom prst="rect">
                <a:avLst/>
              </a:prstGeom>
            </p:spPr>
            <p:txBody>
              <a:bodyPr wrap="square" anchor="b" anchorCtr="0">
                <a:noAutofit/>
              </a:bodyPr>
              <a:lstStyle/>
              <a:p>
                <a:pPr algn="ctr"/>
                <a:r>
                  <a:rPr lang="zh-CN" altLang="en-US" sz="1400" b="1" dirty="0" smtClean="0">
                    <a:solidFill>
                      <a:srgbClr val="00AB9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组建项目组，进入工作模式，工程项目管理</a:t>
                </a:r>
                <a:endParaRPr lang="zh-CN" altLang="en-US" sz="1400" b="1" dirty="0">
                  <a:solidFill>
                    <a:srgbClr val="00AB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" name="椭圆 21"/>
              <p:cNvSpPr/>
              <p:nvPr>
                <p:custDataLst>
                  <p:tags r:id="rId10"/>
                </p:custDataLst>
              </p:nvPr>
            </p:nvSpPr>
            <p:spPr>
              <a:xfrm rot="10800000">
                <a:off x="2210" y="5367"/>
                <a:ext cx="452" cy="452"/>
              </a:xfrm>
              <a:prstGeom prst="ellipse">
                <a:avLst/>
              </a:prstGeom>
              <a:solidFill>
                <a:srgbClr val="FFFFFF"/>
              </a:solidFill>
              <a:ln w="57150" cap="flat" cmpd="sng" algn="ctr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rmAutofit/>
              </a:bodyPr>
              <a:lstStyle/>
              <a:p>
                <a:pPr algn="ctr"/>
                <a:endPara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1150" y="3845"/>
                <a:ext cx="2763" cy="6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筛选典型工作</a:t>
                </a:r>
              </a:p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（工作任务分析）</a:t>
                </a: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5596" y="6494"/>
                <a:ext cx="2835" cy="6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整合典型工作</a:t>
                </a:r>
              </a:p>
              <a:p>
                <a:pPr algn="ctr"/>
                <a:r>
                  <a:rPr lang="zh-CN" altLang="en-US" sz="16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（行动领域归纳）</a:t>
                </a: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9506" y="4010"/>
                <a:ext cx="3168" cy="3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制定情境、学习任务</a:t>
                </a: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1343472" y="4077072"/>
              <a:ext cx="646331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ea typeface="微软雅黑 Light"/>
                </a:rPr>
                <a:t>发现</a:t>
              </a:r>
              <a:endParaRPr lang="zh-CN" altLang="en-US" dirty="0">
                <a:solidFill>
                  <a:schemeClr val="bg1"/>
                </a:solidFill>
                <a:ea typeface="微软雅黑 Light"/>
              </a:endParaRPr>
            </a:p>
          </p:txBody>
        </p:sp>
        <p:sp>
          <p:nvSpPr>
            <p:cNvPr id="31" name="线形标注 2 30"/>
            <p:cNvSpPr/>
            <p:nvPr/>
          </p:nvSpPr>
          <p:spPr>
            <a:xfrm>
              <a:off x="3719736" y="1844824"/>
              <a:ext cx="648072" cy="360040"/>
            </a:xfrm>
            <a:prstGeom prst="borderCallout2">
              <a:avLst>
                <a:gd name="adj1" fmla="val 50763"/>
                <a:gd name="adj2" fmla="val -12483"/>
                <a:gd name="adj3" fmla="val 50763"/>
                <a:gd name="adj4" fmla="val -112114"/>
                <a:gd name="adj5" fmla="val 219745"/>
                <a:gd name="adj6" fmla="val -169088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ea typeface="微软雅黑 Light"/>
                </a:rPr>
                <a:t>提炼</a:t>
              </a:r>
              <a:endParaRPr lang="zh-CN" altLang="en-US" dirty="0">
                <a:solidFill>
                  <a:schemeClr val="bg1"/>
                </a:solidFill>
                <a:ea typeface="微软雅黑 Light"/>
              </a:endParaRPr>
            </a:p>
          </p:txBody>
        </p:sp>
        <p:sp>
          <p:nvSpPr>
            <p:cNvPr id="32" name="线形标注 2 31"/>
            <p:cNvSpPr/>
            <p:nvPr/>
          </p:nvSpPr>
          <p:spPr>
            <a:xfrm>
              <a:off x="6960096" y="6237312"/>
              <a:ext cx="648072" cy="360040"/>
            </a:xfrm>
            <a:prstGeom prst="borderCallout2">
              <a:avLst>
                <a:gd name="adj1" fmla="val 50764"/>
                <a:gd name="adj2" fmla="val -10408"/>
                <a:gd name="adj3" fmla="val 47028"/>
                <a:gd name="adj4" fmla="val -116264"/>
                <a:gd name="adj5" fmla="val -112658"/>
                <a:gd name="adj6" fmla="val -173238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ea typeface="微软雅黑 Light"/>
                </a:rPr>
                <a:t>成组</a:t>
              </a:r>
              <a:endParaRPr lang="zh-CN" altLang="en-US" dirty="0">
                <a:solidFill>
                  <a:schemeClr val="bg1"/>
                </a:solidFill>
                <a:ea typeface="微软雅黑 Ligh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07368" y="3429000"/>
              <a:ext cx="720080" cy="1477328"/>
            </a:xfrm>
            <a:prstGeom prst="rect">
              <a:avLst/>
            </a:prstGeom>
            <a:noFill/>
            <a:ln>
              <a:solidFill>
                <a:srgbClr val="36B7AB"/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rgbClr val="36B7AB"/>
                  </a:solidFill>
                  <a:ea typeface="微软雅黑 Light"/>
                </a:rPr>
                <a:t>项目来源</a:t>
              </a:r>
              <a:endParaRPr lang="en-US" altLang="zh-CN" dirty="0" smtClean="0">
                <a:solidFill>
                  <a:srgbClr val="36B7AB"/>
                </a:solidFill>
                <a:ea typeface="微软雅黑 Light"/>
              </a:endParaRPr>
            </a:p>
            <a:p>
              <a:r>
                <a:rPr lang="zh-CN" altLang="en-US" dirty="0" smtClean="0">
                  <a:solidFill>
                    <a:srgbClr val="36B7AB"/>
                  </a:solidFill>
                  <a:ea typeface="微软雅黑 Light"/>
                </a:rPr>
                <a:t>行走中发现</a:t>
              </a:r>
              <a:endParaRPr lang="zh-CN" altLang="en-US" dirty="0">
                <a:solidFill>
                  <a:srgbClr val="36B7AB"/>
                </a:solidFill>
                <a:ea typeface="微软雅黑 Light"/>
              </a:endParaRPr>
            </a:p>
          </p:txBody>
        </p:sp>
        <p:sp>
          <p:nvSpPr>
            <p:cNvPr id="34" name="线形标注 2 33"/>
            <p:cNvSpPr/>
            <p:nvPr/>
          </p:nvSpPr>
          <p:spPr>
            <a:xfrm>
              <a:off x="7464152" y="1772816"/>
              <a:ext cx="648072" cy="360040"/>
            </a:xfrm>
            <a:prstGeom prst="borderCallout2">
              <a:avLst>
                <a:gd name="adj1" fmla="val 47028"/>
                <a:gd name="adj2" fmla="val 103713"/>
                <a:gd name="adj3" fmla="val 47028"/>
                <a:gd name="adj4" fmla="val 203276"/>
                <a:gd name="adj5" fmla="val 238419"/>
                <a:gd name="adj6" fmla="val 239674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ea typeface="微软雅黑 Light"/>
                </a:rPr>
                <a:t>剖析</a:t>
              </a:r>
              <a:endParaRPr lang="zh-CN" altLang="en-US" dirty="0">
                <a:solidFill>
                  <a:schemeClr val="bg1"/>
                </a:solidFill>
                <a:ea typeface="微软雅黑 Ligh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912424" y="4077072"/>
              <a:ext cx="646331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ea typeface="微软雅黑 Light"/>
                </a:rPr>
                <a:t>复现</a:t>
              </a:r>
              <a:endParaRPr lang="zh-CN" altLang="en-US" dirty="0">
                <a:solidFill>
                  <a:schemeClr val="bg1"/>
                </a:solidFill>
                <a:ea typeface="微软雅黑 Ligh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848528" y="3933056"/>
              <a:ext cx="720080" cy="646331"/>
            </a:xfrm>
            <a:prstGeom prst="rect">
              <a:avLst/>
            </a:prstGeom>
            <a:noFill/>
            <a:ln>
              <a:solidFill>
                <a:srgbClr val="36B7AB"/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rgbClr val="36B7AB"/>
                  </a:solidFill>
                  <a:ea typeface="微软雅黑 Light"/>
                </a:rPr>
                <a:t>完成作品</a:t>
              </a:r>
              <a:endParaRPr lang="zh-CN" altLang="en-US" dirty="0">
                <a:solidFill>
                  <a:srgbClr val="36B7AB"/>
                </a:solidFill>
                <a:ea typeface="微软雅黑 Ligh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79376" y="6021288"/>
              <a:ext cx="646331" cy="369332"/>
            </a:xfrm>
            <a:prstGeom prst="rect">
              <a:avLst/>
            </a:prstGeom>
            <a:solidFill>
              <a:schemeClr val="accent6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ea typeface="微软雅黑 Light"/>
                </a:rPr>
                <a:t>提炼</a:t>
              </a:r>
              <a:endParaRPr lang="zh-CN" altLang="en-US" dirty="0">
                <a:solidFill>
                  <a:schemeClr val="bg1"/>
                </a:solidFill>
                <a:ea typeface="微软雅黑 Ligh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696400" y="6165304"/>
              <a:ext cx="646331" cy="3693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ea typeface="微软雅黑 Light"/>
                </a:rPr>
                <a:t>发现</a:t>
              </a:r>
              <a:endParaRPr lang="zh-CN" altLang="en-US" dirty="0">
                <a:solidFill>
                  <a:schemeClr val="bg1"/>
                </a:solidFill>
                <a:ea typeface="微软雅黑 Light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231904" y="197954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36B7AB"/>
                </a:solidFill>
                <a:ea typeface="微软雅黑 Light"/>
              </a:rPr>
              <a:t>企业的全程参与</a:t>
            </a:r>
            <a:endParaRPr lang="zh-CN" altLang="en-US" dirty="0">
              <a:solidFill>
                <a:srgbClr val="36B7AB"/>
              </a:solidFill>
              <a:ea typeface="微软雅黑 Ligh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31904" y="248360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36B7AB"/>
                </a:solidFill>
                <a:ea typeface="微软雅黑 Light"/>
              </a:rPr>
              <a:t>产品全寿命周期</a:t>
            </a:r>
            <a:endParaRPr lang="zh-CN" altLang="en-US" dirty="0">
              <a:solidFill>
                <a:srgbClr val="36B7AB"/>
              </a:solidFill>
              <a:ea typeface="微软雅黑 Ligh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015880" y="1844824"/>
            <a:ext cx="2160240" cy="1152128"/>
          </a:xfrm>
          <a:prstGeom prst="rect">
            <a:avLst/>
          </a:prstGeom>
          <a:noFill/>
          <a:ln>
            <a:solidFill>
              <a:srgbClr val="36B7A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1271464" y="5949280"/>
            <a:ext cx="1152128" cy="360040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rgbClr val="36B7AB"/>
                </a:solidFill>
                <a:ea typeface="微软雅黑 Light"/>
              </a:rPr>
              <a:t>老师行为</a:t>
            </a:r>
            <a:endParaRPr lang="zh-CN" altLang="en-US" sz="1600" dirty="0">
              <a:solidFill>
                <a:srgbClr val="36B7AB"/>
              </a:solidFill>
              <a:ea typeface="微软雅黑 Ligh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0488488" y="6093296"/>
            <a:ext cx="1152128" cy="360040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rgbClr val="36B7AB"/>
                </a:solidFill>
                <a:ea typeface="微软雅黑 Light"/>
              </a:rPr>
              <a:t>学生行为</a:t>
            </a:r>
            <a:endParaRPr lang="zh-CN" altLang="en-US" sz="1600" dirty="0">
              <a:solidFill>
                <a:srgbClr val="36B7AB"/>
              </a:solidFill>
              <a:ea typeface="微软雅黑 Light"/>
            </a:endParaRPr>
          </a:p>
        </p:txBody>
      </p:sp>
      <p:pic>
        <p:nvPicPr>
          <p:cNvPr id="12290" name="Picture 2" descr="https://timgsa.baidu.com/timg?image&amp;quality=80&amp;size=b9999_10000&amp;sec=1542953981636&amp;di=f297ee91592d0131fc268e097aeab2cd&amp;imgtype=0&amp;src=http%3A%2F%2Fimg.tpy888.cn%2Fupload%2F201511%2F03%2F15-42-11-40-132690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00456" y="1124743"/>
            <a:ext cx="1656184" cy="10991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8503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44625"/>
            <a:ext cx="9144000" cy="1101076"/>
            <a:chOff x="0" y="44625"/>
            <a:chExt cx="9144000" cy="1101076"/>
          </a:xfrm>
        </p:grpSpPr>
        <p:grpSp>
          <p:nvGrpSpPr>
            <p:cNvPr id="3" name="组合 2"/>
            <p:cNvGrpSpPr/>
            <p:nvPr/>
          </p:nvGrpSpPr>
          <p:grpSpPr>
            <a:xfrm>
              <a:off x="0" y="44625"/>
              <a:ext cx="9144000" cy="1101076"/>
              <a:chOff x="0" y="44625"/>
              <a:chExt cx="9144000" cy="1101076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0" y="401715"/>
                <a:ext cx="9144000" cy="193750"/>
              </a:xfrm>
              <a:prstGeom prst="rect">
                <a:avLst/>
              </a:prstGeom>
              <a:solidFill>
                <a:srgbClr val="36B7AB"/>
              </a:solidFill>
              <a:ln>
                <a:gradFill>
                  <a:gsLst>
                    <a:gs pos="0">
                      <a:schemeClr val="accent1">
                        <a:lumMod val="0"/>
                        <a:lumOff val="100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  <a:effectLst>
                <a:innerShdw blurRad="25400" dir="16200000">
                  <a:prstClr val="black">
                    <a:alpha val="2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圆角矩形 5"/>
              <p:cNvSpPr/>
              <p:nvPr/>
            </p:nvSpPr>
            <p:spPr>
              <a:xfrm>
                <a:off x="420915" y="44625"/>
                <a:ext cx="3322410" cy="11010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文本占位符 1"/>
              <p:cNvSpPr txBox="1">
                <a:spLocks/>
              </p:cNvSpPr>
              <p:nvPr/>
            </p:nvSpPr>
            <p:spPr>
              <a:xfrm flipH="1">
                <a:off x="767408" y="275871"/>
                <a:ext cx="2715655" cy="704857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zh-CN" altLang="en-US" sz="4400" dirty="0">
                    <a:solidFill>
                      <a:srgbClr val="36B7A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entury Gothic" panose="020B0502020202020204" pitchFamily="34" charset="0"/>
                  </a:rPr>
                  <a:t>打破</a:t>
                </a:r>
              </a:p>
            </p:txBody>
          </p:sp>
        </p:grpSp>
        <p:sp>
          <p:nvSpPr>
            <p:cNvPr id="4" name="圆角矩形 3"/>
            <p:cNvSpPr/>
            <p:nvPr/>
          </p:nvSpPr>
          <p:spPr>
            <a:xfrm>
              <a:off x="522290" y="287288"/>
              <a:ext cx="3149807" cy="693440"/>
            </a:xfrm>
            <a:prstGeom prst="roundRect">
              <a:avLst>
                <a:gd name="adj" fmla="val 50000"/>
              </a:avLst>
            </a:prstGeom>
            <a:noFill/>
            <a:ln>
              <a:gradFill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>
                      <a:lumMod val="9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Flowchart: Terminator"/>
          <p:cNvSpPr/>
          <p:nvPr/>
        </p:nvSpPr>
        <p:spPr>
          <a:xfrm>
            <a:off x="2423592" y="1268760"/>
            <a:ext cx="1893507" cy="509169"/>
          </a:xfrm>
          <a:prstGeom prst="flowChartTerminator">
            <a:avLst/>
          </a:prstGeom>
          <a:solidFill>
            <a:srgbClr val="36B7AB"/>
          </a:solidFill>
          <a:ln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新的学习路径</a:t>
            </a:r>
            <a:endParaRPr lang="en-US" sz="20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191344" y="1916832"/>
            <a:ext cx="5879976" cy="4374942"/>
            <a:chOff x="1644734" y="1673543"/>
            <a:chExt cx="7547610" cy="4834255"/>
          </a:xfrm>
        </p:grpSpPr>
        <p:sp>
          <p:nvSpPr>
            <p:cNvPr id="9" name="文本框 8"/>
            <p:cNvSpPr txBox="1"/>
            <p:nvPr/>
          </p:nvSpPr>
          <p:spPr>
            <a:xfrm>
              <a:off x="8578299" y="3284538"/>
              <a:ext cx="614045" cy="2006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00AB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学习路径</a:t>
              </a:r>
            </a:p>
          </p:txBody>
        </p:sp>
        <p:sp>
          <p:nvSpPr>
            <p:cNvPr id="10" name="椭圆 9"/>
            <p:cNvSpPr/>
            <p:nvPr>
              <p:custDataLst>
                <p:tags r:id="rId1"/>
              </p:custDataLst>
            </p:nvPr>
          </p:nvSpPr>
          <p:spPr>
            <a:xfrm>
              <a:off x="3354789" y="2252028"/>
              <a:ext cx="330200" cy="288290"/>
            </a:xfrm>
            <a:prstGeom prst="ellipse">
              <a:avLst/>
            </a:prstGeom>
            <a:solidFill>
              <a:srgbClr val="00AB9F"/>
            </a:solidFill>
            <a:ln w="2857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11" name="椭圆 10"/>
            <p:cNvSpPr/>
            <p:nvPr>
              <p:custDataLst>
                <p:tags r:id="rId2"/>
              </p:custDataLst>
            </p:nvPr>
          </p:nvSpPr>
          <p:spPr>
            <a:xfrm>
              <a:off x="3354789" y="3005773"/>
              <a:ext cx="330200" cy="288290"/>
            </a:xfrm>
            <a:prstGeom prst="ellipse">
              <a:avLst/>
            </a:prstGeom>
            <a:solidFill>
              <a:srgbClr val="00AB9F"/>
            </a:solidFill>
            <a:ln w="2857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3"/>
              </p:custDataLst>
            </p:nvPr>
          </p:nvSpPr>
          <p:spPr>
            <a:xfrm>
              <a:off x="3354789" y="3759518"/>
              <a:ext cx="330200" cy="288290"/>
            </a:xfrm>
            <a:prstGeom prst="ellipse">
              <a:avLst/>
            </a:prstGeom>
            <a:solidFill>
              <a:srgbClr val="00AB9F"/>
            </a:solidFill>
            <a:ln w="2857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3</a:t>
              </a:r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4"/>
              </p:custDataLst>
            </p:nvPr>
          </p:nvSpPr>
          <p:spPr>
            <a:xfrm>
              <a:off x="3354789" y="4512628"/>
              <a:ext cx="330200" cy="288290"/>
            </a:xfrm>
            <a:prstGeom prst="ellipse">
              <a:avLst/>
            </a:prstGeom>
            <a:solidFill>
              <a:srgbClr val="00AB9F"/>
            </a:solidFill>
            <a:ln w="2857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4</a:t>
              </a:r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5"/>
              </p:custDataLst>
            </p:nvPr>
          </p:nvSpPr>
          <p:spPr>
            <a:xfrm>
              <a:off x="3354789" y="5266373"/>
              <a:ext cx="330200" cy="288290"/>
            </a:xfrm>
            <a:prstGeom prst="ellipse">
              <a:avLst/>
            </a:prstGeom>
            <a:solidFill>
              <a:srgbClr val="00AB9F"/>
            </a:solidFill>
            <a:ln w="2857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5</a:t>
              </a:r>
            </a:p>
          </p:txBody>
        </p:sp>
        <p:sp>
          <p:nvSpPr>
            <p:cNvPr id="15" name="椭圆 14"/>
            <p:cNvSpPr/>
            <p:nvPr>
              <p:custDataLst>
                <p:tags r:id="rId6"/>
              </p:custDataLst>
            </p:nvPr>
          </p:nvSpPr>
          <p:spPr>
            <a:xfrm>
              <a:off x="3354789" y="6020118"/>
              <a:ext cx="330200" cy="288290"/>
            </a:xfrm>
            <a:prstGeom prst="ellipse">
              <a:avLst/>
            </a:prstGeom>
            <a:solidFill>
              <a:srgbClr val="00AB9F"/>
            </a:solidFill>
            <a:ln w="2857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6</a:t>
              </a:r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736809" y="3062288"/>
              <a:ext cx="1534160" cy="1633855"/>
              <a:chOff x="1561" y="3958"/>
              <a:chExt cx="2416" cy="2573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1561" y="4964"/>
                <a:ext cx="1985" cy="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2000" dirty="0">
                    <a:solidFill>
                      <a:srgbClr val="00AB9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怎么做</a:t>
                </a:r>
              </a:p>
            </p:txBody>
          </p:sp>
          <p:sp>
            <p:nvSpPr>
              <p:cNvPr id="18" name="左大括号 17"/>
              <p:cNvSpPr/>
              <p:nvPr/>
            </p:nvSpPr>
            <p:spPr>
              <a:xfrm>
                <a:off x="3799" y="3958"/>
                <a:ext cx="178" cy="2573"/>
              </a:xfrm>
              <a:prstGeom prst="leftBrace">
                <a:avLst/>
              </a:prstGeom>
              <a:ln>
                <a:solidFill>
                  <a:srgbClr val="00AB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3755474" y="2051368"/>
              <a:ext cx="4617085" cy="4456430"/>
              <a:chOff x="4740" y="2366"/>
              <a:chExt cx="7271" cy="7018"/>
            </a:xfrm>
          </p:grpSpPr>
          <p:sp>
            <p:nvSpPr>
              <p:cNvPr id="20" name="矩形 19"/>
              <p:cNvSpPr/>
              <p:nvPr>
                <p:custDataLst>
                  <p:tags r:id="rId7"/>
                </p:custDataLst>
              </p:nvPr>
            </p:nvSpPr>
            <p:spPr>
              <a:xfrm rot="16200000">
                <a:off x="4667" y="2656"/>
                <a:ext cx="1082" cy="507"/>
              </a:xfrm>
              <a:prstGeom prst="rect">
                <a:avLst/>
              </a:prstGeom>
              <a:solidFill>
                <a:srgbClr val="00AB9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en-US" altLang="zh-CN" dirty="0">
                  <a:solidFill>
                    <a:srgbClr val="FFFFFF"/>
                  </a:solidFill>
                  <a:latin typeface="Calibri Light" panose="020F030202020403020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矩形 20"/>
              <p:cNvSpPr/>
              <p:nvPr>
                <p:custDataLst>
                  <p:tags r:id="rId8"/>
                </p:custDataLst>
              </p:nvPr>
            </p:nvSpPr>
            <p:spPr>
              <a:xfrm>
                <a:off x="5462" y="2368"/>
                <a:ext cx="2733" cy="108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需求分析</a:t>
                </a:r>
              </a:p>
            </p:txBody>
          </p:sp>
          <p:sp>
            <p:nvSpPr>
              <p:cNvPr id="22" name="任意多边形 21"/>
              <p:cNvSpPr/>
              <p:nvPr>
                <p:custDataLst>
                  <p:tags r:id="rId9"/>
                </p:custDataLst>
              </p:nvPr>
            </p:nvSpPr>
            <p:spPr>
              <a:xfrm>
                <a:off x="4740" y="2697"/>
                <a:ext cx="217" cy="425"/>
              </a:xfrm>
              <a:custGeom>
                <a:avLst/>
                <a:gdLst>
                  <a:gd name="connsiteX0" fmla="*/ 137580 w 137580"/>
                  <a:gd name="connsiteY0" fmla="*/ 0 h 309032"/>
                  <a:gd name="connsiteX1" fmla="*/ 137580 w 137580"/>
                  <a:gd name="connsiteY1" fmla="*/ 309032 h 309032"/>
                  <a:gd name="connsiteX2" fmla="*/ 0 w 137580"/>
                  <a:gd name="connsiteY2" fmla="*/ 154516 h 309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580" h="309032">
                    <a:moveTo>
                      <a:pt x="137580" y="0"/>
                    </a:moveTo>
                    <a:lnTo>
                      <a:pt x="137580" y="309032"/>
                    </a:lnTo>
                    <a:lnTo>
                      <a:pt x="0" y="154516"/>
                    </a:lnTo>
                    <a:close/>
                  </a:path>
                </a:pathLst>
              </a:custGeom>
              <a:solidFill>
                <a:srgbClr val="00AB9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 fontScale="62500" lnSpcReduction="20000"/>
              </a:bodyPr>
              <a:lstStyle/>
              <a:p>
                <a:pPr algn="ctr"/>
                <a:endParaRPr lang="zh-CN" altLang="en-US">
                  <a:sym typeface="Arial" panose="020B0604020202020204" pitchFamily="34" charset="0"/>
                </a:endParaRPr>
              </a:p>
            </p:txBody>
          </p:sp>
          <p:sp>
            <p:nvSpPr>
              <p:cNvPr id="23" name="矩形 22"/>
              <p:cNvSpPr/>
              <p:nvPr>
                <p:custDataLst>
                  <p:tags r:id="rId10"/>
                </p:custDataLst>
              </p:nvPr>
            </p:nvSpPr>
            <p:spPr>
              <a:xfrm rot="16200000">
                <a:off x="4667" y="3843"/>
                <a:ext cx="1082" cy="507"/>
              </a:xfrm>
              <a:prstGeom prst="rect">
                <a:avLst/>
              </a:prstGeom>
              <a:solidFill>
                <a:srgbClr val="00AB9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en-US" altLang="zh-CN" dirty="0">
                  <a:solidFill>
                    <a:srgbClr val="FFFFFF"/>
                  </a:solidFill>
                  <a:latin typeface="Calibri Light" panose="020F030202020403020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矩形 23"/>
              <p:cNvSpPr/>
              <p:nvPr>
                <p:custDataLst>
                  <p:tags r:id="rId11"/>
                </p:custDataLst>
              </p:nvPr>
            </p:nvSpPr>
            <p:spPr>
              <a:xfrm>
                <a:off x="5462" y="3555"/>
                <a:ext cx="2733" cy="1082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 fontScale="92500" lnSpcReduction="10000"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方案选择</a:t>
                </a:r>
              </a:p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制定</a:t>
                </a:r>
              </a:p>
            </p:txBody>
          </p:sp>
          <p:sp>
            <p:nvSpPr>
              <p:cNvPr id="25" name="任意多边形 24"/>
              <p:cNvSpPr/>
              <p:nvPr>
                <p:custDataLst>
                  <p:tags r:id="rId12"/>
                </p:custDataLst>
              </p:nvPr>
            </p:nvSpPr>
            <p:spPr>
              <a:xfrm>
                <a:off x="4740" y="3884"/>
                <a:ext cx="217" cy="425"/>
              </a:xfrm>
              <a:custGeom>
                <a:avLst/>
                <a:gdLst>
                  <a:gd name="connsiteX0" fmla="*/ 137580 w 137580"/>
                  <a:gd name="connsiteY0" fmla="*/ 0 h 309032"/>
                  <a:gd name="connsiteX1" fmla="*/ 137580 w 137580"/>
                  <a:gd name="connsiteY1" fmla="*/ 309032 h 309032"/>
                  <a:gd name="connsiteX2" fmla="*/ 0 w 137580"/>
                  <a:gd name="connsiteY2" fmla="*/ 154516 h 309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580" h="309032">
                    <a:moveTo>
                      <a:pt x="137580" y="0"/>
                    </a:moveTo>
                    <a:lnTo>
                      <a:pt x="137580" y="309032"/>
                    </a:lnTo>
                    <a:lnTo>
                      <a:pt x="0" y="154516"/>
                    </a:lnTo>
                    <a:close/>
                  </a:path>
                </a:pathLst>
              </a:custGeom>
              <a:solidFill>
                <a:srgbClr val="00AB9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 fontScale="62500" lnSpcReduction="20000"/>
              </a:bodyPr>
              <a:lstStyle/>
              <a:p>
                <a:pPr algn="ctr"/>
                <a:endParaRPr lang="zh-CN" altLang="en-US">
                  <a:sym typeface="Arial" panose="020B0604020202020204" pitchFamily="34" charset="0"/>
                </a:endParaRPr>
              </a:p>
            </p:txBody>
          </p:sp>
          <p:sp>
            <p:nvSpPr>
              <p:cNvPr id="26" name="矩形 25"/>
              <p:cNvSpPr/>
              <p:nvPr>
                <p:custDataLst>
                  <p:tags r:id="rId13"/>
                </p:custDataLst>
              </p:nvPr>
            </p:nvSpPr>
            <p:spPr>
              <a:xfrm rot="16200000">
                <a:off x="4667" y="5029"/>
                <a:ext cx="1082" cy="507"/>
              </a:xfrm>
              <a:prstGeom prst="rect">
                <a:avLst/>
              </a:prstGeom>
              <a:solidFill>
                <a:srgbClr val="00AB9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en-US" altLang="zh-CN" dirty="0">
                  <a:solidFill>
                    <a:srgbClr val="FFFFFF"/>
                  </a:solidFill>
                  <a:latin typeface="Calibri Light" panose="020F030202020403020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7" name="矩形 26"/>
              <p:cNvSpPr/>
              <p:nvPr>
                <p:custDataLst>
                  <p:tags r:id="rId14"/>
                </p:custDataLst>
              </p:nvPr>
            </p:nvSpPr>
            <p:spPr>
              <a:xfrm>
                <a:off x="5462" y="4741"/>
                <a:ext cx="2733" cy="108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 fontScale="70000" lnSpcReduction="20000"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模块电路设计</a:t>
                </a:r>
              </a:p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程序设计</a:t>
                </a:r>
              </a:p>
            </p:txBody>
          </p:sp>
          <p:sp>
            <p:nvSpPr>
              <p:cNvPr id="28" name="任意多边形 27"/>
              <p:cNvSpPr/>
              <p:nvPr>
                <p:custDataLst>
                  <p:tags r:id="rId15"/>
                </p:custDataLst>
              </p:nvPr>
            </p:nvSpPr>
            <p:spPr>
              <a:xfrm>
                <a:off x="4740" y="5070"/>
                <a:ext cx="217" cy="425"/>
              </a:xfrm>
              <a:custGeom>
                <a:avLst/>
                <a:gdLst>
                  <a:gd name="connsiteX0" fmla="*/ 137580 w 137580"/>
                  <a:gd name="connsiteY0" fmla="*/ 0 h 309032"/>
                  <a:gd name="connsiteX1" fmla="*/ 137580 w 137580"/>
                  <a:gd name="connsiteY1" fmla="*/ 309032 h 309032"/>
                  <a:gd name="connsiteX2" fmla="*/ 0 w 137580"/>
                  <a:gd name="connsiteY2" fmla="*/ 154516 h 309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580" h="309032">
                    <a:moveTo>
                      <a:pt x="137580" y="0"/>
                    </a:moveTo>
                    <a:lnTo>
                      <a:pt x="137580" y="309032"/>
                    </a:lnTo>
                    <a:lnTo>
                      <a:pt x="0" y="154516"/>
                    </a:lnTo>
                    <a:close/>
                  </a:path>
                </a:pathLst>
              </a:custGeom>
              <a:solidFill>
                <a:srgbClr val="00AB9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 fontScale="62500" lnSpcReduction="20000"/>
              </a:bodyPr>
              <a:lstStyle/>
              <a:p>
                <a:pPr algn="ctr"/>
                <a:endParaRPr lang="zh-CN" altLang="en-US">
                  <a:sym typeface="Arial" panose="020B0604020202020204" pitchFamily="34" charset="0"/>
                </a:endParaRPr>
              </a:p>
            </p:txBody>
          </p:sp>
          <p:sp>
            <p:nvSpPr>
              <p:cNvPr id="29" name="矩形 28"/>
              <p:cNvSpPr/>
              <p:nvPr>
                <p:custDataLst>
                  <p:tags r:id="rId16"/>
                </p:custDataLst>
              </p:nvPr>
            </p:nvSpPr>
            <p:spPr>
              <a:xfrm rot="16200000">
                <a:off x="4667" y="6216"/>
                <a:ext cx="1082" cy="507"/>
              </a:xfrm>
              <a:prstGeom prst="rect">
                <a:avLst/>
              </a:prstGeom>
              <a:solidFill>
                <a:srgbClr val="00AB9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en-US" altLang="zh-CN" dirty="0">
                  <a:solidFill>
                    <a:srgbClr val="FFFFFF"/>
                  </a:solidFill>
                  <a:latin typeface="Calibri Light" panose="020F030202020403020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0" name="矩形 29"/>
              <p:cNvSpPr/>
              <p:nvPr>
                <p:custDataLst>
                  <p:tags r:id="rId17"/>
                </p:custDataLst>
              </p:nvPr>
            </p:nvSpPr>
            <p:spPr>
              <a:xfrm>
                <a:off x="5462" y="5928"/>
                <a:ext cx="2733" cy="1082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仿真调试</a:t>
                </a:r>
              </a:p>
            </p:txBody>
          </p:sp>
          <p:sp>
            <p:nvSpPr>
              <p:cNvPr id="31" name="任意多边形 30"/>
              <p:cNvSpPr/>
              <p:nvPr>
                <p:custDataLst>
                  <p:tags r:id="rId18"/>
                </p:custDataLst>
              </p:nvPr>
            </p:nvSpPr>
            <p:spPr>
              <a:xfrm>
                <a:off x="4740" y="6257"/>
                <a:ext cx="217" cy="425"/>
              </a:xfrm>
              <a:custGeom>
                <a:avLst/>
                <a:gdLst>
                  <a:gd name="connsiteX0" fmla="*/ 137580 w 137580"/>
                  <a:gd name="connsiteY0" fmla="*/ 0 h 309032"/>
                  <a:gd name="connsiteX1" fmla="*/ 137580 w 137580"/>
                  <a:gd name="connsiteY1" fmla="*/ 309032 h 309032"/>
                  <a:gd name="connsiteX2" fmla="*/ 0 w 137580"/>
                  <a:gd name="connsiteY2" fmla="*/ 154516 h 309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580" h="309032">
                    <a:moveTo>
                      <a:pt x="137580" y="0"/>
                    </a:moveTo>
                    <a:lnTo>
                      <a:pt x="137580" y="309032"/>
                    </a:lnTo>
                    <a:lnTo>
                      <a:pt x="0" y="154516"/>
                    </a:lnTo>
                    <a:close/>
                  </a:path>
                </a:pathLst>
              </a:custGeom>
              <a:solidFill>
                <a:srgbClr val="00AB9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 fontScale="62500" lnSpcReduction="20000"/>
              </a:bodyPr>
              <a:lstStyle/>
              <a:p>
                <a:pPr algn="ctr"/>
                <a:endParaRPr lang="zh-CN" altLang="en-US">
                  <a:sym typeface="Arial" panose="020B0604020202020204" pitchFamily="34" charset="0"/>
                </a:endParaRPr>
              </a:p>
            </p:txBody>
          </p:sp>
          <p:sp>
            <p:nvSpPr>
              <p:cNvPr id="32" name="矩形 31"/>
              <p:cNvSpPr/>
              <p:nvPr>
                <p:custDataLst>
                  <p:tags r:id="rId19"/>
                </p:custDataLst>
              </p:nvPr>
            </p:nvSpPr>
            <p:spPr>
              <a:xfrm rot="16200000">
                <a:off x="4667" y="7403"/>
                <a:ext cx="1082" cy="507"/>
              </a:xfrm>
              <a:prstGeom prst="rect">
                <a:avLst/>
              </a:prstGeom>
              <a:solidFill>
                <a:srgbClr val="00AB9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en-US" altLang="zh-CN" dirty="0">
                  <a:solidFill>
                    <a:srgbClr val="FFFFFF"/>
                  </a:solidFill>
                  <a:latin typeface="Calibri Light" panose="020F030202020403020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" name="矩形 32"/>
              <p:cNvSpPr/>
              <p:nvPr>
                <p:custDataLst>
                  <p:tags r:id="rId20"/>
                </p:custDataLst>
              </p:nvPr>
            </p:nvSpPr>
            <p:spPr>
              <a:xfrm>
                <a:off x="5462" y="7115"/>
                <a:ext cx="2733" cy="108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 fontScale="92500" lnSpcReduction="10000"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样机制作</a:t>
                </a:r>
              </a:p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定型</a:t>
                </a:r>
              </a:p>
            </p:txBody>
          </p:sp>
          <p:sp>
            <p:nvSpPr>
              <p:cNvPr id="34" name="任意多边形 33"/>
              <p:cNvSpPr/>
              <p:nvPr>
                <p:custDataLst>
                  <p:tags r:id="rId21"/>
                </p:custDataLst>
              </p:nvPr>
            </p:nvSpPr>
            <p:spPr>
              <a:xfrm>
                <a:off x="4740" y="7444"/>
                <a:ext cx="217" cy="425"/>
              </a:xfrm>
              <a:custGeom>
                <a:avLst/>
                <a:gdLst>
                  <a:gd name="connsiteX0" fmla="*/ 137580 w 137580"/>
                  <a:gd name="connsiteY0" fmla="*/ 0 h 309032"/>
                  <a:gd name="connsiteX1" fmla="*/ 137580 w 137580"/>
                  <a:gd name="connsiteY1" fmla="*/ 309032 h 309032"/>
                  <a:gd name="connsiteX2" fmla="*/ 0 w 137580"/>
                  <a:gd name="connsiteY2" fmla="*/ 154516 h 309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580" h="309032">
                    <a:moveTo>
                      <a:pt x="137580" y="0"/>
                    </a:moveTo>
                    <a:lnTo>
                      <a:pt x="137580" y="309032"/>
                    </a:lnTo>
                    <a:lnTo>
                      <a:pt x="0" y="154516"/>
                    </a:lnTo>
                    <a:close/>
                  </a:path>
                </a:pathLst>
              </a:custGeom>
              <a:solidFill>
                <a:srgbClr val="00AB9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 fontScale="62500" lnSpcReduction="20000"/>
              </a:bodyPr>
              <a:lstStyle/>
              <a:p>
                <a:pPr algn="ctr"/>
                <a:endParaRPr lang="zh-CN" altLang="en-US">
                  <a:sym typeface="Arial" panose="020B0604020202020204" pitchFamily="34" charset="0"/>
                </a:endParaRPr>
              </a:p>
            </p:txBody>
          </p:sp>
          <p:sp>
            <p:nvSpPr>
              <p:cNvPr id="35" name="矩形 34"/>
              <p:cNvSpPr/>
              <p:nvPr>
                <p:custDataLst>
                  <p:tags r:id="rId22"/>
                </p:custDataLst>
              </p:nvPr>
            </p:nvSpPr>
            <p:spPr>
              <a:xfrm rot="16200000">
                <a:off x="4667" y="8589"/>
                <a:ext cx="1082" cy="507"/>
              </a:xfrm>
              <a:prstGeom prst="rect">
                <a:avLst/>
              </a:prstGeom>
              <a:solidFill>
                <a:srgbClr val="00AB9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en-US" altLang="zh-CN" dirty="0">
                  <a:solidFill>
                    <a:srgbClr val="FFFFFF"/>
                  </a:solidFill>
                  <a:latin typeface="Calibri Light" panose="020F030202020403020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矩形 35"/>
              <p:cNvSpPr/>
              <p:nvPr>
                <p:custDataLst>
                  <p:tags r:id="rId23"/>
                </p:custDataLst>
              </p:nvPr>
            </p:nvSpPr>
            <p:spPr>
              <a:xfrm>
                <a:off x="5462" y="8301"/>
                <a:ext cx="2733" cy="1082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 fontScale="70000" lnSpcReduction="20000"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系统评估</a:t>
                </a:r>
              </a:p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设计文档撰写</a:t>
                </a:r>
              </a:p>
            </p:txBody>
          </p:sp>
          <p:sp>
            <p:nvSpPr>
              <p:cNvPr id="37" name="任意多边形 36"/>
              <p:cNvSpPr/>
              <p:nvPr>
                <p:custDataLst>
                  <p:tags r:id="rId24"/>
                </p:custDataLst>
              </p:nvPr>
            </p:nvSpPr>
            <p:spPr>
              <a:xfrm>
                <a:off x="4740" y="8630"/>
                <a:ext cx="217" cy="425"/>
              </a:xfrm>
              <a:custGeom>
                <a:avLst/>
                <a:gdLst>
                  <a:gd name="connsiteX0" fmla="*/ 137580 w 137580"/>
                  <a:gd name="connsiteY0" fmla="*/ 0 h 309032"/>
                  <a:gd name="connsiteX1" fmla="*/ 137580 w 137580"/>
                  <a:gd name="connsiteY1" fmla="*/ 309032 h 309032"/>
                  <a:gd name="connsiteX2" fmla="*/ 0 w 137580"/>
                  <a:gd name="connsiteY2" fmla="*/ 154516 h 309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580" h="309032">
                    <a:moveTo>
                      <a:pt x="137580" y="0"/>
                    </a:moveTo>
                    <a:lnTo>
                      <a:pt x="137580" y="309032"/>
                    </a:lnTo>
                    <a:lnTo>
                      <a:pt x="0" y="154516"/>
                    </a:lnTo>
                    <a:close/>
                  </a:path>
                </a:pathLst>
              </a:custGeom>
              <a:solidFill>
                <a:srgbClr val="00AB9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 fontScale="62500" lnSpcReduction="20000"/>
              </a:bodyPr>
              <a:lstStyle/>
              <a:p>
                <a:pPr algn="ctr"/>
                <a:endParaRPr lang="zh-CN" altLang="en-US">
                  <a:sym typeface="Arial" panose="020B0604020202020204" pitchFamily="34" charset="0"/>
                </a:endParaRPr>
              </a:p>
            </p:txBody>
          </p:sp>
          <p:sp>
            <p:nvSpPr>
              <p:cNvPr id="38" name="矩形 37"/>
              <p:cNvSpPr/>
              <p:nvPr>
                <p:custDataLst>
                  <p:tags r:id="rId25"/>
                </p:custDataLst>
              </p:nvPr>
            </p:nvSpPr>
            <p:spPr>
              <a:xfrm>
                <a:off x="9278" y="2366"/>
                <a:ext cx="2733" cy="1082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咨讯</a:t>
                </a:r>
              </a:p>
            </p:txBody>
          </p:sp>
          <p:sp>
            <p:nvSpPr>
              <p:cNvPr id="39" name="矩形 38"/>
              <p:cNvSpPr/>
              <p:nvPr>
                <p:custDataLst>
                  <p:tags r:id="rId26"/>
                </p:custDataLst>
              </p:nvPr>
            </p:nvSpPr>
            <p:spPr>
              <a:xfrm>
                <a:off x="9278" y="3553"/>
                <a:ext cx="2733" cy="108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计划</a:t>
                </a:r>
              </a:p>
            </p:txBody>
          </p:sp>
          <p:sp>
            <p:nvSpPr>
              <p:cNvPr id="40" name="矩形 39"/>
              <p:cNvSpPr/>
              <p:nvPr>
                <p:custDataLst>
                  <p:tags r:id="rId27"/>
                </p:custDataLst>
              </p:nvPr>
            </p:nvSpPr>
            <p:spPr>
              <a:xfrm>
                <a:off x="9278" y="4740"/>
                <a:ext cx="2733" cy="1082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决策</a:t>
                </a:r>
              </a:p>
            </p:txBody>
          </p:sp>
          <p:sp>
            <p:nvSpPr>
              <p:cNvPr id="41" name="矩形 40"/>
              <p:cNvSpPr/>
              <p:nvPr>
                <p:custDataLst>
                  <p:tags r:id="rId28"/>
                </p:custDataLst>
              </p:nvPr>
            </p:nvSpPr>
            <p:spPr>
              <a:xfrm>
                <a:off x="9278" y="5926"/>
                <a:ext cx="2733" cy="108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实施</a:t>
                </a:r>
              </a:p>
            </p:txBody>
          </p:sp>
          <p:sp>
            <p:nvSpPr>
              <p:cNvPr id="42" name="矩形 41"/>
              <p:cNvSpPr/>
              <p:nvPr>
                <p:custDataLst>
                  <p:tags r:id="rId29"/>
                </p:custDataLst>
              </p:nvPr>
            </p:nvSpPr>
            <p:spPr>
              <a:xfrm>
                <a:off x="9278" y="7113"/>
                <a:ext cx="2733" cy="1082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检查</a:t>
                </a:r>
              </a:p>
            </p:txBody>
          </p:sp>
          <p:sp>
            <p:nvSpPr>
              <p:cNvPr id="43" name="矩形 42"/>
              <p:cNvSpPr/>
              <p:nvPr>
                <p:custDataLst>
                  <p:tags r:id="rId30"/>
                </p:custDataLst>
              </p:nvPr>
            </p:nvSpPr>
            <p:spPr>
              <a:xfrm>
                <a:off x="9278" y="8300"/>
                <a:ext cx="2733" cy="108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评估</a:t>
                </a:r>
              </a:p>
            </p:txBody>
          </p:sp>
          <p:cxnSp>
            <p:nvCxnSpPr>
              <p:cNvPr id="44" name="直接连接符 43"/>
              <p:cNvCxnSpPr/>
              <p:nvPr/>
            </p:nvCxnSpPr>
            <p:spPr>
              <a:xfrm flipV="1">
                <a:off x="8159" y="2907"/>
                <a:ext cx="1083" cy="2"/>
              </a:xfrm>
              <a:prstGeom prst="line">
                <a:avLst/>
              </a:prstGeom>
              <a:ln w="3175">
                <a:solidFill>
                  <a:srgbClr val="00AB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 flipV="1">
                <a:off x="8169" y="4067"/>
                <a:ext cx="1083" cy="2"/>
              </a:xfrm>
              <a:prstGeom prst="line">
                <a:avLst/>
              </a:prstGeom>
              <a:ln w="3175">
                <a:solidFill>
                  <a:srgbClr val="00AB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V="1">
                <a:off x="8169" y="5251"/>
                <a:ext cx="1083" cy="2"/>
              </a:xfrm>
              <a:prstGeom prst="line">
                <a:avLst/>
              </a:prstGeom>
              <a:ln w="3175">
                <a:solidFill>
                  <a:srgbClr val="00AB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 flipV="1">
                <a:off x="8169" y="8800"/>
                <a:ext cx="1083" cy="2"/>
              </a:xfrm>
              <a:prstGeom prst="line">
                <a:avLst/>
              </a:prstGeom>
              <a:ln w="3175">
                <a:solidFill>
                  <a:srgbClr val="00AB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flipV="1">
                <a:off x="8195" y="6631"/>
                <a:ext cx="1081" cy="1024"/>
              </a:xfrm>
              <a:prstGeom prst="line">
                <a:avLst/>
              </a:prstGeom>
              <a:ln w="3175">
                <a:solidFill>
                  <a:srgbClr val="00AB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>
                <a:off x="8252" y="4119"/>
                <a:ext cx="1022" cy="1004"/>
              </a:xfrm>
              <a:prstGeom prst="line">
                <a:avLst/>
              </a:prstGeom>
              <a:ln w="3175">
                <a:solidFill>
                  <a:srgbClr val="00AB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8170" y="5380"/>
                <a:ext cx="1111" cy="910"/>
              </a:xfrm>
              <a:prstGeom prst="line">
                <a:avLst/>
              </a:prstGeom>
              <a:ln w="3175">
                <a:solidFill>
                  <a:srgbClr val="00AB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8197" y="6586"/>
                <a:ext cx="1109" cy="990"/>
              </a:xfrm>
              <a:prstGeom prst="line">
                <a:avLst/>
              </a:prstGeom>
              <a:ln w="3175">
                <a:solidFill>
                  <a:srgbClr val="00AB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flipV="1">
                <a:off x="8193" y="6532"/>
                <a:ext cx="1083" cy="2"/>
              </a:xfrm>
              <a:prstGeom prst="line">
                <a:avLst/>
              </a:prstGeom>
              <a:ln w="3175">
                <a:solidFill>
                  <a:srgbClr val="00AB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flipV="1">
                <a:off x="8167" y="7693"/>
                <a:ext cx="1083" cy="2"/>
              </a:xfrm>
              <a:prstGeom prst="line">
                <a:avLst/>
              </a:prstGeom>
              <a:ln w="3175">
                <a:solidFill>
                  <a:srgbClr val="00AB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组合 53"/>
            <p:cNvGrpSpPr/>
            <p:nvPr/>
          </p:nvGrpSpPr>
          <p:grpSpPr>
            <a:xfrm>
              <a:off x="1773639" y="2218373"/>
              <a:ext cx="1529080" cy="487680"/>
              <a:chOff x="1619" y="2629"/>
              <a:chExt cx="2408" cy="768"/>
            </a:xfrm>
          </p:grpSpPr>
          <p:sp>
            <p:nvSpPr>
              <p:cNvPr id="55" name="左大括号 54"/>
              <p:cNvSpPr/>
              <p:nvPr/>
            </p:nvSpPr>
            <p:spPr>
              <a:xfrm>
                <a:off x="3687" y="2629"/>
                <a:ext cx="340" cy="692"/>
              </a:xfrm>
              <a:prstGeom prst="leftBrace">
                <a:avLst/>
              </a:prstGeom>
              <a:ln>
                <a:solidFill>
                  <a:srgbClr val="00AB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/>
                  <a:t>   </a:t>
                </a:r>
              </a:p>
            </p:txBody>
          </p:sp>
          <p:sp>
            <p:nvSpPr>
              <p:cNvPr id="56" name="文本框 55"/>
              <p:cNvSpPr txBox="1"/>
              <p:nvPr/>
            </p:nvSpPr>
            <p:spPr>
              <a:xfrm>
                <a:off x="1619" y="2701"/>
                <a:ext cx="1985" cy="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2000" dirty="0">
                    <a:solidFill>
                      <a:srgbClr val="00AB9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做什么</a:t>
                </a:r>
              </a:p>
            </p:txBody>
          </p:sp>
        </p:grpSp>
        <p:sp>
          <p:nvSpPr>
            <p:cNvPr id="57" name="文本框 56"/>
            <p:cNvSpPr txBox="1"/>
            <p:nvPr/>
          </p:nvSpPr>
          <p:spPr>
            <a:xfrm>
              <a:off x="1644734" y="5234623"/>
              <a:ext cx="1428115" cy="782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rgbClr val="00AB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做的怎样</a:t>
              </a:r>
            </a:p>
          </p:txBody>
        </p:sp>
        <p:sp>
          <p:nvSpPr>
            <p:cNvPr id="58" name="左大括号 57"/>
            <p:cNvSpPr/>
            <p:nvPr/>
          </p:nvSpPr>
          <p:spPr>
            <a:xfrm>
              <a:off x="3128094" y="4731703"/>
              <a:ext cx="182880" cy="1424305"/>
            </a:xfrm>
            <a:prstGeom prst="leftBrace">
              <a:avLst/>
            </a:prstGeom>
            <a:noFill/>
            <a:ln>
              <a:solidFill>
                <a:srgbClr val="00AB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3838659" y="1673543"/>
              <a:ext cx="2510319" cy="408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00AB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电子产品开发流程</a:t>
              </a:r>
            </a:p>
          </p:txBody>
        </p:sp>
      </p:grpSp>
      <p:sp>
        <p:nvSpPr>
          <p:cNvPr id="63" name="矩形 12"/>
          <p:cNvSpPr>
            <a:spLocks noChangeArrowheads="1"/>
          </p:cNvSpPr>
          <p:nvPr/>
        </p:nvSpPr>
        <p:spPr bwMode="auto">
          <a:xfrm>
            <a:off x="10865062" y="1778836"/>
            <a:ext cx="907252" cy="27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zh-CN" sz="112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图表设计</a:t>
            </a:r>
          </a:p>
        </p:txBody>
      </p:sp>
      <p:grpSp>
        <p:nvGrpSpPr>
          <p:cNvPr id="72" name="组合 71"/>
          <p:cNvGrpSpPr/>
          <p:nvPr/>
        </p:nvGrpSpPr>
        <p:grpSpPr>
          <a:xfrm>
            <a:off x="6528048" y="1629060"/>
            <a:ext cx="5472608" cy="4874798"/>
            <a:chOff x="6528048" y="1629060"/>
            <a:chExt cx="5472608" cy="4874798"/>
          </a:xfrm>
        </p:grpSpPr>
        <p:grpSp>
          <p:nvGrpSpPr>
            <p:cNvPr id="64" name="组合 63"/>
            <p:cNvGrpSpPr/>
            <p:nvPr/>
          </p:nvGrpSpPr>
          <p:grpSpPr>
            <a:xfrm>
              <a:off x="7968167" y="1629060"/>
              <a:ext cx="2323368" cy="1511721"/>
              <a:chOff x="1615" y="5754"/>
              <a:chExt cx="3629" cy="2724"/>
            </a:xfrm>
          </p:grpSpPr>
          <p:sp>
            <p:nvSpPr>
              <p:cNvPr id="70" name="对角圆角矩形 69"/>
              <p:cNvSpPr/>
              <p:nvPr/>
            </p:nvSpPr>
            <p:spPr>
              <a:xfrm>
                <a:off x="1615" y="6532"/>
                <a:ext cx="3629" cy="1946"/>
              </a:xfrm>
              <a:prstGeom prst="round2DiagRect">
                <a:avLst/>
              </a:prstGeom>
              <a:solidFill>
                <a:schemeClr val="bg1"/>
              </a:solidFill>
              <a:ln>
                <a:solidFill>
                  <a:srgbClr val="00AB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r>
                  <a: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平时成绩</a:t>
                </a:r>
                <a:r>
                  <a:rPr lang="en-US" altLang="zh-CN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20%</a:t>
                </a:r>
              </a:p>
              <a:p>
                <a:pPr algn="l"/>
                <a:r>
                  <a: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实验成绩</a:t>
                </a:r>
                <a:r>
                  <a:rPr lang="en-US" altLang="zh-CN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30%</a:t>
                </a:r>
              </a:p>
              <a:p>
                <a:pPr algn="l"/>
                <a:r>
                  <a: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笔试成绩</a:t>
                </a:r>
                <a:r>
                  <a:rPr lang="en-US" altLang="zh-CN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50%</a:t>
                </a:r>
              </a:p>
            </p:txBody>
          </p:sp>
          <p:sp>
            <p:nvSpPr>
              <p:cNvPr id="71" name="平行四边形 70"/>
              <p:cNvSpPr/>
              <p:nvPr/>
            </p:nvSpPr>
            <p:spPr>
              <a:xfrm>
                <a:off x="2065" y="5754"/>
                <a:ext cx="3175" cy="793"/>
              </a:xfrm>
              <a:prstGeom prst="parallelogram">
                <a:avLst/>
              </a:prstGeom>
              <a:solidFill>
                <a:srgbClr val="36B7AB"/>
              </a:solidFill>
              <a:ln>
                <a:solidFill>
                  <a:srgbClr val="36B7A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原考核比例</a:t>
                </a: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7211068" y="3593647"/>
              <a:ext cx="3865864" cy="2552555"/>
              <a:chOff x="-5" y="4900"/>
              <a:chExt cx="3689" cy="2746"/>
            </a:xfrm>
          </p:grpSpPr>
          <p:sp>
            <p:nvSpPr>
              <p:cNvPr id="68" name="对角圆角矩形 67"/>
              <p:cNvSpPr/>
              <p:nvPr/>
            </p:nvSpPr>
            <p:spPr>
              <a:xfrm>
                <a:off x="-5" y="5265"/>
                <a:ext cx="3689" cy="2381"/>
              </a:xfrm>
              <a:prstGeom prst="round2DiagRect">
                <a:avLst/>
              </a:prstGeom>
              <a:solidFill>
                <a:schemeClr val="bg1"/>
              </a:solidFill>
              <a:ln>
                <a:solidFill>
                  <a:srgbClr val="00AB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r>
                  <a:rPr lang="en-US" altLang="zh-CN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10%</a:t>
                </a:r>
                <a:r>
                  <a: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：小组学习</a:t>
                </a:r>
              </a:p>
              <a:p>
                <a:pPr algn="l"/>
                <a:r>
                  <a:rPr lang="en-US" altLang="zh-CN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10%</a:t>
                </a:r>
                <a:r>
                  <a: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：学习能力</a:t>
                </a:r>
              </a:p>
              <a:p>
                <a:pPr algn="l"/>
                <a:r>
                  <a:rPr lang="en-US" altLang="zh-CN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20%</a:t>
                </a:r>
                <a:r>
                  <a: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：实操能力</a:t>
                </a:r>
              </a:p>
              <a:p>
                <a:pPr algn="l"/>
                <a:r>
                  <a:rPr lang="en-US" altLang="zh-CN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5%  </a:t>
                </a:r>
                <a:r>
                  <a: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：项目文档撰写</a:t>
                </a:r>
              </a:p>
              <a:p>
                <a:pPr algn="l"/>
                <a:r>
                  <a:rPr lang="en-US" altLang="zh-CN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5%  </a:t>
                </a:r>
                <a:r>
                  <a: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：线上测试，实操的及时反馈</a:t>
                </a:r>
              </a:p>
              <a:p>
                <a:pPr algn="l"/>
                <a:r>
                  <a:rPr lang="en-US" altLang="zh-CN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20%</a:t>
                </a:r>
                <a:r>
                  <a: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：月度考核，关注基础理论</a:t>
                </a:r>
              </a:p>
              <a:p>
                <a:pPr algn="l"/>
                <a:r>
                  <a:rPr lang="en-US" altLang="zh-CN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30%</a:t>
                </a:r>
                <a:r>
                  <a: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：综合应用能力考核</a:t>
                </a:r>
              </a:p>
            </p:txBody>
          </p:sp>
          <p:sp>
            <p:nvSpPr>
              <p:cNvPr id="69" name="平行四边形 68"/>
              <p:cNvSpPr/>
              <p:nvPr/>
            </p:nvSpPr>
            <p:spPr>
              <a:xfrm>
                <a:off x="327" y="4900"/>
                <a:ext cx="3175" cy="520"/>
              </a:xfrm>
              <a:prstGeom prst="parallelogram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过程化考核</a:t>
                </a:r>
              </a:p>
            </p:txBody>
          </p:sp>
        </p:grpSp>
        <p:sp>
          <p:nvSpPr>
            <p:cNvPr id="66" name=" 141"/>
            <p:cNvSpPr/>
            <p:nvPr/>
          </p:nvSpPr>
          <p:spPr>
            <a:xfrm rot="5400000">
              <a:off x="8818997" y="3028642"/>
              <a:ext cx="469528" cy="619220"/>
            </a:xfrm>
            <a:custGeom>
              <a:avLst/>
              <a:gdLst>
                <a:gd name="connsiteX0" fmla="*/ 4710315 w 7544313"/>
                <a:gd name="connsiteY0" fmla="*/ 0 h 5784389"/>
                <a:gd name="connsiteX1" fmla="*/ 5164538 w 7544313"/>
                <a:gd name="connsiteY1" fmla="*/ 188144 h 5784389"/>
                <a:gd name="connsiteX2" fmla="*/ 7343753 w 7544313"/>
                <a:gd name="connsiteY2" fmla="*/ 2367358 h 5784389"/>
                <a:gd name="connsiteX3" fmla="*/ 7428050 w 7544313"/>
                <a:gd name="connsiteY3" fmla="*/ 2469120 h 5784389"/>
                <a:gd name="connsiteX4" fmla="*/ 7438311 w 7544313"/>
                <a:gd name="connsiteY4" fmla="*/ 2487626 h 5784389"/>
                <a:gd name="connsiteX5" fmla="*/ 7479289 w 7544313"/>
                <a:gd name="connsiteY5" fmla="*/ 2563973 h 5784389"/>
                <a:gd name="connsiteX6" fmla="*/ 7544313 w 7544313"/>
                <a:gd name="connsiteY6" fmla="*/ 2891210 h 5784389"/>
                <a:gd name="connsiteX7" fmla="*/ 7479289 w 7544313"/>
                <a:gd name="connsiteY7" fmla="*/ 3218447 h 5784389"/>
                <a:gd name="connsiteX8" fmla="*/ 7454433 w 7544313"/>
                <a:gd name="connsiteY8" fmla="*/ 3276193 h 5784389"/>
                <a:gd name="connsiteX9" fmla="*/ 7421357 w 7544313"/>
                <a:gd name="connsiteY9" fmla="*/ 3318247 h 5784389"/>
                <a:gd name="connsiteX10" fmla="*/ 7325947 w 7544313"/>
                <a:gd name="connsiteY10" fmla="*/ 3417030 h 5784389"/>
                <a:gd name="connsiteX11" fmla="*/ 5146732 w 7544313"/>
                <a:gd name="connsiteY11" fmla="*/ 5596244 h 5784389"/>
                <a:gd name="connsiteX12" fmla="*/ 4238287 w 7544313"/>
                <a:gd name="connsiteY12" fmla="*/ 5596244 h 5784389"/>
                <a:gd name="connsiteX13" fmla="*/ 4238287 w 7544313"/>
                <a:gd name="connsiteY13" fmla="*/ 4687801 h 5784389"/>
                <a:gd name="connsiteX14" fmla="*/ 5378425 w 7544313"/>
                <a:gd name="connsiteY14" fmla="*/ 3547663 h 5784389"/>
                <a:gd name="connsiteX15" fmla="*/ 642367 w 7544313"/>
                <a:gd name="connsiteY15" fmla="*/ 3547663 h 5784389"/>
                <a:gd name="connsiteX16" fmla="*/ 0 w 7544313"/>
                <a:gd name="connsiteY16" fmla="*/ 2905296 h 5784389"/>
                <a:gd name="connsiteX17" fmla="*/ 642367 w 7544313"/>
                <a:gd name="connsiteY17" fmla="*/ 2262930 h 5784389"/>
                <a:gd name="connsiteX18" fmla="*/ 5422435 w 7544313"/>
                <a:gd name="connsiteY18" fmla="*/ 2262930 h 5784389"/>
                <a:gd name="connsiteX19" fmla="*/ 4256093 w 7544313"/>
                <a:gd name="connsiteY19" fmla="*/ 1096587 h 5784389"/>
                <a:gd name="connsiteX20" fmla="*/ 4256093 w 7544313"/>
                <a:gd name="connsiteY20" fmla="*/ 188144 h 5784389"/>
                <a:gd name="connsiteX21" fmla="*/ 4710315 w 7544313"/>
                <a:gd name="connsiteY21" fmla="*/ 0 h 578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544313" h="5784389">
                  <a:moveTo>
                    <a:pt x="4710315" y="0"/>
                  </a:moveTo>
                  <a:cubicBezTo>
                    <a:pt x="4874713" y="0"/>
                    <a:pt x="5039107" y="62713"/>
                    <a:pt x="5164538" y="188144"/>
                  </a:cubicBezTo>
                  <a:lnTo>
                    <a:pt x="7343753" y="2367358"/>
                  </a:lnTo>
                  <a:cubicBezTo>
                    <a:pt x="7375110" y="2398716"/>
                    <a:pt x="7403341" y="2432905"/>
                    <a:pt x="7428050" y="2469120"/>
                  </a:cubicBezTo>
                  <a:lnTo>
                    <a:pt x="7438311" y="2487626"/>
                  </a:lnTo>
                  <a:lnTo>
                    <a:pt x="7479289" y="2563973"/>
                  </a:lnTo>
                  <a:cubicBezTo>
                    <a:pt x="7520342" y="2657385"/>
                    <a:pt x="7544313" y="2769994"/>
                    <a:pt x="7544313" y="2891210"/>
                  </a:cubicBezTo>
                  <a:cubicBezTo>
                    <a:pt x="7544313" y="3012426"/>
                    <a:pt x="7520342" y="3125035"/>
                    <a:pt x="7479289" y="3218447"/>
                  </a:cubicBezTo>
                  <a:lnTo>
                    <a:pt x="7454433" y="3276193"/>
                  </a:lnTo>
                  <a:lnTo>
                    <a:pt x="7421357" y="3318247"/>
                  </a:lnTo>
                  <a:cubicBezTo>
                    <a:pt x="7391886" y="3351882"/>
                    <a:pt x="7357304" y="3385674"/>
                    <a:pt x="7325947" y="3417030"/>
                  </a:cubicBezTo>
                  <a:lnTo>
                    <a:pt x="5146732" y="5596244"/>
                  </a:lnTo>
                  <a:cubicBezTo>
                    <a:pt x="4895873" y="5847104"/>
                    <a:pt x="4489147" y="5847104"/>
                    <a:pt x="4238287" y="5596244"/>
                  </a:cubicBezTo>
                  <a:cubicBezTo>
                    <a:pt x="3987430" y="5345384"/>
                    <a:pt x="3987430" y="4938661"/>
                    <a:pt x="4238287" y="4687801"/>
                  </a:cubicBezTo>
                  <a:lnTo>
                    <a:pt x="5378425" y="3547663"/>
                  </a:lnTo>
                  <a:lnTo>
                    <a:pt x="642367" y="3547663"/>
                  </a:lnTo>
                  <a:cubicBezTo>
                    <a:pt x="287598" y="3547663"/>
                    <a:pt x="0" y="3260065"/>
                    <a:pt x="0" y="2905296"/>
                  </a:cubicBezTo>
                  <a:cubicBezTo>
                    <a:pt x="0" y="2550527"/>
                    <a:pt x="287598" y="2262930"/>
                    <a:pt x="642367" y="2262930"/>
                  </a:cubicBezTo>
                  <a:lnTo>
                    <a:pt x="5422435" y="2262930"/>
                  </a:lnTo>
                  <a:lnTo>
                    <a:pt x="4256093" y="1096587"/>
                  </a:lnTo>
                  <a:cubicBezTo>
                    <a:pt x="4005235" y="845727"/>
                    <a:pt x="4005235" y="439004"/>
                    <a:pt x="4256093" y="188144"/>
                  </a:cubicBezTo>
                  <a:cubicBezTo>
                    <a:pt x="4381524" y="62713"/>
                    <a:pt x="4545918" y="0"/>
                    <a:pt x="4710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6528048" y="6165304"/>
              <a:ext cx="54726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00AB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不仅是考核内容的放大，是学习成果的量化、能力的放大</a:t>
              </a:r>
            </a:p>
          </p:txBody>
        </p:sp>
      </p:grpSp>
      <p:sp>
        <p:nvSpPr>
          <p:cNvPr id="73" name="Flowchart: Terminator"/>
          <p:cNvSpPr/>
          <p:nvPr/>
        </p:nvSpPr>
        <p:spPr>
          <a:xfrm>
            <a:off x="8328248" y="908720"/>
            <a:ext cx="1893507" cy="509169"/>
          </a:xfrm>
          <a:prstGeom prst="flowChartTerminator">
            <a:avLst/>
          </a:prstGeom>
          <a:solidFill>
            <a:srgbClr val="36B7AB"/>
          </a:solidFill>
          <a:ln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新的考核方式</a:t>
            </a:r>
            <a:endParaRPr lang="en-US" sz="20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0632504" y="436510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i="1" dirty="0" smtClean="0">
                <a:solidFill>
                  <a:srgbClr val="36B7AB"/>
                </a:solidFill>
                <a:latin typeface="微软雅黑" pitchFamily="34" charset="-122"/>
                <a:ea typeface="微软雅黑" pitchFamily="34" charset="-122"/>
              </a:rPr>
              <a:t>教师评价</a:t>
            </a:r>
            <a:endParaRPr lang="zh-CN" altLang="en-US" b="1" i="1" dirty="0">
              <a:solidFill>
                <a:srgbClr val="36B7A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632504" y="486916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i="1" dirty="0" smtClean="0">
                <a:solidFill>
                  <a:srgbClr val="36B7AB"/>
                </a:solidFill>
                <a:latin typeface="微软雅黑" pitchFamily="34" charset="-122"/>
                <a:ea typeface="微软雅黑" pitchFamily="34" charset="-122"/>
              </a:rPr>
              <a:t>企业评价</a:t>
            </a:r>
            <a:endParaRPr lang="zh-CN" altLang="en-US" b="1" i="1" dirty="0">
              <a:solidFill>
                <a:srgbClr val="36B7A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912424" y="2348880"/>
            <a:ext cx="110799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b="1" i="1" dirty="0" smtClean="0">
                <a:solidFill>
                  <a:srgbClr val="36B7AB"/>
                </a:solidFill>
                <a:latin typeface="微软雅黑" pitchFamily="34" charset="-122"/>
                <a:ea typeface="微软雅黑" pitchFamily="34" charset="-122"/>
              </a:rPr>
              <a:t>教师评价</a:t>
            </a:r>
            <a:endParaRPr lang="zh-CN" altLang="en-US" b="1" i="1" dirty="0">
              <a:solidFill>
                <a:srgbClr val="36B7AB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136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3" grpId="0" animBg="1"/>
      <p:bldP spid="75" grpId="0"/>
      <p:bldP spid="76" grpId="0"/>
      <p:bldP spid="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7750779" y="1824514"/>
            <a:ext cx="83343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zh-CN" sz="112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图片处理</a:t>
            </a:r>
          </a:p>
        </p:txBody>
      </p:sp>
      <p:sp>
        <p:nvSpPr>
          <p:cNvPr id="6" name="矩形 12"/>
          <p:cNvSpPr>
            <a:spLocks noChangeArrowheads="1"/>
          </p:cNvSpPr>
          <p:nvPr/>
        </p:nvSpPr>
        <p:spPr bwMode="auto">
          <a:xfrm>
            <a:off x="7496651" y="1824514"/>
            <a:ext cx="83343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zh-CN" sz="112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图表设计</a:t>
            </a:r>
          </a:p>
        </p:txBody>
      </p:sp>
      <p:sp>
        <p:nvSpPr>
          <p:cNvPr id="7" name="矩形 13"/>
          <p:cNvSpPr>
            <a:spLocks noChangeArrowheads="1"/>
          </p:cNvSpPr>
          <p:nvPr/>
        </p:nvSpPr>
        <p:spPr bwMode="auto">
          <a:xfrm>
            <a:off x="9450515" y="1824514"/>
            <a:ext cx="83343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zh-CN" sz="112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典型案例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5695284" y="1094105"/>
            <a:ext cx="2591870" cy="5215255"/>
            <a:chOff x="7572" y="2080"/>
            <a:chExt cx="5507" cy="7870"/>
          </a:xfrm>
        </p:grpSpPr>
        <p:sp>
          <p:nvSpPr>
            <p:cNvPr id="9" name="矩形 8"/>
            <p:cNvSpPr/>
            <p:nvPr/>
          </p:nvSpPr>
          <p:spPr>
            <a:xfrm>
              <a:off x="7572" y="2458"/>
              <a:ext cx="5507" cy="749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" name="矩形 9"/>
            <p:cNvSpPr/>
            <p:nvPr/>
          </p:nvSpPr>
          <p:spPr>
            <a:xfrm>
              <a:off x="8505" y="2080"/>
              <a:ext cx="3526" cy="755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课中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400384" y="1094740"/>
            <a:ext cx="2592160" cy="5219898"/>
            <a:chOff x="9736" y="2896"/>
            <a:chExt cx="3863" cy="5893"/>
          </a:xfrm>
        </p:grpSpPr>
        <p:sp>
          <p:nvSpPr>
            <p:cNvPr id="12" name="矩形 11"/>
            <p:cNvSpPr/>
            <p:nvPr/>
          </p:nvSpPr>
          <p:spPr>
            <a:xfrm>
              <a:off x="9736" y="3184"/>
              <a:ext cx="3863" cy="5605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" name="矩形 12"/>
            <p:cNvSpPr/>
            <p:nvPr/>
          </p:nvSpPr>
          <p:spPr>
            <a:xfrm>
              <a:off x="10500" y="2896"/>
              <a:ext cx="2473" cy="565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课后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TextBox 6"/>
          <p:cNvSpPr txBox="1"/>
          <p:nvPr/>
        </p:nvSpPr>
        <p:spPr>
          <a:xfrm>
            <a:off x="2370247" y="2045494"/>
            <a:ext cx="413385" cy="6591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5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教师</a:t>
            </a:r>
          </a:p>
        </p:txBody>
      </p:sp>
      <p:sp>
        <p:nvSpPr>
          <p:cNvPr id="15" name="TextBox 56"/>
          <p:cNvSpPr txBox="1"/>
          <p:nvPr/>
        </p:nvSpPr>
        <p:spPr>
          <a:xfrm>
            <a:off x="2362469" y="5366703"/>
            <a:ext cx="413385" cy="7734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学生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2936844" y="1094815"/>
            <a:ext cx="2592019" cy="5214545"/>
            <a:chOff x="1345" y="3235"/>
            <a:chExt cx="3997" cy="7077"/>
          </a:xfrm>
        </p:grpSpPr>
        <p:sp>
          <p:nvSpPr>
            <p:cNvPr id="17" name="矩形 16"/>
            <p:cNvSpPr/>
            <p:nvPr/>
          </p:nvSpPr>
          <p:spPr>
            <a:xfrm>
              <a:off x="1345" y="3574"/>
              <a:ext cx="3997" cy="6738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8" name="矩形 17"/>
            <p:cNvSpPr/>
            <p:nvPr/>
          </p:nvSpPr>
          <p:spPr>
            <a:xfrm>
              <a:off x="2152" y="3235"/>
              <a:ext cx="2558" cy="678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课前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940654" y="1718310"/>
            <a:ext cx="8014335" cy="1061720"/>
            <a:chOff x="666920" y="2348881"/>
            <a:chExt cx="8420400" cy="1180689"/>
          </a:xfrm>
          <a:solidFill>
            <a:srgbClr val="36B7AB"/>
          </a:solidFill>
        </p:grpSpPr>
        <p:sp>
          <p:nvSpPr>
            <p:cNvPr id="20" name="矩形 19"/>
            <p:cNvSpPr/>
            <p:nvPr/>
          </p:nvSpPr>
          <p:spPr>
            <a:xfrm>
              <a:off x="666920" y="2348881"/>
              <a:ext cx="8420400" cy="1180689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7" tIns="45717" rIns="91437" bIns="45717" rtlCol="0" anchor="ctr"/>
            <a:lstStyle/>
            <a:p>
              <a:pPr algn="ctr"/>
              <a:endParaRPr lang="zh-CN" altLang="en-US" sz="135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705931" y="2681881"/>
              <a:ext cx="1228320" cy="510549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txBody>
            <a:bodyPr wrap="square" lIns="91437" tIns="45717" rIns="91437" bIns="45717">
              <a:spAutoFit/>
            </a:bodyPr>
            <a:lstStyle/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创课上传学习</a:t>
              </a:r>
              <a:endParaRPr lang="en-US" altLang="zh-CN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资料及课件</a:t>
              </a:r>
              <a:endParaRPr lang="en-US" altLang="zh-CN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燕尾形箭头 21"/>
            <p:cNvSpPr/>
            <p:nvPr/>
          </p:nvSpPr>
          <p:spPr>
            <a:xfrm>
              <a:off x="1970737" y="2852936"/>
              <a:ext cx="182971" cy="173103"/>
            </a:xfrm>
            <a:prstGeom prst="notchedRightArrow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7" tIns="45717" rIns="91437" bIns="45717" rtlCol="0" anchor="ctr"/>
            <a:lstStyle/>
            <a:p>
              <a:pPr algn="ctr"/>
              <a:endParaRPr lang="zh-CN" altLang="en-US" sz="1350" b="1">
                <a:solidFill>
                  <a:schemeClr val="bg1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177270" y="2681881"/>
              <a:ext cx="1169837" cy="510549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txBody>
            <a:bodyPr wrap="square" lIns="91437" tIns="45717" rIns="91437" bIns="45717">
              <a:spAutoFit/>
            </a:bodyPr>
            <a:lstStyle/>
            <a:p>
              <a:pPr algn="ctr">
                <a:defRPr/>
              </a:pPr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布置预习</a:t>
              </a:r>
            </a:p>
            <a:p>
              <a:pPr algn="ctr">
                <a:defRPr/>
              </a:pPr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问题</a:t>
              </a:r>
              <a:endParaRPr lang="en-US" altLang="zh-CN" sz="105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燕尾形箭头 23"/>
            <p:cNvSpPr/>
            <p:nvPr/>
          </p:nvSpPr>
          <p:spPr>
            <a:xfrm>
              <a:off x="3404882" y="2852936"/>
              <a:ext cx="182972" cy="173103"/>
            </a:xfrm>
            <a:prstGeom prst="notchedRightArrow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7" tIns="45717" rIns="91437" bIns="45717" rtlCol="0" anchor="ctr"/>
            <a:lstStyle/>
            <a:p>
              <a:pPr algn="ctr"/>
              <a:endParaRPr lang="zh-CN" altLang="en-US" sz="1350" b="1">
                <a:solidFill>
                  <a:schemeClr val="bg1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636442" y="2597719"/>
              <a:ext cx="1169998" cy="716040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txBody>
            <a:bodyPr wrap="square" lIns="91437" tIns="45717" rIns="91437" bIns="45717">
              <a:spAutoFit/>
            </a:bodyPr>
            <a:lstStyle/>
            <a:p>
              <a:pPr algn="ctr">
                <a:defRPr/>
              </a:pP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展示</a:t>
              </a:r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应用</a:t>
              </a:r>
              <a:endParaRPr lang="en-US" altLang="zh-CN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演示</a:t>
              </a:r>
              <a:endParaRPr lang="en-US" altLang="zh-CN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布置任务</a:t>
              </a:r>
              <a:endPara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燕尾形箭头 25"/>
            <p:cNvSpPr/>
            <p:nvPr/>
          </p:nvSpPr>
          <p:spPr>
            <a:xfrm>
              <a:off x="4830052" y="2852936"/>
              <a:ext cx="182972" cy="173103"/>
            </a:xfrm>
            <a:prstGeom prst="notchedRightArrow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7" tIns="45717" rIns="91437" bIns="45717" rtlCol="0" anchor="ctr"/>
            <a:lstStyle/>
            <a:p>
              <a:pPr algn="ctr"/>
              <a:endParaRPr lang="zh-CN" altLang="en-US" sz="1350" b="1">
                <a:solidFill>
                  <a:schemeClr val="bg1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031086" y="2690558"/>
              <a:ext cx="1169998" cy="510549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txBody>
            <a:bodyPr wrap="square" lIns="91437" tIns="45717" rIns="91437" bIns="45717">
              <a:spAutoFit/>
            </a:bodyPr>
            <a:lstStyle/>
            <a:p>
              <a:pPr algn="ctr">
                <a:defRPr/>
              </a:pPr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帮扶、协助</a:t>
              </a:r>
              <a:endParaRPr lang="en-US" altLang="zh-CN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指导、点评</a:t>
              </a:r>
              <a:endParaRPr lang="en-US" altLang="zh-CN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燕尾形箭头 27"/>
            <p:cNvSpPr/>
            <p:nvPr/>
          </p:nvSpPr>
          <p:spPr>
            <a:xfrm>
              <a:off x="6243174" y="2852936"/>
              <a:ext cx="182972" cy="173103"/>
            </a:xfrm>
            <a:prstGeom prst="notchedRightArrow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7" tIns="45717" rIns="91437" bIns="45717" rtlCol="0" anchor="ctr"/>
            <a:lstStyle/>
            <a:p>
              <a:pPr algn="ctr"/>
              <a:endParaRPr lang="zh-CN" altLang="en-US" sz="1350" b="1">
                <a:solidFill>
                  <a:schemeClr val="bg1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6450966" y="2690558"/>
              <a:ext cx="1169998" cy="510549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txBody>
            <a:bodyPr wrap="square" lIns="91437" tIns="45717" rIns="91437" bIns="45717">
              <a:spAutoFit/>
            </a:bodyPr>
            <a:lstStyle/>
            <a:p>
              <a:pPr algn="ctr">
                <a:defRPr/>
              </a:pP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</a:t>
              </a:r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课上传</a:t>
              </a:r>
              <a:endParaRPr lang="en-US" altLang="zh-CN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任务测试</a:t>
              </a:r>
              <a:endPara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燕尾形箭头 29"/>
            <p:cNvSpPr/>
            <p:nvPr/>
          </p:nvSpPr>
          <p:spPr>
            <a:xfrm>
              <a:off x="7644378" y="2852936"/>
              <a:ext cx="182972" cy="173103"/>
            </a:xfrm>
            <a:prstGeom prst="notchedRightArrow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7" tIns="45717" rIns="91437" bIns="45717" rtlCol="0" anchor="ctr"/>
            <a:lstStyle/>
            <a:p>
              <a:pPr algn="ctr"/>
              <a:endParaRPr lang="zh-CN" altLang="en-US" sz="1350" b="1">
                <a:solidFill>
                  <a:schemeClr val="bg1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7828362" y="2678940"/>
              <a:ext cx="1228320" cy="510549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txBody>
            <a:bodyPr wrap="square" lIns="91437" tIns="45717" rIns="91437" bIns="45717">
              <a:spAutoFit/>
            </a:bodyPr>
            <a:lstStyle/>
            <a:p>
              <a:pPr algn="ctr">
                <a:defRPr/>
              </a:pPr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反馈测试问题</a:t>
              </a:r>
              <a:endParaRPr lang="en-US" altLang="zh-CN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反馈报告问题</a:t>
              </a:r>
              <a:endParaRPr lang="en-US" altLang="zh-CN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925414" y="5231765"/>
            <a:ext cx="8013659" cy="1062008"/>
            <a:chOff x="666920" y="4336544"/>
            <a:chExt cx="8420400" cy="1180689"/>
          </a:xfrm>
          <a:solidFill>
            <a:srgbClr val="36B7AB"/>
          </a:solidFill>
        </p:grpSpPr>
        <p:sp>
          <p:nvSpPr>
            <p:cNvPr id="33" name="矩形 32"/>
            <p:cNvSpPr/>
            <p:nvPr/>
          </p:nvSpPr>
          <p:spPr>
            <a:xfrm>
              <a:off x="666920" y="4336544"/>
              <a:ext cx="8420400" cy="1180689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7" tIns="45717" rIns="91437" bIns="45717" rtlCol="0" anchor="ctr"/>
            <a:lstStyle/>
            <a:p>
              <a:pPr algn="ctr"/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755576" y="4691359"/>
              <a:ext cx="1243463" cy="513250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txBody>
            <a:bodyPr wrap="square" lIns="91437" tIns="45717" rIns="91437" bIns="45717">
              <a:spAutoFit/>
            </a:bodyPr>
            <a:lstStyle/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提前学习</a:t>
              </a:r>
            </a:p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相关资料</a:t>
              </a:r>
            </a:p>
          </p:txBody>
        </p:sp>
        <p:sp>
          <p:nvSpPr>
            <p:cNvPr id="35" name="燕尾形箭头 34"/>
            <p:cNvSpPr/>
            <p:nvPr/>
          </p:nvSpPr>
          <p:spPr>
            <a:xfrm>
              <a:off x="2036730" y="4869161"/>
              <a:ext cx="182971" cy="173103"/>
            </a:xfrm>
            <a:prstGeom prst="notchedRightArrow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7" tIns="45717" rIns="91437" bIns="45717" rtlCol="0" anchor="ctr"/>
            <a:lstStyle/>
            <a:p>
              <a:pPr algn="ctr"/>
              <a:endParaRPr lang="zh-CN" altLang="en-US" sz="1350" b="1">
                <a:solidFill>
                  <a:schemeClr val="bg1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250034" y="4695165"/>
              <a:ext cx="1097829" cy="513250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txBody>
            <a:bodyPr wrap="square" lIns="91437" tIns="45717" rIns="91437" bIns="45717">
              <a:spAutoFit/>
            </a:bodyPr>
            <a:lstStyle/>
            <a:p>
              <a:pPr algn="ctr">
                <a:defRPr/>
              </a:pPr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整理预习</a:t>
              </a:r>
            </a:p>
            <a:p>
              <a:pPr algn="ctr">
                <a:defRPr/>
              </a:pPr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问题答案</a:t>
              </a:r>
            </a:p>
          </p:txBody>
        </p:sp>
        <p:sp>
          <p:nvSpPr>
            <p:cNvPr id="37" name="燕尾形箭头 36"/>
            <p:cNvSpPr/>
            <p:nvPr/>
          </p:nvSpPr>
          <p:spPr>
            <a:xfrm>
              <a:off x="3389892" y="4869161"/>
              <a:ext cx="182972" cy="173103"/>
            </a:xfrm>
            <a:prstGeom prst="notchedRightArrow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7" tIns="45717" rIns="91437" bIns="45717" rtlCol="0" anchor="ctr"/>
            <a:lstStyle/>
            <a:p>
              <a:pPr algn="ctr"/>
              <a:endParaRPr lang="zh-CN" altLang="en-US" sz="1350" b="1">
                <a:solidFill>
                  <a:schemeClr val="bg1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3608858" y="4509120"/>
              <a:ext cx="1228320" cy="923856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txBody>
            <a:bodyPr wrap="square" lIns="91437" tIns="45717" rIns="91437" bIns="45717">
              <a:spAutoFit/>
            </a:bodyPr>
            <a:lstStyle/>
            <a:p>
              <a:pPr algn="ctr">
                <a:defRPr/>
              </a:pPr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回答预习问题</a:t>
              </a:r>
            </a:p>
            <a:p>
              <a:pPr algn="ctr">
                <a:defRPr/>
              </a:pPr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了解任务</a:t>
              </a:r>
            </a:p>
            <a:p>
              <a:pPr algn="ctr">
                <a:defRPr/>
              </a:pPr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小组讨论</a:t>
              </a:r>
            </a:p>
            <a:p>
              <a:pPr algn="ctr">
                <a:defRPr/>
              </a:pPr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制定方案</a:t>
              </a:r>
              <a:r>
                <a:rPr lang="zh-CN" altLang="en-US" sz="105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</a:p>
          </p:txBody>
        </p:sp>
        <p:sp>
          <p:nvSpPr>
            <p:cNvPr id="39" name="燕尾形箭头 38"/>
            <p:cNvSpPr/>
            <p:nvPr/>
          </p:nvSpPr>
          <p:spPr>
            <a:xfrm>
              <a:off x="4848020" y="4869161"/>
              <a:ext cx="182972" cy="173103"/>
            </a:xfrm>
            <a:prstGeom prst="notchedRightArrow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7" tIns="45717" rIns="91437" bIns="45717" rtlCol="0" anchor="ctr"/>
            <a:lstStyle/>
            <a:p>
              <a:pPr algn="ctr"/>
              <a:endParaRPr lang="zh-CN" altLang="en-US" sz="1350" b="1">
                <a:solidFill>
                  <a:schemeClr val="bg1"/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5019038" y="4624104"/>
              <a:ext cx="1169998" cy="718553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txBody>
            <a:bodyPr wrap="square" lIns="91437" tIns="45717" rIns="91437" bIns="45717">
              <a:spAutoFit/>
            </a:bodyPr>
            <a:lstStyle/>
            <a:p>
              <a:pPr algn="ctr">
                <a:defRPr/>
              </a:pPr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典型任务</a:t>
              </a:r>
            </a:p>
            <a:p>
              <a:pPr algn="ctr">
                <a:defRPr/>
              </a:pPr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设计、完善</a:t>
              </a:r>
            </a:p>
            <a:p>
              <a:pPr algn="ctr">
                <a:defRPr/>
              </a:pPr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展示</a:t>
              </a:r>
            </a:p>
          </p:txBody>
        </p:sp>
        <p:sp>
          <p:nvSpPr>
            <p:cNvPr id="41" name="燕尾形箭头 40"/>
            <p:cNvSpPr/>
            <p:nvPr/>
          </p:nvSpPr>
          <p:spPr>
            <a:xfrm>
              <a:off x="6240232" y="4869161"/>
              <a:ext cx="182972" cy="173103"/>
            </a:xfrm>
            <a:prstGeom prst="notchedRightArrow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7" tIns="45717" rIns="91437" bIns="45717" rtlCol="0" anchor="ctr"/>
            <a:lstStyle/>
            <a:p>
              <a:pPr algn="ctr"/>
              <a:endParaRPr lang="zh-CN" altLang="en-US" sz="1350" b="1">
                <a:solidFill>
                  <a:schemeClr val="bg1"/>
                </a:solidFill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6441797" y="4698107"/>
              <a:ext cx="1169998" cy="513250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txBody>
            <a:bodyPr wrap="square" lIns="91437" tIns="45717" rIns="91437" bIns="45717">
              <a:spAutoFit/>
            </a:bodyPr>
            <a:lstStyle/>
            <a:p>
              <a:pPr algn="ctr">
                <a:defRPr/>
              </a:pPr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完成创课</a:t>
              </a:r>
            </a:p>
            <a:p>
              <a:pPr algn="ctr">
                <a:defRPr/>
              </a:pPr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任务测试</a:t>
              </a:r>
            </a:p>
          </p:txBody>
        </p:sp>
        <p:sp>
          <p:nvSpPr>
            <p:cNvPr id="43" name="燕尾形箭头 42"/>
            <p:cNvSpPr/>
            <p:nvPr/>
          </p:nvSpPr>
          <p:spPr>
            <a:xfrm>
              <a:off x="7629388" y="4855063"/>
              <a:ext cx="182972" cy="173103"/>
            </a:xfrm>
            <a:prstGeom prst="notchedRightArrow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7" tIns="45717" rIns="91437" bIns="45717" rtlCol="0" anchor="ctr"/>
            <a:lstStyle/>
            <a:p>
              <a:pPr algn="ctr"/>
              <a:endParaRPr lang="zh-CN" altLang="en-US" sz="1350" b="1">
                <a:solidFill>
                  <a:schemeClr val="bg1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7821528" y="4691792"/>
              <a:ext cx="1169998" cy="513250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txBody>
            <a:bodyPr wrap="square" lIns="91437" tIns="45717" rIns="91437" bIns="45717">
              <a:spAutoFit/>
            </a:bodyPr>
            <a:lstStyle/>
            <a:p>
              <a:pPr algn="ctr">
                <a:defRPr/>
              </a:pPr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撰写设计</a:t>
              </a:r>
            </a:p>
            <a:p>
              <a:pPr algn="ctr">
                <a:defRPr/>
              </a:pPr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报告</a:t>
              </a:r>
            </a:p>
          </p:txBody>
        </p:sp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2" cstate="print"/>
          <a:srcRect l="35576" t="-359" r="23705" b="38346"/>
          <a:stretch>
            <a:fillRect/>
          </a:stretch>
        </p:blipFill>
        <p:spPr>
          <a:xfrm>
            <a:off x="2954624" y="2740660"/>
            <a:ext cx="2609215" cy="130873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6" name="图片 45" descr="IMG_4789"/>
          <p:cNvPicPr>
            <a:picLocks noChangeAspect="1"/>
          </p:cNvPicPr>
          <p:nvPr/>
        </p:nvPicPr>
        <p:blipFill>
          <a:blip r:embed="rId3" cstate="print"/>
          <a:srcRect l="313" t="32305" r="606" b="5342"/>
          <a:stretch>
            <a:fillRect/>
          </a:stretch>
        </p:blipFill>
        <p:spPr>
          <a:xfrm>
            <a:off x="5766404" y="4050030"/>
            <a:ext cx="2484018" cy="127418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46739" y="3999865"/>
            <a:ext cx="2507615" cy="1415415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"/>
          </a:effec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374" y="2682875"/>
            <a:ext cx="2484018" cy="139677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9" name="图片 48" descr="DSCF3027"/>
          <p:cNvPicPr>
            <a:picLocks noChangeAspect="1"/>
          </p:cNvPicPr>
          <p:nvPr/>
        </p:nvPicPr>
        <p:blipFill>
          <a:blip r:embed="rId6" cstate="print"/>
          <a:srcRect l="26376" t="18502" r="4179" b="13729"/>
          <a:stretch>
            <a:fillRect/>
          </a:stretch>
        </p:blipFill>
        <p:spPr>
          <a:xfrm>
            <a:off x="8417529" y="2652395"/>
            <a:ext cx="2520212" cy="140401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24144" y="4048760"/>
            <a:ext cx="2638425" cy="1409700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51" name="组合 50"/>
          <p:cNvGrpSpPr/>
          <p:nvPr/>
        </p:nvGrpSpPr>
        <p:grpSpPr>
          <a:xfrm>
            <a:off x="0" y="-27384"/>
            <a:ext cx="9144000" cy="969336"/>
            <a:chOff x="0" y="44625"/>
            <a:chExt cx="9144000" cy="1101076"/>
          </a:xfrm>
        </p:grpSpPr>
        <p:grpSp>
          <p:nvGrpSpPr>
            <p:cNvPr id="52" name="组合 51"/>
            <p:cNvGrpSpPr/>
            <p:nvPr/>
          </p:nvGrpSpPr>
          <p:grpSpPr>
            <a:xfrm>
              <a:off x="0" y="44625"/>
              <a:ext cx="9144000" cy="1101076"/>
              <a:chOff x="0" y="44625"/>
              <a:chExt cx="9144000" cy="1101076"/>
            </a:xfrm>
          </p:grpSpPr>
          <p:sp>
            <p:nvSpPr>
              <p:cNvPr id="54" name="矩形 53"/>
              <p:cNvSpPr/>
              <p:nvPr/>
            </p:nvSpPr>
            <p:spPr>
              <a:xfrm>
                <a:off x="0" y="401715"/>
                <a:ext cx="9144000" cy="193750"/>
              </a:xfrm>
              <a:prstGeom prst="rect">
                <a:avLst/>
              </a:prstGeom>
              <a:solidFill>
                <a:srgbClr val="36B7AB"/>
              </a:solidFill>
              <a:ln>
                <a:gradFill>
                  <a:gsLst>
                    <a:gs pos="0">
                      <a:schemeClr val="accent1">
                        <a:lumMod val="0"/>
                        <a:lumOff val="100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  <a:effectLst>
                <a:innerShdw blurRad="25400" dir="16200000">
                  <a:prstClr val="black">
                    <a:alpha val="2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圆角矩形 54"/>
              <p:cNvSpPr/>
              <p:nvPr/>
            </p:nvSpPr>
            <p:spPr>
              <a:xfrm>
                <a:off x="420915" y="44625"/>
                <a:ext cx="3322410" cy="11010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文本占位符 1"/>
              <p:cNvSpPr txBox="1">
                <a:spLocks/>
              </p:cNvSpPr>
              <p:nvPr/>
            </p:nvSpPr>
            <p:spPr>
              <a:xfrm flipH="1">
                <a:off x="767408" y="208214"/>
                <a:ext cx="2715655" cy="704857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zh-CN" altLang="en-US" sz="4400" dirty="0">
                    <a:solidFill>
                      <a:srgbClr val="36B7A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entury Gothic" panose="020B0502020202020204" pitchFamily="34" charset="0"/>
                  </a:rPr>
                  <a:t>打破</a:t>
                </a:r>
              </a:p>
            </p:txBody>
          </p:sp>
        </p:grpSp>
        <p:sp>
          <p:nvSpPr>
            <p:cNvPr id="53" name="圆角矩形 52"/>
            <p:cNvSpPr/>
            <p:nvPr/>
          </p:nvSpPr>
          <p:spPr>
            <a:xfrm>
              <a:off x="522290" y="208214"/>
              <a:ext cx="3149807" cy="693440"/>
            </a:xfrm>
            <a:prstGeom prst="roundRect">
              <a:avLst>
                <a:gd name="adj" fmla="val 50000"/>
              </a:avLst>
            </a:prstGeom>
            <a:noFill/>
            <a:ln>
              <a:gradFill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>
                      <a:lumMod val="9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680" y="6418351"/>
            <a:ext cx="12191365" cy="434390"/>
            <a:chOff x="0" y="6467028"/>
            <a:chExt cx="9144000" cy="390972"/>
          </a:xfrm>
        </p:grpSpPr>
        <p:sp>
          <p:nvSpPr>
            <p:cNvPr id="58" name="矩形 57"/>
            <p:cNvSpPr/>
            <p:nvPr/>
          </p:nvSpPr>
          <p:spPr>
            <a:xfrm>
              <a:off x="0" y="6467028"/>
              <a:ext cx="9144000" cy="13032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59" name="矩形 58"/>
            <p:cNvSpPr/>
            <p:nvPr/>
          </p:nvSpPr>
          <p:spPr>
            <a:xfrm>
              <a:off x="0" y="6597352"/>
              <a:ext cx="9144000" cy="260648"/>
            </a:xfrm>
            <a:prstGeom prst="rect">
              <a:avLst/>
            </a:prstGeom>
            <a:solidFill>
              <a:srgbClr val="36B7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61" name="Flowchart: Terminator"/>
          <p:cNvSpPr/>
          <p:nvPr/>
        </p:nvSpPr>
        <p:spPr>
          <a:xfrm>
            <a:off x="468962" y="3183365"/>
            <a:ext cx="1893507" cy="509169"/>
          </a:xfrm>
          <a:prstGeom prst="flowChartTerminator">
            <a:avLst/>
          </a:prstGeom>
          <a:solidFill>
            <a:srgbClr val="36B7AB"/>
          </a:solidFill>
          <a:ln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教学过程设计</a:t>
            </a:r>
            <a:endParaRPr lang="en-US" sz="20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911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199457" y="1649759"/>
            <a:ext cx="1983704" cy="2355305"/>
            <a:chOff x="1168400" y="2228850"/>
            <a:chExt cx="2219325" cy="2828925"/>
          </a:xfrm>
          <a:solidFill>
            <a:srgbClr val="36B7AB"/>
          </a:solidFill>
        </p:grpSpPr>
        <p:sp>
          <p:nvSpPr>
            <p:cNvPr id="14" name="任意多边形 13"/>
            <p:cNvSpPr>
              <a:spLocks noChangeArrowheads="1"/>
            </p:cNvSpPr>
            <p:nvPr/>
          </p:nvSpPr>
          <p:spPr bwMode="auto">
            <a:xfrm>
              <a:off x="1168400" y="2228850"/>
              <a:ext cx="2219325" cy="2828925"/>
            </a:xfrm>
            <a:custGeom>
              <a:avLst/>
              <a:gdLst>
                <a:gd name="T0" fmla="*/ 230769 w 2219020"/>
                <a:gd name="T1" fmla="*/ 115010 h 2829293"/>
                <a:gd name="T2" fmla="*/ 112550 w 2219020"/>
                <a:gd name="T3" fmla="*/ 233229 h 2829293"/>
                <a:gd name="T4" fmla="*/ 112550 w 2219020"/>
                <a:gd name="T5" fmla="*/ 2232163 h 2829293"/>
                <a:gd name="T6" fmla="*/ 189280 w 2219020"/>
                <a:gd name="T7" fmla="*/ 2243873 h 2829293"/>
                <a:gd name="T8" fmla="*/ 363257 w 2219020"/>
                <a:gd name="T9" fmla="*/ 2252658 h 2829293"/>
                <a:gd name="T10" fmla="*/ 2064838 w 2219020"/>
                <a:gd name="T11" fmla="*/ 551077 h 2829293"/>
                <a:gd name="T12" fmla="*/ 2021266 w 2219020"/>
                <a:gd name="T13" fmla="*/ 166797 h 2829293"/>
                <a:gd name="T14" fmla="*/ 2008354 w 2219020"/>
                <a:gd name="T15" fmla="*/ 119069 h 2829293"/>
                <a:gd name="T16" fmla="*/ 1988250 w 2219020"/>
                <a:gd name="T17" fmla="*/ 115010 h 2829293"/>
                <a:gd name="T18" fmla="*/ 131566 w 2219020"/>
                <a:gd name="T19" fmla="*/ 0 h 2829293"/>
                <a:gd name="T20" fmla="*/ 2087454 w 2219020"/>
                <a:gd name="T21" fmla="*/ 0 h 2829293"/>
                <a:gd name="T22" fmla="*/ 2219020 w 2219020"/>
                <a:gd name="T23" fmla="*/ 131566 h 2829293"/>
                <a:gd name="T24" fmla="*/ 2219020 w 2219020"/>
                <a:gd name="T25" fmla="*/ 153511 h 2829293"/>
                <a:gd name="T26" fmla="*/ 2219020 w 2219020"/>
                <a:gd name="T27" fmla="*/ 2675782 h 2829293"/>
                <a:gd name="T28" fmla="*/ 2219020 w 2219020"/>
                <a:gd name="T29" fmla="*/ 2697727 h 2829293"/>
                <a:gd name="T30" fmla="*/ 2087454 w 2219020"/>
                <a:gd name="T31" fmla="*/ 2829293 h 2829293"/>
                <a:gd name="T32" fmla="*/ 131566 w 2219020"/>
                <a:gd name="T33" fmla="*/ 2829293 h 2829293"/>
                <a:gd name="T34" fmla="*/ 0 w 2219020"/>
                <a:gd name="T35" fmla="*/ 2697727 h 2829293"/>
                <a:gd name="T36" fmla="*/ 0 w 2219020"/>
                <a:gd name="T37" fmla="*/ 2675782 h 2829293"/>
                <a:gd name="T38" fmla="*/ 0 w 2219020"/>
                <a:gd name="T39" fmla="*/ 2212861 h 2829293"/>
                <a:gd name="T40" fmla="*/ 0 w 2219020"/>
                <a:gd name="T41" fmla="*/ 131566 h 2829293"/>
                <a:gd name="T42" fmla="*/ 131566 w 2219020"/>
                <a:gd name="T43" fmla="*/ 0 h 282929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19020"/>
                <a:gd name="T67" fmla="*/ 0 h 2829293"/>
                <a:gd name="T68" fmla="*/ 2219020 w 2219020"/>
                <a:gd name="T69" fmla="*/ 2829293 h 282929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19020" h="2829293">
                  <a:moveTo>
                    <a:pt x="230769" y="115010"/>
                  </a:moveTo>
                  <a:cubicBezTo>
                    <a:pt x="165478" y="115010"/>
                    <a:pt x="112550" y="167938"/>
                    <a:pt x="112550" y="233229"/>
                  </a:cubicBezTo>
                  <a:lnTo>
                    <a:pt x="112550" y="2232163"/>
                  </a:lnTo>
                  <a:lnTo>
                    <a:pt x="189280" y="2243873"/>
                  </a:lnTo>
                  <a:cubicBezTo>
                    <a:pt x="246482" y="2249682"/>
                    <a:pt x="304522" y="2252658"/>
                    <a:pt x="363257" y="2252658"/>
                  </a:cubicBezTo>
                  <a:cubicBezTo>
                    <a:pt x="1303014" y="2252658"/>
                    <a:pt x="2064838" y="1490834"/>
                    <a:pt x="2064838" y="551077"/>
                  </a:cubicBezTo>
                  <a:cubicBezTo>
                    <a:pt x="2064838" y="418924"/>
                    <a:pt x="2049773" y="290290"/>
                    <a:pt x="2021266" y="166797"/>
                  </a:cubicBezTo>
                  <a:lnTo>
                    <a:pt x="2008354" y="119069"/>
                  </a:lnTo>
                  <a:lnTo>
                    <a:pt x="1988250" y="115010"/>
                  </a:lnTo>
                  <a:close/>
                  <a:moveTo>
                    <a:pt x="131566" y="0"/>
                  </a:moveTo>
                  <a:lnTo>
                    <a:pt x="2087454" y="0"/>
                  </a:lnTo>
                  <a:cubicBezTo>
                    <a:pt x="2160116" y="0"/>
                    <a:pt x="2219020" y="58904"/>
                    <a:pt x="2219020" y="131566"/>
                  </a:cubicBezTo>
                  <a:lnTo>
                    <a:pt x="2219020" y="153511"/>
                  </a:lnTo>
                  <a:lnTo>
                    <a:pt x="2219020" y="2675782"/>
                  </a:lnTo>
                  <a:lnTo>
                    <a:pt x="2219020" y="2697727"/>
                  </a:lnTo>
                  <a:cubicBezTo>
                    <a:pt x="2219020" y="2770389"/>
                    <a:pt x="2160116" y="2829293"/>
                    <a:pt x="2087454" y="2829293"/>
                  </a:cubicBezTo>
                  <a:lnTo>
                    <a:pt x="131566" y="2829293"/>
                  </a:lnTo>
                  <a:cubicBezTo>
                    <a:pt x="58904" y="2829293"/>
                    <a:pt x="0" y="2770389"/>
                    <a:pt x="0" y="2697727"/>
                  </a:cubicBezTo>
                  <a:lnTo>
                    <a:pt x="0" y="2675782"/>
                  </a:lnTo>
                  <a:lnTo>
                    <a:pt x="0" y="2212861"/>
                  </a:lnTo>
                  <a:lnTo>
                    <a:pt x="0" y="131566"/>
                  </a:lnTo>
                  <a:cubicBezTo>
                    <a:pt x="0" y="58904"/>
                    <a:pt x="58904" y="0"/>
                    <a:pt x="1315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19" name="文本框 17"/>
            <p:cNvSpPr>
              <a:spLocks noChangeArrowheads="1"/>
            </p:cNvSpPr>
            <p:nvPr/>
          </p:nvSpPr>
          <p:spPr bwMode="auto">
            <a:xfrm>
              <a:off x="1613996" y="4518327"/>
              <a:ext cx="1354380" cy="4805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分享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代码</a:t>
              </a:r>
              <a:endParaRPr lang="en-US" sz="20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726757" y="1649759"/>
            <a:ext cx="1983704" cy="2355305"/>
            <a:chOff x="3695700" y="2228850"/>
            <a:chExt cx="2219325" cy="2828925"/>
          </a:xfrm>
          <a:solidFill>
            <a:srgbClr val="36B7AB"/>
          </a:solidFill>
        </p:grpSpPr>
        <p:sp>
          <p:nvSpPr>
            <p:cNvPr id="16" name="任意多边形 14"/>
            <p:cNvSpPr>
              <a:spLocks noChangeArrowheads="1"/>
            </p:cNvSpPr>
            <p:nvPr/>
          </p:nvSpPr>
          <p:spPr bwMode="auto">
            <a:xfrm>
              <a:off x="3695700" y="2228850"/>
              <a:ext cx="2219325" cy="2828925"/>
            </a:xfrm>
            <a:custGeom>
              <a:avLst/>
              <a:gdLst>
                <a:gd name="T0" fmla="*/ 230769 w 2219020"/>
                <a:gd name="T1" fmla="*/ 115010 h 2829293"/>
                <a:gd name="T2" fmla="*/ 112550 w 2219020"/>
                <a:gd name="T3" fmla="*/ 233229 h 2829293"/>
                <a:gd name="T4" fmla="*/ 112550 w 2219020"/>
                <a:gd name="T5" fmla="*/ 2232163 h 2829293"/>
                <a:gd name="T6" fmla="*/ 189280 w 2219020"/>
                <a:gd name="T7" fmla="*/ 2243873 h 2829293"/>
                <a:gd name="T8" fmla="*/ 363257 w 2219020"/>
                <a:gd name="T9" fmla="*/ 2252658 h 2829293"/>
                <a:gd name="T10" fmla="*/ 2064838 w 2219020"/>
                <a:gd name="T11" fmla="*/ 551077 h 2829293"/>
                <a:gd name="T12" fmla="*/ 2021266 w 2219020"/>
                <a:gd name="T13" fmla="*/ 166797 h 2829293"/>
                <a:gd name="T14" fmla="*/ 2008354 w 2219020"/>
                <a:gd name="T15" fmla="*/ 119069 h 2829293"/>
                <a:gd name="T16" fmla="*/ 1988250 w 2219020"/>
                <a:gd name="T17" fmla="*/ 115010 h 2829293"/>
                <a:gd name="T18" fmla="*/ 131566 w 2219020"/>
                <a:gd name="T19" fmla="*/ 0 h 2829293"/>
                <a:gd name="T20" fmla="*/ 2087454 w 2219020"/>
                <a:gd name="T21" fmla="*/ 0 h 2829293"/>
                <a:gd name="T22" fmla="*/ 2219020 w 2219020"/>
                <a:gd name="T23" fmla="*/ 131566 h 2829293"/>
                <a:gd name="T24" fmla="*/ 2219020 w 2219020"/>
                <a:gd name="T25" fmla="*/ 153511 h 2829293"/>
                <a:gd name="T26" fmla="*/ 2219020 w 2219020"/>
                <a:gd name="T27" fmla="*/ 2675782 h 2829293"/>
                <a:gd name="T28" fmla="*/ 2219020 w 2219020"/>
                <a:gd name="T29" fmla="*/ 2697727 h 2829293"/>
                <a:gd name="T30" fmla="*/ 2087454 w 2219020"/>
                <a:gd name="T31" fmla="*/ 2829293 h 2829293"/>
                <a:gd name="T32" fmla="*/ 131566 w 2219020"/>
                <a:gd name="T33" fmla="*/ 2829293 h 2829293"/>
                <a:gd name="T34" fmla="*/ 0 w 2219020"/>
                <a:gd name="T35" fmla="*/ 2697727 h 2829293"/>
                <a:gd name="T36" fmla="*/ 0 w 2219020"/>
                <a:gd name="T37" fmla="*/ 2675782 h 2829293"/>
                <a:gd name="T38" fmla="*/ 0 w 2219020"/>
                <a:gd name="T39" fmla="*/ 2212861 h 2829293"/>
                <a:gd name="T40" fmla="*/ 0 w 2219020"/>
                <a:gd name="T41" fmla="*/ 131566 h 2829293"/>
                <a:gd name="T42" fmla="*/ 131566 w 2219020"/>
                <a:gd name="T43" fmla="*/ 0 h 282929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19020"/>
                <a:gd name="T67" fmla="*/ 0 h 2829293"/>
                <a:gd name="T68" fmla="*/ 2219020 w 2219020"/>
                <a:gd name="T69" fmla="*/ 2829293 h 282929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19020" h="2829293">
                  <a:moveTo>
                    <a:pt x="230769" y="115010"/>
                  </a:moveTo>
                  <a:cubicBezTo>
                    <a:pt x="165478" y="115010"/>
                    <a:pt x="112550" y="167938"/>
                    <a:pt x="112550" y="233229"/>
                  </a:cubicBezTo>
                  <a:lnTo>
                    <a:pt x="112550" y="2232163"/>
                  </a:lnTo>
                  <a:lnTo>
                    <a:pt x="189280" y="2243873"/>
                  </a:lnTo>
                  <a:cubicBezTo>
                    <a:pt x="246482" y="2249682"/>
                    <a:pt x="304522" y="2252658"/>
                    <a:pt x="363257" y="2252658"/>
                  </a:cubicBezTo>
                  <a:cubicBezTo>
                    <a:pt x="1303014" y="2252658"/>
                    <a:pt x="2064838" y="1490834"/>
                    <a:pt x="2064838" y="551077"/>
                  </a:cubicBezTo>
                  <a:cubicBezTo>
                    <a:pt x="2064838" y="418924"/>
                    <a:pt x="2049773" y="290290"/>
                    <a:pt x="2021266" y="166797"/>
                  </a:cubicBezTo>
                  <a:lnTo>
                    <a:pt x="2008354" y="119069"/>
                  </a:lnTo>
                  <a:lnTo>
                    <a:pt x="1988250" y="115010"/>
                  </a:lnTo>
                  <a:close/>
                  <a:moveTo>
                    <a:pt x="131566" y="0"/>
                  </a:moveTo>
                  <a:lnTo>
                    <a:pt x="2087454" y="0"/>
                  </a:lnTo>
                  <a:cubicBezTo>
                    <a:pt x="2160116" y="0"/>
                    <a:pt x="2219020" y="58904"/>
                    <a:pt x="2219020" y="131566"/>
                  </a:cubicBezTo>
                  <a:lnTo>
                    <a:pt x="2219020" y="153511"/>
                  </a:lnTo>
                  <a:lnTo>
                    <a:pt x="2219020" y="2675782"/>
                  </a:lnTo>
                  <a:lnTo>
                    <a:pt x="2219020" y="2697727"/>
                  </a:lnTo>
                  <a:cubicBezTo>
                    <a:pt x="2219020" y="2770389"/>
                    <a:pt x="2160116" y="2829293"/>
                    <a:pt x="2087454" y="2829293"/>
                  </a:cubicBezTo>
                  <a:lnTo>
                    <a:pt x="131566" y="2829293"/>
                  </a:lnTo>
                  <a:cubicBezTo>
                    <a:pt x="58904" y="2829293"/>
                    <a:pt x="0" y="2770389"/>
                    <a:pt x="0" y="2697727"/>
                  </a:cubicBezTo>
                  <a:lnTo>
                    <a:pt x="0" y="2675782"/>
                  </a:lnTo>
                  <a:lnTo>
                    <a:pt x="0" y="2212861"/>
                  </a:lnTo>
                  <a:lnTo>
                    <a:pt x="0" y="131566"/>
                  </a:lnTo>
                  <a:cubicBezTo>
                    <a:pt x="0" y="58904"/>
                    <a:pt x="58904" y="0"/>
                    <a:pt x="1315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20" name="文本框 18"/>
            <p:cNvSpPr>
              <a:spLocks noChangeArrowheads="1"/>
            </p:cNvSpPr>
            <p:nvPr/>
          </p:nvSpPr>
          <p:spPr bwMode="auto">
            <a:xfrm>
              <a:off x="3909347" y="4518327"/>
              <a:ext cx="1928269" cy="4805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分享学习内容</a:t>
              </a:r>
              <a:endParaRPr lang="en-US" sz="20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317557" y="1649759"/>
            <a:ext cx="1983704" cy="2355305"/>
            <a:chOff x="6286500" y="2228850"/>
            <a:chExt cx="2219325" cy="2828925"/>
          </a:xfrm>
          <a:solidFill>
            <a:srgbClr val="36B7AB"/>
          </a:solidFill>
        </p:grpSpPr>
        <p:sp>
          <p:nvSpPr>
            <p:cNvPr id="17" name="任意多边形 15"/>
            <p:cNvSpPr>
              <a:spLocks noChangeArrowheads="1"/>
            </p:cNvSpPr>
            <p:nvPr/>
          </p:nvSpPr>
          <p:spPr bwMode="auto">
            <a:xfrm>
              <a:off x="6286500" y="2228850"/>
              <a:ext cx="2219325" cy="2828925"/>
            </a:xfrm>
            <a:custGeom>
              <a:avLst/>
              <a:gdLst>
                <a:gd name="T0" fmla="*/ 230769 w 2219020"/>
                <a:gd name="T1" fmla="*/ 115010 h 2829293"/>
                <a:gd name="T2" fmla="*/ 112550 w 2219020"/>
                <a:gd name="T3" fmla="*/ 233229 h 2829293"/>
                <a:gd name="T4" fmla="*/ 112550 w 2219020"/>
                <a:gd name="T5" fmla="*/ 2232163 h 2829293"/>
                <a:gd name="T6" fmla="*/ 189280 w 2219020"/>
                <a:gd name="T7" fmla="*/ 2243873 h 2829293"/>
                <a:gd name="T8" fmla="*/ 363257 w 2219020"/>
                <a:gd name="T9" fmla="*/ 2252658 h 2829293"/>
                <a:gd name="T10" fmla="*/ 2064838 w 2219020"/>
                <a:gd name="T11" fmla="*/ 551077 h 2829293"/>
                <a:gd name="T12" fmla="*/ 2021266 w 2219020"/>
                <a:gd name="T13" fmla="*/ 166797 h 2829293"/>
                <a:gd name="T14" fmla="*/ 2008354 w 2219020"/>
                <a:gd name="T15" fmla="*/ 119069 h 2829293"/>
                <a:gd name="T16" fmla="*/ 1988250 w 2219020"/>
                <a:gd name="T17" fmla="*/ 115010 h 2829293"/>
                <a:gd name="T18" fmla="*/ 131566 w 2219020"/>
                <a:gd name="T19" fmla="*/ 0 h 2829293"/>
                <a:gd name="T20" fmla="*/ 2087454 w 2219020"/>
                <a:gd name="T21" fmla="*/ 0 h 2829293"/>
                <a:gd name="T22" fmla="*/ 2219020 w 2219020"/>
                <a:gd name="T23" fmla="*/ 131566 h 2829293"/>
                <a:gd name="T24" fmla="*/ 2219020 w 2219020"/>
                <a:gd name="T25" fmla="*/ 153511 h 2829293"/>
                <a:gd name="T26" fmla="*/ 2219020 w 2219020"/>
                <a:gd name="T27" fmla="*/ 2675782 h 2829293"/>
                <a:gd name="T28" fmla="*/ 2219020 w 2219020"/>
                <a:gd name="T29" fmla="*/ 2697727 h 2829293"/>
                <a:gd name="T30" fmla="*/ 2087454 w 2219020"/>
                <a:gd name="T31" fmla="*/ 2829293 h 2829293"/>
                <a:gd name="T32" fmla="*/ 131566 w 2219020"/>
                <a:gd name="T33" fmla="*/ 2829293 h 2829293"/>
                <a:gd name="T34" fmla="*/ 0 w 2219020"/>
                <a:gd name="T35" fmla="*/ 2697727 h 2829293"/>
                <a:gd name="T36" fmla="*/ 0 w 2219020"/>
                <a:gd name="T37" fmla="*/ 2675782 h 2829293"/>
                <a:gd name="T38" fmla="*/ 0 w 2219020"/>
                <a:gd name="T39" fmla="*/ 2212861 h 2829293"/>
                <a:gd name="T40" fmla="*/ 0 w 2219020"/>
                <a:gd name="T41" fmla="*/ 131566 h 2829293"/>
                <a:gd name="T42" fmla="*/ 131566 w 2219020"/>
                <a:gd name="T43" fmla="*/ 0 h 282929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19020"/>
                <a:gd name="T67" fmla="*/ 0 h 2829293"/>
                <a:gd name="T68" fmla="*/ 2219020 w 2219020"/>
                <a:gd name="T69" fmla="*/ 2829293 h 282929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19020" h="2829293">
                  <a:moveTo>
                    <a:pt x="230769" y="115010"/>
                  </a:moveTo>
                  <a:cubicBezTo>
                    <a:pt x="165478" y="115010"/>
                    <a:pt x="112550" y="167938"/>
                    <a:pt x="112550" y="233229"/>
                  </a:cubicBezTo>
                  <a:lnTo>
                    <a:pt x="112550" y="2232163"/>
                  </a:lnTo>
                  <a:lnTo>
                    <a:pt x="189280" y="2243873"/>
                  </a:lnTo>
                  <a:cubicBezTo>
                    <a:pt x="246482" y="2249682"/>
                    <a:pt x="304522" y="2252658"/>
                    <a:pt x="363257" y="2252658"/>
                  </a:cubicBezTo>
                  <a:cubicBezTo>
                    <a:pt x="1303014" y="2252658"/>
                    <a:pt x="2064838" y="1490834"/>
                    <a:pt x="2064838" y="551077"/>
                  </a:cubicBezTo>
                  <a:cubicBezTo>
                    <a:pt x="2064838" y="418924"/>
                    <a:pt x="2049773" y="290290"/>
                    <a:pt x="2021266" y="166797"/>
                  </a:cubicBezTo>
                  <a:lnTo>
                    <a:pt x="2008354" y="119069"/>
                  </a:lnTo>
                  <a:lnTo>
                    <a:pt x="1988250" y="115010"/>
                  </a:lnTo>
                  <a:close/>
                  <a:moveTo>
                    <a:pt x="131566" y="0"/>
                  </a:moveTo>
                  <a:lnTo>
                    <a:pt x="2087454" y="0"/>
                  </a:lnTo>
                  <a:cubicBezTo>
                    <a:pt x="2160116" y="0"/>
                    <a:pt x="2219020" y="58904"/>
                    <a:pt x="2219020" y="131566"/>
                  </a:cubicBezTo>
                  <a:lnTo>
                    <a:pt x="2219020" y="153511"/>
                  </a:lnTo>
                  <a:lnTo>
                    <a:pt x="2219020" y="2675782"/>
                  </a:lnTo>
                  <a:lnTo>
                    <a:pt x="2219020" y="2697727"/>
                  </a:lnTo>
                  <a:cubicBezTo>
                    <a:pt x="2219020" y="2770389"/>
                    <a:pt x="2160116" y="2829293"/>
                    <a:pt x="2087454" y="2829293"/>
                  </a:cubicBezTo>
                  <a:lnTo>
                    <a:pt x="131566" y="2829293"/>
                  </a:lnTo>
                  <a:cubicBezTo>
                    <a:pt x="58904" y="2829293"/>
                    <a:pt x="0" y="2770389"/>
                    <a:pt x="0" y="2697727"/>
                  </a:cubicBezTo>
                  <a:lnTo>
                    <a:pt x="0" y="2675782"/>
                  </a:lnTo>
                  <a:lnTo>
                    <a:pt x="0" y="2212861"/>
                  </a:lnTo>
                  <a:lnTo>
                    <a:pt x="0" y="131566"/>
                  </a:lnTo>
                  <a:cubicBezTo>
                    <a:pt x="0" y="58904"/>
                    <a:pt x="58904" y="0"/>
                    <a:pt x="1315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21" name="文本框 19"/>
            <p:cNvSpPr>
              <a:spLocks noChangeArrowheads="1"/>
            </p:cNvSpPr>
            <p:nvPr/>
          </p:nvSpPr>
          <p:spPr bwMode="auto">
            <a:xfrm>
              <a:off x="6501635" y="4518327"/>
              <a:ext cx="1928269" cy="4805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分享项目结果</a:t>
              </a:r>
              <a:endParaRPr lang="en-US" sz="20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846445" y="1649759"/>
            <a:ext cx="1983704" cy="2355305"/>
            <a:chOff x="8815388" y="2228850"/>
            <a:chExt cx="2219325" cy="2828925"/>
          </a:xfrm>
          <a:solidFill>
            <a:srgbClr val="36B7AB"/>
          </a:solidFill>
        </p:grpSpPr>
        <p:sp>
          <p:nvSpPr>
            <p:cNvPr id="18" name="任意多边形 16"/>
            <p:cNvSpPr>
              <a:spLocks noChangeArrowheads="1"/>
            </p:cNvSpPr>
            <p:nvPr/>
          </p:nvSpPr>
          <p:spPr bwMode="auto">
            <a:xfrm>
              <a:off x="8815388" y="2228850"/>
              <a:ext cx="2219325" cy="2828925"/>
            </a:xfrm>
            <a:custGeom>
              <a:avLst/>
              <a:gdLst>
                <a:gd name="T0" fmla="*/ 230769 w 2219020"/>
                <a:gd name="T1" fmla="*/ 115010 h 2829293"/>
                <a:gd name="T2" fmla="*/ 112550 w 2219020"/>
                <a:gd name="T3" fmla="*/ 233229 h 2829293"/>
                <a:gd name="T4" fmla="*/ 112550 w 2219020"/>
                <a:gd name="T5" fmla="*/ 2232163 h 2829293"/>
                <a:gd name="T6" fmla="*/ 189280 w 2219020"/>
                <a:gd name="T7" fmla="*/ 2243873 h 2829293"/>
                <a:gd name="T8" fmla="*/ 363257 w 2219020"/>
                <a:gd name="T9" fmla="*/ 2252658 h 2829293"/>
                <a:gd name="T10" fmla="*/ 2064838 w 2219020"/>
                <a:gd name="T11" fmla="*/ 551077 h 2829293"/>
                <a:gd name="T12" fmla="*/ 2021266 w 2219020"/>
                <a:gd name="T13" fmla="*/ 166797 h 2829293"/>
                <a:gd name="T14" fmla="*/ 2008354 w 2219020"/>
                <a:gd name="T15" fmla="*/ 119069 h 2829293"/>
                <a:gd name="T16" fmla="*/ 1988250 w 2219020"/>
                <a:gd name="T17" fmla="*/ 115010 h 2829293"/>
                <a:gd name="T18" fmla="*/ 131566 w 2219020"/>
                <a:gd name="T19" fmla="*/ 0 h 2829293"/>
                <a:gd name="T20" fmla="*/ 2087454 w 2219020"/>
                <a:gd name="T21" fmla="*/ 0 h 2829293"/>
                <a:gd name="T22" fmla="*/ 2219020 w 2219020"/>
                <a:gd name="T23" fmla="*/ 131566 h 2829293"/>
                <a:gd name="T24" fmla="*/ 2219020 w 2219020"/>
                <a:gd name="T25" fmla="*/ 153511 h 2829293"/>
                <a:gd name="T26" fmla="*/ 2219020 w 2219020"/>
                <a:gd name="T27" fmla="*/ 2675782 h 2829293"/>
                <a:gd name="T28" fmla="*/ 2219020 w 2219020"/>
                <a:gd name="T29" fmla="*/ 2697727 h 2829293"/>
                <a:gd name="T30" fmla="*/ 2087454 w 2219020"/>
                <a:gd name="T31" fmla="*/ 2829293 h 2829293"/>
                <a:gd name="T32" fmla="*/ 131566 w 2219020"/>
                <a:gd name="T33" fmla="*/ 2829293 h 2829293"/>
                <a:gd name="T34" fmla="*/ 0 w 2219020"/>
                <a:gd name="T35" fmla="*/ 2697727 h 2829293"/>
                <a:gd name="T36" fmla="*/ 0 w 2219020"/>
                <a:gd name="T37" fmla="*/ 2675782 h 2829293"/>
                <a:gd name="T38" fmla="*/ 0 w 2219020"/>
                <a:gd name="T39" fmla="*/ 2212861 h 2829293"/>
                <a:gd name="T40" fmla="*/ 0 w 2219020"/>
                <a:gd name="T41" fmla="*/ 131566 h 2829293"/>
                <a:gd name="T42" fmla="*/ 131566 w 2219020"/>
                <a:gd name="T43" fmla="*/ 0 h 282929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19020"/>
                <a:gd name="T67" fmla="*/ 0 h 2829293"/>
                <a:gd name="T68" fmla="*/ 2219020 w 2219020"/>
                <a:gd name="T69" fmla="*/ 2829293 h 282929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19020" h="2829293">
                  <a:moveTo>
                    <a:pt x="230769" y="115010"/>
                  </a:moveTo>
                  <a:cubicBezTo>
                    <a:pt x="165478" y="115010"/>
                    <a:pt x="112550" y="167938"/>
                    <a:pt x="112550" y="233229"/>
                  </a:cubicBezTo>
                  <a:lnTo>
                    <a:pt x="112550" y="2232163"/>
                  </a:lnTo>
                  <a:lnTo>
                    <a:pt x="189280" y="2243873"/>
                  </a:lnTo>
                  <a:cubicBezTo>
                    <a:pt x="246482" y="2249682"/>
                    <a:pt x="304522" y="2252658"/>
                    <a:pt x="363257" y="2252658"/>
                  </a:cubicBezTo>
                  <a:cubicBezTo>
                    <a:pt x="1303014" y="2252658"/>
                    <a:pt x="2064838" y="1490834"/>
                    <a:pt x="2064838" y="551077"/>
                  </a:cubicBezTo>
                  <a:cubicBezTo>
                    <a:pt x="2064838" y="418924"/>
                    <a:pt x="2049773" y="290290"/>
                    <a:pt x="2021266" y="166797"/>
                  </a:cubicBezTo>
                  <a:lnTo>
                    <a:pt x="2008354" y="119069"/>
                  </a:lnTo>
                  <a:lnTo>
                    <a:pt x="1988250" y="115010"/>
                  </a:lnTo>
                  <a:close/>
                  <a:moveTo>
                    <a:pt x="131566" y="0"/>
                  </a:moveTo>
                  <a:lnTo>
                    <a:pt x="2087454" y="0"/>
                  </a:lnTo>
                  <a:cubicBezTo>
                    <a:pt x="2160116" y="0"/>
                    <a:pt x="2219020" y="58904"/>
                    <a:pt x="2219020" y="131566"/>
                  </a:cubicBezTo>
                  <a:lnTo>
                    <a:pt x="2219020" y="153511"/>
                  </a:lnTo>
                  <a:lnTo>
                    <a:pt x="2219020" y="2675782"/>
                  </a:lnTo>
                  <a:lnTo>
                    <a:pt x="2219020" y="2697727"/>
                  </a:lnTo>
                  <a:cubicBezTo>
                    <a:pt x="2219020" y="2770389"/>
                    <a:pt x="2160116" y="2829293"/>
                    <a:pt x="2087454" y="2829293"/>
                  </a:cubicBezTo>
                  <a:lnTo>
                    <a:pt x="131566" y="2829293"/>
                  </a:lnTo>
                  <a:cubicBezTo>
                    <a:pt x="58904" y="2829293"/>
                    <a:pt x="0" y="2770389"/>
                    <a:pt x="0" y="2697727"/>
                  </a:cubicBezTo>
                  <a:lnTo>
                    <a:pt x="0" y="2675782"/>
                  </a:lnTo>
                  <a:lnTo>
                    <a:pt x="0" y="2212861"/>
                  </a:lnTo>
                  <a:lnTo>
                    <a:pt x="0" y="131566"/>
                  </a:lnTo>
                  <a:cubicBezTo>
                    <a:pt x="0" y="58904"/>
                    <a:pt x="58904" y="0"/>
                    <a:pt x="1315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22" name="文本框 20"/>
            <p:cNvSpPr>
              <a:spLocks noChangeArrowheads="1"/>
            </p:cNvSpPr>
            <p:nvPr/>
          </p:nvSpPr>
          <p:spPr bwMode="auto">
            <a:xfrm>
              <a:off x="9093924" y="4518327"/>
              <a:ext cx="1928269" cy="4805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分享设计思路</a:t>
              </a:r>
              <a:endParaRPr lang="en-US" sz="20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0" y="44625"/>
            <a:ext cx="9144000" cy="1101076"/>
            <a:chOff x="0" y="44625"/>
            <a:chExt cx="9144000" cy="1101076"/>
          </a:xfrm>
        </p:grpSpPr>
        <p:grpSp>
          <p:nvGrpSpPr>
            <p:cNvPr id="31" name="组合 30"/>
            <p:cNvGrpSpPr/>
            <p:nvPr/>
          </p:nvGrpSpPr>
          <p:grpSpPr>
            <a:xfrm>
              <a:off x="0" y="44625"/>
              <a:ext cx="9144000" cy="1101076"/>
              <a:chOff x="0" y="44625"/>
              <a:chExt cx="9144000" cy="1101076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0" y="401715"/>
                <a:ext cx="9144000" cy="193750"/>
              </a:xfrm>
              <a:prstGeom prst="rect">
                <a:avLst/>
              </a:prstGeom>
              <a:solidFill>
                <a:srgbClr val="36B7AB"/>
              </a:solidFill>
              <a:ln>
                <a:gradFill>
                  <a:gsLst>
                    <a:gs pos="0">
                      <a:schemeClr val="accent1">
                        <a:lumMod val="0"/>
                        <a:lumOff val="100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  <a:effectLst>
                <a:innerShdw blurRad="25400" dir="16200000">
                  <a:prstClr val="black">
                    <a:alpha val="2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圆角矩形 33"/>
              <p:cNvSpPr/>
              <p:nvPr/>
            </p:nvSpPr>
            <p:spPr>
              <a:xfrm>
                <a:off x="420915" y="44625"/>
                <a:ext cx="3322410" cy="11010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文本占位符 1"/>
              <p:cNvSpPr txBox="1">
                <a:spLocks/>
              </p:cNvSpPr>
              <p:nvPr/>
            </p:nvSpPr>
            <p:spPr>
              <a:xfrm flipH="1">
                <a:off x="767408" y="275871"/>
                <a:ext cx="2715655" cy="704857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zh-CN" altLang="en-US" sz="4400" dirty="0">
                    <a:solidFill>
                      <a:srgbClr val="36B7A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entury Gothic" panose="020B0502020202020204" pitchFamily="34" charset="0"/>
                  </a:rPr>
                  <a:t>效果</a:t>
                </a:r>
              </a:p>
            </p:txBody>
          </p:sp>
        </p:grpSp>
        <p:sp>
          <p:nvSpPr>
            <p:cNvPr id="32" name="圆角矩形 31"/>
            <p:cNvSpPr/>
            <p:nvPr/>
          </p:nvSpPr>
          <p:spPr>
            <a:xfrm>
              <a:off x="522290" y="287288"/>
              <a:ext cx="3149807" cy="693440"/>
            </a:xfrm>
            <a:prstGeom prst="roundRect">
              <a:avLst>
                <a:gd name="adj" fmla="val 50000"/>
              </a:avLst>
            </a:prstGeom>
            <a:noFill/>
            <a:ln>
              <a:gradFill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>
                      <a:lumMod val="9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" name="Flowchart: Terminator"/>
          <p:cNvSpPr/>
          <p:nvPr/>
        </p:nvSpPr>
        <p:spPr>
          <a:xfrm>
            <a:off x="4779496" y="781782"/>
            <a:ext cx="1893507" cy="509169"/>
          </a:xfrm>
          <a:prstGeom prst="flowChartTerminator">
            <a:avLst/>
          </a:prstGeom>
          <a:solidFill>
            <a:srgbClr val="36B7AB"/>
          </a:solidFill>
          <a:ln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课中</a:t>
            </a:r>
            <a:endParaRPr lang="en-US" sz="20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96" y="1484785"/>
            <a:ext cx="2062131" cy="200636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9" y="1484785"/>
            <a:ext cx="2077304" cy="200636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464" y="1484785"/>
            <a:ext cx="2138385" cy="200636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445" y="1484785"/>
            <a:ext cx="2074092" cy="201248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4138116"/>
            <a:ext cx="1914095" cy="2572074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681" y="4170038"/>
            <a:ext cx="1865864" cy="2508995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213" y="4094311"/>
            <a:ext cx="1909700" cy="2584722"/>
          </a:xfrm>
          <a:prstGeom prst="rect">
            <a:avLst/>
          </a:prstGeom>
        </p:spPr>
      </p:pic>
      <p:sp>
        <p:nvSpPr>
          <p:cNvPr id="49" name="任意多边形 48"/>
          <p:cNvSpPr/>
          <p:nvPr/>
        </p:nvSpPr>
        <p:spPr>
          <a:xfrm rot="10800000">
            <a:off x="7668678" y="6103652"/>
            <a:ext cx="1865865" cy="610656"/>
          </a:xfrm>
          <a:custGeom>
            <a:avLst/>
            <a:gdLst>
              <a:gd name="connsiteX0" fmla="*/ 152403 w 2167304"/>
              <a:gd name="connsiteY0" fmla="*/ 0 h 1125415"/>
              <a:gd name="connsiteX1" fmla="*/ 2014901 w 2167304"/>
              <a:gd name="connsiteY1" fmla="*/ 0 h 1125415"/>
              <a:gd name="connsiteX2" fmla="*/ 2167304 w 2167304"/>
              <a:gd name="connsiteY2" fmla="*/ 152403 h 1125415"/>
              <a:gd name="connsiteX3" fmla="*/ 2167304 w 2167304"/>
              <a:gd name="connsiteY3" fmla="*/ 761997 h 1125415"/>
              <a:gd name="connsiteX4" fmla="*/ 2014901 w 2167304"/>
              <a:gd name="connsiteY4" fmla="*/ 914400 h 1125415"/>
              <a:gd name="connsiteX5" fmla="*/ 1206041 w 2167304"/>
              <a:gd name="connsiteY5" fmla="*/ 914400 h 1125415"/>
              <a:gd name="connsiteX6" fmla="*/ 1083652 w 2167304"/>
              <a:gd name="connsiteY6" fmla="*/ 1125415 h 1125415"/>
              <a:gd name="connsiteX7" fmla="*/ 961263 w 2167304"/>
              <a:gd name="connsiteY7" fmla="*/ 914400 h 1125415"/>
              <a:gd name="connsiteX8" fmla="*/ 152403 w 2167304"/>
              <a:gd name="connsiteY8" fmla="*/ 914400 h 1125415"/>
              <a:gd name="connsiteX9" fmla="*/ 0 w 2167304"/>
              <a:gd name="connsiteY9" fmla="*/ 761997 h 1125415"/>
              <a:gd name="connsiteX10" fmla="*/ 0 w 2167304"/>
              <a:gd name="connsiteY10" fmla="*/ 152403 h 1125415"/>
              <a:gd name="connsiteX11" fmla="*/ 152403 w 2167304"/>
              <a:gd name="connsiteY11" fmla="*/ 0 h 1125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304" h="1125415">
                <a:moveTo>
                  <a:pt x="152403" y="0"/>
                </a:moveTo>
                <a:lnTo>
                  <a:pt x="2014901" y="0"/>
                </a:lnTo>
                <a:cubicBezTo>
                  <a:pt x="2099071" y="0"/>
                  <a:pt x="2167304" y="68233"/>
                  <a:pt x="2167304" y="152403"/>
                </a:cubicBezTo>
                <a:lnTo>
                  <a:pt x="2167304" y="761997"/>
                </a:lnTo>
                <a:cubicBezTo>
                  <a:pt x="2167304" y="846167"/>
                  <a:pt x="2099071" y="914400"/>
                  <a:pt x="2014901" y="914400"/>
                </a:cubicBezTo>
                <a:lnTo>
                  <a:pt x="1206041" y="914400"/>
                </a:lnTo>
                <a:lnTo>
                  <a:pt x="1083652" y="1125415"/>
                </a:lnTo>
                <a:lnTo>
                  <a:pt x="961263" y="914400"/>
                </a:lnTo>
                <a:lnTo>
                  <a:pt x="152403" y="914400"/>
                </a:lnTo>
                <a:cubicBezTo>
                  <a:pt x="68233" y="914400"/>
                  <a:pt x="0" y="846167"/>
                  <a:pt x="0" y="761997"/>
                </a:cubicBezTo>
                <a:lnTo>
                  <a:pt x="0" y="152403"/>
                </a:lnTo>
                <a:cubicBezTo>
                  <a:pt x="0" y="68233"/>
                  <a:pt x="68233" y="0"/>
                  <a:pt x="152403" y="0"/>
                </a:cubicBezTo>
                <a:close/>
              </a:path>
            </a:pathLst>
          </a:custGeom>
          <a:solidFill>
            <a:srgbClr val="36B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50" name="任意多边形 49"/>
          <p:cNvSpPr/>
          <p:nvPr/>
        </p:nvSpPr>
        <p:spPr>
          <a:xfrm rot="10800000">
            <a:off x="5009096" y="6021286"/>
            <a:ext cx="2095015" cy="677781"/>
          </a:xfrm>
          <a:custGeom>
            <a:avLst/>
            <a:gdLst>
              <a:gd name="connsiteX0" fmla="*/ 152403 w 2167304"/>
              <a:gd name="connsiteY0" fmla="*/ 0 h 1125415"/>
              <a:gd name="connsiteX1" fmla="*/ 2014901 w 2167304"/>
              <a:gd name="connsiteY1" fmla="*/ 0 h 1125415"/>
              <a:gd name="connsiteX2" fmla="*/ 2167304 w 2167304"/>
              <a:gd name="connsiteY2" fmla="*/ 152403 h 1125415"/>
              <a:gd name="connsiteX3" fmla="*/ 2167304 w 2167304"/>
              <a:gd name="connsiteY3" fmla="*/ 761997 h 1125415"/>
              <a:gd name="connsiteX4" fmla="*/ 2014901 w 2167304"/>
              <a:gd name="connsiteY4" fmla="*/ 914400 h 1125415"/>
              <a:gd name="connsiteX5" fmla="*/ 1206041 w 2167304"/>
              <a:gd name="connsiteY5" fmla="*/ 914400 h 1125415"/>
              <a:gd name="connsiteX6" fmla="*/ 1083652 w 2167304"/>
              <a:gd name="connsiteY6" fmla="*/ 1125415 h 1125415"/>
              <a:gd name="connsiteX7" fmla="*/ 961263 w 2167304"/>
              <a:gd name="connsiteY7" fmla="*/ 914400 h 1125415"/>
              <a:gd name="connsiteX8" fmla="*/ 152403 w 2167304"/>
              <a:gd name="connsiteY8" fmla="*/ 914400 h 1125415"/>
              <a:gd name="connsiteX9" fmla="*/ 0 w 2167304"/>
              <a:gd name="connsiteY9" fmla="*/ 761997 h 1125415"/>
              <a:gd name="connsiteX10" fmla="*/ 0 w 2167304"/>
              <a:gd name="connsiteY10" fmla="*/ 152403 h 1125415"/>
              <a:gd name="connsiteX11" fmla="*/ 152403 w 2167304"/>
              <a:gd name="connsiteY11" fmla="*/ 0 h 1125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304" h="1125415">
                <a:moveTo>
                  <a:pt x="152403" y="0"/>
                </a:moveTo>
                <a:lnTo>
                  <a:pt x="2014901" y="0"/>
                </a:lnTo>
                <a:cubicBezTo>
                  <a:pt x="2099071" y="0"/>
                  <a:pt x="2167304" y="68233"/>
                  <a:pt x="2167304" y="152403"/>
                </a:cubicBezTo>
                <a:lnTo>
                  <a:pt x="2167304" y="761997"/>
                </a:lnTo>
                <a:cubicBezTo>
                  <a:pt x="2167304" y="846167"/>
                  <a:pt x="2099071" y="914400"/>
                  <a:pt x="2014901" y="914400"/>
                </a:cubicBezTo>
                <a:lnTo>
                  <a:pt x="1206041" y="914400"/>
                </a:lnTo>
                <a:lnTo>
                  <a:pt x="1083652" y="1125415"/>
                </a:lnTo>
                <a:lnTo>
                  <a:pt x="961263" y="914400"/>
                </a:lnTo>
                <a:lnTo>
                  <a:pt x="152403" y="914400"/>
                </a:lnTo>
                <a:cubicBezTo>
                  <a:pt x="68233" y="914400"/>
                  <a:pt x="0" y="846167"/>
                  <a:pt x="0" y="761997"/>
                </a:cubicBezTo>
                <a:lnTo>
                  <a:pt x="0" y="152403"/>
                </a:lnTo>
                <a:cubicBezTo>
                  <a:pt x="0" y="68233"/>
                  <a:pt x="68233" y="0"/>
                  <a:pt x="152403" y="0"/>
                </a:cubicBezTo>
                <a:close/>
              </a:path>
            </a:pathLst>
          </a:custGeom>
          <a:solidFill>
            <a:srgbClr val="36B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4943872" y="6093296"/>
            <a:ext cx="219963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小组分享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成果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任意多边形 51"/>
          <p:cNvSpPr/>
          <p:nvPr/>
        </p:nvSpPr>
        <p:spPr>
          <a:xfrm rot="10800000">
            <a:off x="2528213" y="5992960"/>
            <a:ext cx="1904960" cy="690773"/>
          </a:xfrm>
          <a:custGeom>
            <a:avLst/>
            <a:gdLst>
              <a:gd name="connsiteX0" fmla="*/ 152403 w 2167304"/>
              <a:gd name="connsiteY0" fmla="*/ 0 h 1125415"/>
              <a:gd name="connsiteX1" fmla="*/ 2014901 w 2167304"/>
              <a:gd name="connsiteY1" fmla="*/ 0 h 1125415"/>
              <a:gd name="connsiteX2" fmla="*/ 2167304 w 2167304"/>
              <a:gd name="connsiteY2" fmla="*/ 152403 h 1125415"/>
              <a:gd name="connsiteX3" fmla="*/ 2167304 w 2167304"/>
              <a:gd name="connsiteY3" fmla="*/ 761997 h 1125415"/>
              <a:gd name="connsiteX4" fmla="*/ 2014901 w 2167304"/>
              <a:gd name="connsiteY4" fmla="*/ 914400 h 1125415"/>
              <a:gd name="connsiteX5" fmla="*/ 1206041 w 2167304"/>
              <a:gd name="connsiteY5" fmla="*/ 914400 h 1125415"/>
              <a:gd name="connsiteX6" fmla="*/ 1083652 w 2167304"/>
              <a:gd name="connsiteY6" fmla="*/ 1125415 h 1125415"/>
              <a:gd name="connsiteX7" fmla="*/ 961263 w 2167304"/>
              <a:gd name="connsiteY7" fmla="*/ 914400 h 1125415"/>
              <a:gd name="connsiteX8" fmla="*/ 152403 w 2167304"/>
              <a:gd name="connsiteY8" fmla="*/ 914400 h 1125415"/>
              <a:gd name="connsiteX9" fmla="*/ 0 w 2167304"/>
              <a:gd name="connsiteY9" fmla="*/ 761997 h 1125415"/>
              <a:gd name="connsiteX10" fmla="*/ 0 w 2167304"/>
              <a:gd name="connsiteY10" fmla="*/ 152403 h 1125415"/>
              <a:gd name="connsiteX11" fmla="*/ 152403 w 2167304"/>
              <a:gd name="connsiteY11" fmla="*/ 0 h 1125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304" h="1125415">
                <a:moveTo>
                  <a:pt x="152403" y="0"/>
                </a:moveTo>
                <a:lnTo>
                  <a:pt x="2014901" y="0"/>
                </a:lnTo>
                <a:cubicBezTo>
                  <a:pt x="2099071" y="0"/>
                  <a:pt x="2167304" y="68233"/>
                  <a:pt x="2167304" y="152403"/>
                </a:cubicBezTo>
                <a:lnTo>
                  <a:pt x="2167304" y="761997"/>
                </a:lnTo>
                <a:cubicBezTo>
                  <a:pt x="2167304" y="846167"/>
                  <a:pt x="2099071" y="914400"/>
                  <a:pt x="2014901" y="914400"/>
                </a:cubicBezTo>
                <a:lnTo>
                  <a:pt x="1206041" y="914400"/>
                </a:lnTo>
                <a:lnTo>
                  <a:pt x="1083652" y="1125415"/>
                </a:lnTo>
                <a:lnTo>
                  <a:pt x="961263" y="914400"/>
                </a:lnTo>
                <a:lnTo>
                  <a:pt x="152403" y="914400"/>
                </a:lnTo>
                <a:cubicBezTo>
                  <a:pt x="68233" y="914400"/>
                  <a:pt x="0" y="846167"/>
                  <a:pt x="0" y="761997"/>
                </a:cubicBezTo>
                <a:lnTo>
                  <a:pt x="0" y="152403"/>
                </a:lnTo>
                <a:cubicBezTo>
                  <a:pt x="0" y="68233"/>
                  <a:pt x="68233" y="0"/>
                  <a:pt x="152403" y="0"/>
                </a:cubicBezTo>
                <a:close/>
              </a:path>
            </a:pathLst>
          </a:custGeom>
          <a:solidFill>
            <a:srgbClr val="36B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448692" y="6095677"/>
            <a:ext cx="202387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学生汇报需求分析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7700825" y="6133601"/>
            <a:ext cx="1779551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完成项目作品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0998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1337818"/>
            <a:ext cx="9397614" cy="4563225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0" y="44625"/>
            <a:ext cx="9144000" cy="1101076"/>
            <a:chOff x="0" y="44625"/>
            <a:chExt cx="9144000" cy="1101076"/>
          </a:xfrm>
        </p:grpSpPr>
        <p:grpSp>
          <p:nvGrpSpPr>
            <p:cNvPr id="25" name="组合 24"/>
            <p:cNvGrpSpPr/>
            <p:nvPr/>
          </p:nvGrpSpPr>
          <p:grpSpPr>
            <a:xfrm>
              <a:off x="0" y="44625"/>
              <a:ext cx="9144000" cy="1101076"/>
              <a:chOff x="0" y="44625"/>
              <a:chExt cx="9144000" cy="1101076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0" y="401715"/>
                <a:ext cx="9144000" cy="193750"/>
              </a:xfrm>
              <a:prstGeom prst="rect">
                <a:avLst/>
              </a:prstGeom>
              <a:solidFill>
                <a:srgbClr val="36B7AB"/>
              </a:solidFill>
              <a:ln>
                <a:gradFill>
                  <a:gsLst>
                    <a:gs pos="0">
                      <a:schemeClr val="accent1">
                        <a:lumMod val="0"/>
                        <a:lumOff val="100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  <a:effectLst>
                <a:innerShdw blurRad="25400" dir="16200000">
                  <a:prstClr val="black">
                    <a:alpha val="2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圆角矩形 27"/>
              <p:cNvSpPr/>
              <p:nvPr/>
            </p:nvSpPr>
            <p:spPr>
              <a:xfrm>
                <a:off x="420915" y="44625"/>
                <a:ext cx="3322410" cy="11010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文本占位符 1"/>
              <p:cNvSpPr txBox="1">
                <a:spLocks/>
              </p:cNvSpPr>
              <p:nvPr/>
            </p:nvSpPr>
            <p:spPr>
              <a:xfrm flipH="1">
                <a:off x="767408" y="275871"/>
                <a:ext cx="2715655" cy="704857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zh-CN" altLang="en-US" sz="4400" dirty="0">
                    <a:solidFill>
                      <a:srgbClr val="36B7A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entury Gothic" panose="020B0502020202020204" pitchFamily="34" charset="0"/>
                  </a:rPr>
                  <a:t>效果</a:t>
                </a:r>
              </a:p>
            </p:txBody>
          </p:sp>
        </p:grpSp>
        <p:sp>
          <p:nvSpPr>
            <p:cNvPr id="26" name="圆角矩形 25"/>
            <p:cNvSpPr/>
            <p:nvPr/>
          </p:nvSpPr>
          <p:spPr>
            <a:xfrm>
              <a:off x="522290" y="287288"/>
              <a:ext cx="3149807" cy="693440"/>
            </a:xfrm>
            <a:prstGeom prst="roundRect">
              <a:avLst>
                <a:gd name="adj" fmla="val 50000"/>
              </a:avLst>
            </a:prstGeom>
            <a:noFill/>
            <a:ln>
              <a:gradFill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>
                      <a:lumMod val="9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任意多边形 29"/>
          <p:cNvSpPr/>
          <p:nvPr/>
        </p:nvSpPr>
        <p:spPr>
          <a:xfrm rot="10800000">
            <a:off x="5080824" y="5785626"/>
            <a:ext cx="2167304" cy="857769"/>
          </a:xfrm>
          <a:custGeom>
            <a:avLst/>
            <a:gdLst>
              <a:gd name="connsiteX0" fmla="*/ 152403 w 2167304"/>
              <a:gd name="connsiteY0" fmla="*/ 0 h 1125415"/>
              <a:gd name="connsiteX1" fmla="*/ 2014901 w 2167304"/>
              <a:gd name="connsiteY1" fmla="*/ 0 h 1125415"/>
              <a:gd name="connsiteX2" fmla="*/ 2167304 w 2167304"/>
              <a:gd name="connsiteY2" fmla="*/ 152403 h 1125415"/>
              <a:gd name="connsiteX3" fmla="*/ 2167304 w 2167304"/>
              <a:gd name="connsiteY3" fmla="*/ 761997 h 1125415"/>
              <a:gd name="connsiteX4" fmla="*/ 2014901 w 2167304"/>
              <a:gd name="connsiteY4" fmla="*/ 914400 h 1125415"/>
              <a:gd name="connsiteX5" fmla="*/ 1206041 w 2167304"/>
              <a:gd name="connsiteY5" fmla="*/ 914400 h 1125415"/>
              <a:gd name="connsiteX6" fmla="*/ 1083652 w 2167304"/>
              <a:gd name="connsiteY6" fmla="*/ 1125415 h 1125415"/>
              <a:gd name="connsiteX7" fmla="*/ 961263 w 2167304"/>
              <a:gd name="connsiteY7" fmla="*/ 914400 h 1125415"/>
              <a:gd name="connsiteX8" fmla="*/ 152403 w 2167304"/>
              <a:gd name="connsiteY8" fmla="*/ 914400 h 1125415"/>
              <a:gd name="connsiteX9" fmla="*/ 0 w 2167304"/>
              <a:gd name="connsiteY9" fmla="*/ 761997 h 1125415"/>
              <a:gd name="connsiteX10" fmla="*/ 0 w 2167304"/>
              <a:gd name="connsiteY10" fmla="*/ 152403 h 1125415"/>
              <a:gd name="connsiteX11" fmla="*/ 152403 w 2167304"/>
              <a:gd name="connsiteY11" fmla="*/ 0 h 1125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304" h="1125415">
                <a:moveTo>
                  <a:pt x="152403" y="0"/>
                </a:moveTo>
                <a:lnTo>
                  <a:pt x="2014901" y="0"/>
                </a:lnTo>
                <a:cubicBezTo>
                  <a:pt x="2099071" y="0"/>
                  <a:pt x="2167304" y="68233"/>
                  <a:pt x="2167304" y="152403"/>
                </a:cubicBezTo>
                <a:lnTo>
                  <a:pt x="2167304" y="761997"/>
                </a:lnTo>
                <a:cubicBezTo>
                  <a:pt x="2167304" y="846167"/>
                  <a:pt x="2099071" y="914400"/>
                  <a:pt x="2014901" y="914400"/>
                </a:cubicBezTo>
                <a:lnTo>
                  <a:pt x="1206041" y="914400"/>
                </a:lnTo>
                <a:lnTo>
                  <a:pt x="1083652" y="1125415"/>
                </a:lnTo>
                <a:lnTo>
                  <a:pt x="961263" y="914400"/>
                </a:lnTo>
                <a:lnTo>
                  <a:pt x="152403" y="914400"/>
                </a:lnTo>
                <a:cubicBezTo>
                  <a:pt x="68233" y="914400"/>
                  <a:pt x="0" y="846167"/>
                  <a:pt x="0" y="761997"/>
                </a:cubicBezTo>
                <a:lnTo>
                  <a:pt x="0" y="152403"/>
                </a:lnTo>
                <a:cubicBezTo>
                  <a:pt x="0" y="68233"/>
                  <a:pt x="68233" y="0"/>
                  <a:pt x="152403" y="0"/>
                </a:cubicBezTo>
                <a:close/>
              </a:path>
            </a:pathLst>
          </a:custGeom>
          <a:solidFill>
            <a:srgbClr val="36B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257321" y="5949280"/>
            <a:ext cx="1779551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积极课堂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72602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44625"/>
            <a:ext cx="9144000" cy="1101076"/>
            <a:chOff x="0" y="44625"/>
            <a:chExt cx="9144000" cy="1101076"/>
          </a:xfrm>
        </p:grpSpPr>
        <p:grpSp>
          <p:nvGrpSpPr>
            <p:cNvPr id="3" name="组合 2"/>
            <p:cNvGrpSpPr/>
            <p:nvPr/>
          </p:nvGrpSpPr>
          <p:grpSpPr>
            <a:xfrm>
              <a:off x="0" y="44625"/>
              <a:ext cx="9144000" cy="1101076"/>
              <a:chOff x="0" y="44625"/>
              <a:chExt cx="9144000" cy="1101076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0" y="401715"/>
                <a:ext cx="9144000" cy="193750"/>
              </a:xfrm>
              <a:prstGeom prst="rect">
                <a:avLst/>
              </a:prstGeom>
              <a:solidFill>
                <a:srgbClr val="36B7AB"/>
              </a:solidFill>
              <a:ln>
                <a:gradFill>
                  <a:gsLst>
                    <a:gs pos="0">
                      <a:schemeClr val="accent1">
                        <a:lumMod val="0"/>
                        <a:lumOff val="100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  <a:effectLst>
                <a:innerShdw blurRad="25400" dir="16200000">
                  <a:prstClr val="black">
                    <a:alpha val="2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圆角矩形 5"/>
              <p:cNvSpPr/>
              <p:nvPr/>
            </p:nvSpPr>
            <p:spPr>
              <a:xfrm>
                <a:off x="420915" y="44625"/>
                <a:ext cx="3322410" cy="11010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文本占位符 1"/>
              <p:cNvSpPr txBox="1">
                <a:spLocks/>
              </p:cNvSpPr>
              <p:nvPr/>
            </p:nvSpPr>
            <p:spPr>
              <a:xfrm flipH="1">
                <a:off x="767408" y="275871"/>
                <a:ext cx="2715655" cy="704857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zh-CN" altLang="en-US" sz="4400" dirty="0">
                    <a:solidFill>
                      <a:srgbClr val="36B7A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entury Gothic" panose="020B0502020202020204" pitchFamily="34" charset="0"/>
                  </a:rPr>
                  <a:t>效果</a:t>
                </a:r>
              </a:p>
            </p:txBody>
          </p:sp>
        </p:grpSp>
        <p:sp>
          <p:nvSpPr>
            <p:cNvPr id="4" name="圆角矩形 3"/>
            <p:cNvSpPr/>
            <p:nvPr/>
          </p:nvSpPr>
          <p:spPr>
            <a:xfrm>
              <a:off x="522290" y="287288"/>
              <a:ext cx="3149807" cy="693440"/>
            </a:xfrm>
            <a:prstGeom prst="roundRect">
              <a:avLst>
                <a:gd name="adj" fmla="val 50000"/>
              </a:avLst>
            </a:prstGeom>
            <a:noFill/>
            <a:ln>
              <a:gradFill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>
                      <a:lumMod val="9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471695" y="1722488"/>
            <a:ext cx="9391485" cy="4730848"/>
            <a:chOff x="-296" y="2894"/>
            <a:chExt cx="13826" cy="5886"/>
          </a:xfrm>
        </p:grpSpPr>
        <p:sp>
          <p:nvSpPr>
            <p:cNvPr id="9" name="矩形 11"/>
            <p:cNvSpPr>
              <a:spLocks noChangeArrowheads="1"/>
            </p:cNvSpPr>
            <p:nvPr/>
          </p:nvSpPr>
          <p:spPr bwMode="auto">
            <a:xfrm>
              <a:off x="8350" y="3471"/>
              <a:ext cx="1084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zh-CN" sz="1125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图片处理</a:t>
              </a:r>
            </a:p>
          </p:txBody>
        </p:sp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9455" y="3471"/>
              <a:ext cx="1084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zh-CN" sz="1125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图表设计</a:t>
              </a:r>
            </a:p>
          </p:txBody>
        </p:sp>
        <p:sp>
          <p:nvSpPr>
            <p:cNvPr id="11" name="矩形 10"/>
            <p:cNvSpPr>
              <a:spLocks noChangeArrowheads="1"/>
            </p:cNvSpPr>
            <p:nvPr/>
          </p:nvSpPr>
          <p:spPr bwMode="auto">
            <a:xfrm>
              <a:off x="10560" y="3471"/>
              <a:ext cx="1084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zh-CN" sz="1125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典型案例</a:t>
              </a: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58" y="4152"/>
              <a:ext cx="6372" cy="454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296" y="4152"/>
              <a:ext cx="7454" cy="4628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4597" y="2894"/>
              <a:ext cx="3399" cy="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课程的关注度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997" y="2917"/>
              <a:ext cx="2732" cy="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数据来源：</a:t>
              </a:r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/>
              <a:r>
                <a:rPr lang="en-US" altLang="zh-CN" sz="1500"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TronClass</a:t>
              </a:r>
              <a:r>
                <a: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</a:t>
              </a:r>
            </a:p>
          </p:txBody>
        </p:sp>
      </p:grpSp>
      <p:sp>
        <p:nvSpPr>
          <p:cNvPr id="16" name="Flowchart: Terminator"/>
          <p:cNvSpPr/>
          <p:nvPr/>
        </p:nvSpPr>
        <p:spPr>
          <a:xfrm>
            <a:off x="4831620" y="904392"/>
            <a:ext cx="1893507" cy="509169"/>
          </a:xfrm>
          <a:prstGeom prst="flowChartTerminator">
            <a:avLst/>
          </a:prstGeom>
          <a:solidFill>
            <a:srgbClr val="36B7AB"/>
          </a:solidFill>
          <a:ln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课前课后</a:t>
            </a:r>
            <a:endParaRPr lang="en-US" sz="20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815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44625"/>
            <a:ext cx="9144000" cy="1101076"/>
            <a:chOff x="0" y="44625"/>
            <a:chExt cx="9144000" cy="1101076"/>
          </a:xfrm>
        </p:grpSpPr>
        <p:grpSp>
          <p:nvGrpSpPr>
            <p:cNvPr id="3" name="组合 2"/>
            <p:cNvGrpSpPr/>
            <p:nvPr/>
          </p:nvGrpSpPr>
          <p:grpSpPr>
            <a:xfrm>
              <a:off x="0" y="44625"/>
              <a:ext cx="9144000" cy="1101076"/>
              <a:chOff x="0" y="44625"/>
              <a:chExt cx="9144000" cy="1101076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0" y="401715"/>
                <a:ext cx="9144000" cy="193750"/>
              </a:xfrm>
              <a:prstGeom prst="rect">
                <a:avLst/>
              </a:prstGeom>
              <a:solidFill>
                <a:srgbClr val="36B7AB"/>
              </a:solidFill>
              <a:ln>
                <a:gradFill>
                  <a:gsLst>
                    <a:gs pos="0">
                      <a:schemeClr val="accent1">
                        <a:lumMod val="0"/>
                        <a:lumOff val="100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  <a:effectLst>
                <a:innerShdw blurRad="25400" dir="16200000">
                  <a:prstClr val="black">
                    <a:alpha val="2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圆角矩形 5"/>
              <p:cNvSpPr/>
              <p:nvPr/>
            </p:nvSpPr>
            <p:spPr>
              <a:xfrm>
                <a:off x="420915" y="44625"/>
                <a:ext cx="3322410" cy="11010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文本占位符 1"/>
              <p:cNvSpPr txBox="1">
                <a:spLocks/>
              </p:cNvSpPr>
              <p:nvPr/>
            </p:nvSpPr>
            <p:spPr>
              <a:xfrm flipH="1">
                <a:off x="767408" y="275871"/>
                <a:ext cx="2715655" cy="704857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zh-CN" altLang="en-US" sz="4400" dirty="0">
                    <a:solidFill>
                      <a:srgbClr val="36B7A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entury Gothic" panose="020B0502020202020204" pitchFamily="34" charset="0"/>
                  </a:rPr>
                  <a:t>效果</a:t>
                </a:r>
              </a:p>
            </p:txBody>
          </p:sp>
        </p:grpSp>
        <p:sp>
          <p:nvSpPr>
            <p:cNvPr id="4" name="圆角矩形 3"/>
            <p:cNvSpPr/>
            <p:nvPr/>
          </p:nvSpPr>
          <p:spPr>
            <a:xfrm>
              <a:off x="522290" y="287288"/>
              <a:ext cx="3149807" cy="693440"/>
            </a:xfrm>
            <a:prstGeom prst="roundRect">
              <a:avLst>
                <a:gd name="adj" fmla="val 50000"/>
              </a:avLst>
            </a:prstGeom>
            <a:noFill/>
            <a:ln>
              <a:gradFill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>
                      <a:lumMod val="9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8" name="图表 7"/>
          <p:cNvGraphicFramePr/>
          <p:nvPr>
            <p:extLst>
              <p:ext uri="{D42A27DB-BD31-4B8C-83A1-F6EECF244321}">
                <p14:modId xmlns="" xmlns:p14="http://schemas.microsoft.com/office/powerpoint/2010/main" val="3601683488"/>
              </p:ext>
            </p:extLst>
          </p:nvPr>
        </p:nvGraphicFramePr>
        <p:xfrm>
          <a:off x="767408" y="1376946"/>
          <a:ext cx="4392488" cy="3142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图表 9"/>
          <p:cNvGraphicFramePr/>
          <p:nvPr>
            <p:extLst>
              <p:ext uri="{D42A27DB-BD31-4B8C-83A1-F6EECF244321}">
                <p14:modId xmlns="" xmlns:p14="http://schemas.microsoft.com/office/powerpoint/2010/main" val="3533364929"/>
              </p:ext>
            </p:extLst>
          </p:nvPr>
        </p:nvGraphicFramePr>
        <p:xfrm>
          <a:off x="5519936" y="1376946"/>
          <a:ext cx="619268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Flowchart: Terminator"/>
          <p:cNvSpPr/>
          <p:nvPr/>
        </p:nvSpPr>
        <p:spPr>
          <a:xfrm>
            <a:off x="4864219" y="744968"/>
            <a:ext cx="1893507" cy="509169"/>
          </a:xfrm>
          <a:prstGeom prst="flowChartTerminator">
            <a:avLst/>
          </a:prstGeom>
          <a:solidFill>
            <a:srgbClr val="36B7AB"/>
          </a:solidFill>
          <a:ln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各类竞赛获奖</a:t>
            </a:r>
            <a:endParaRPr lang="en-US" sz="20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340" y="4792199"/>
            <a:ext cx="1654143" cy="152436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图片 12" descr="201310陕西省第二届职工科技节优秀科技创新成果技术改进铜奖"/>
          <p:cNvPicPr>
            <a:picLocks noChangeAspect="1"/>
          </p:cNvPicPr>
          <p:nvPr/>
        </p:nvPicPr>
        <p:blipFill>
          <a:blip r:embed="rId5" cstate="print"/>
          <a:srcRect r="6580" b="10465"/>
          <a:stretch>
            <a:fillRect/>
          </a:stretch>
        </p:blipFill>
        <p:spPr>
          <a:xfrm>
            <a:off x="8326873" y="4889601"/>
            <a:ext cx="1677146" cy="130010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73507" y="4957800"/>
            <a:ext cx="1019396" cy="1264454"/>
          </a:xfrm>
          <a:prstGeom prst="rect">
            <a:avLst/>
          </a:prstGeom>
          <a:ln>
            <a:solidFill>
              <a:srgbClr val="00AB9F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/>
                </a14:imgProps>
              </a:ext>
            </a:extLst>
          </a:blip>
          <a:srcRect/>
          <a:stretch>
            <a:fillRect/>
          </a:stretch>
        </p:blipFill>
        <p:spPr>
          <a:xfrm>
            <a:off x="2354852" y="4886503"/>
            <a:ext cx="1386311" cy="1335751"/>
          </a:xfrm>
          <a:prstGeom prst="rect">
            <a:avLst/>
          </a:prstGeom>
        </p:spPr>
      </p:pic>
      <p:pic>
        <p:nvPicPr>
          <p:cNvPr id="16" name="图片 15" descr="第九届STC竞赛指导教师证书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02583" y="4917148"/>
            <a:ext cx="1454464" cy="126074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17" name="图片 16" descr="CCF20170703_000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052046" y="4904327"/>
            <a:ext cx="1474863" cy="126074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18" name="图片 17" descr="科研结题证书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6200000">
            <a:off x="5325548" y="4872289"/>
            <a:ext cx="1264458" cy="1435471"/>
          </a:xfrm>
          <a:prstGeom prst="rect">
            <a:avLst/>
          </a:prstGeom>
          <a:effectLst>
            <a:innerShdw blurRad="114300">
              <a:prstClr val="black"/>
            </a:innerShdw>
            <a:softEdge rad="31750"/>
          </a:effectLst>
        </p:spPr>
      </p:pic>
      <p:sp>
        <p:nvSpPr>
          <p:cNvPr id="19" name="文本框 18"/>
          <p:cNvSpPr txBox="1"/>
          <p:nvPr/>
        </p:nvSpPr>
        <p:spPr>
          <a:xfrm>
            <a:off x="4005032" y="6373068"/>
            <a:ext cx="3611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AB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教材、产学研、科技奖、竞赛指导</a:t>
            </a:r>
          </a:p>
        </p:txBody>
      </p:sp>
    </p:spTree>
    <p:extLst>
      <p:ext uri="{BB962C8B-B14F-4D97-AF65-F5344CB8AC3E}">
        <p14:creationId xmlns="" xmlns:p14="http://schemas.microsoft.com/office/powerpoint/2010/main" val="19079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828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9576" y="1157118"/>
            <a:ext cx="7920880" cy="47201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3" name="文本框 2"/>
          <p:cNvSpPr txBox="1"/>
          <p:nvPr/>
        </p:nvSpPr>
        <p:spPr>
          <a:xfrm>
            <a:off x="1342902" y="6093296"/>
            <a:ext cx="9649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00AB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应用型课程联盟</a:t>
            </a:r>
            <a:r>
              <a:rPr lang="en-US" altLang="zh-CN" sz="2000" b="1" dirty="0">
                <a:solidFill>
                  <a:srgbClr val="00AB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2000" b="1" dirty="0">
                <a:solidFill>
                  <a:srgbClr val="00AB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年会论坛分享</a:t>
            </a:r>
            <a:r>
              <a:rPr lang="zh-CN" altLang="en-US" sz="2000" b="1" dirty="0" smtClean="0">
                <a:solidFill>
                  <a:srgbClr val="00AB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：《</a:t>
            </a:r>
            <a:r>
              <a:rPr lang="zh-CN" altLang="en-US" sz="2000" b="1" dirty="0" smtClean="0">
                <a:solidFill>
                  <a:srgbClr val="00AB9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单片机原理及应用》</a:t>
            </a:r>
            <a:r>
              <a:rPr lang="zh-CN" altLang="en-US" sz="2000" b="1" dirty="0">
                <a:solidFill>
                  <a:srgbClr val="00AB9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应用型课程改革与实施</a:t>
            </a:r>
            <a:endParaRPr lang="zh-CN" altLang="en-US" sz="2000" b="1" dirty="0">
              <a:solidFill>
                <a:srgbClr val="00AB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44625"/>
            <a:ext cx="9144000" cy="1101076"/>
            <a:chOff x="0" y="44625"/>
            <a:chExt cx="9144000" cy="1101076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44625"/>
              <a:ext cx="9144000" cy="1101076"/>
              <a:chOff x="0" y="44625"/>
              <a:chExt cx="9144000" cy="1101076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401715"/>
                <a:ext cx="9144000" cy="193750"/>
              </a:xfrm>
              <a:prstGeom prst="rect">
                <a:avLst/>
              </a:prstGeom>
              <a:solidFill>
                <a:srgbClr val="36B7AB"/>
              </a:solidFill>
              <a:ln>
                <a:gradFill>
                  <a:gsLst>
                    <a:gs pos="0">
                      <a:schemeClr val="accent1">
                        <a:lumMod val="0"/>
                        <a:lumOff val="100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  <a:effectLst>
                <a:innerShdw blurRad="25400" dir="16200000">
                  <a:prstClr val="black">
                    <a:alpha val="2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420915" y="44625"/>
                <a:ext cx="3322410" cy="11010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文本占位符 1"/>
              <p:cNvSpPr txBox="1">
                <a:spLocks/>
              </p:cNvSpPr>
              <p:nvPr/>
            </p:nvSpPr>
            <p:spPr>
              <a:xfrm flipH="1">
                <a:off x="767408" y="275871"/>
                <a:ext cx="2715655" cy="704857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zh-CN" altLang="en-US" sz="4400" dirty="0">
                    <a:solidFill>
                      <a:srgbClr val="36B7A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entury Gothic" panose="020B0502020202020204" pitchFamily="34" charset="0"/>
                  </a:rPr>
                  <a:t>效果</a:t>
                </a:r>
              </a:p>
            </p:txBody>
          </p:sp>
        </p:grpSp>
        <p:sp>
          <p:nvSpPr>
            <p:cNvPr id="8" name="圆角矩形 7"/>
            <p:cNvSpPr/>
            <p:nvPr/>
          </p:nvSpPr>
          <p:spPr>
            <a:xfrm>
              <a:off x="522290" y="287288"/>
              <a:ext cx="3149807" cy="693440"/>
            </a:xfrm>
            <a:prstGeom prst="roundRect">
              <a:avLst>
                <a:gd name="adj" fmla="val 50000"/>
              </a:avLst>
            </a:prstGeom>
            <a:noFill/>
            <a:ln>
              <a:gradFill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>
                      <a:lumMod val="9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87915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599" y="875752"/>
            <a:ext cx="3168352" cy="3810352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4672" y="4151146"/>
            <a:ext cx="2304256" cy="2646289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24" y="1197556"/>
            <a:ext cx="2952328" cy="3805523"/>
          </a:xfrm>
          <a:prstGeom prst="rect">
            <a:avLst/>
          </a:prstGeom>
          <a:ln>
            <a:solidFill>
              <a:srgbClr val="FFC000"/>
            </a:solidFill>
          </a:ln>
        </p:spPr>
      </p:pic>
      <p:grpSp>
        <p:nvGrpSpPr>
          <p:cNvPr id="3" name="组合 2"/>
          <p:cNvGrpSpPr/>
          <p:nvPr/>
        </p:nvGrpSpPr>
        <p:grpSpPr>
          <a:xfrm>
            <a:off x="0" y="44625"/>
            <a:ext cx="9144000" cy="1101076"/>
            <a:chOff x="0" y="44625"/>
            <a:chExt cx="9144000" cy="1101076"/>
          </a:xfrm>
        </p:grpSpPr>
        <p:grpSp>
          <p:nvGrpSpPr>
            <p:cNvPr id="4" name="组合 3"/>
            <p:cNvGrpSpPr/>
            <p:nvPr/>
          </p:nvGrpSpPr>
          <p:grpSpPr>
            <a:xfrm>
              <a:off x="0" y="44625"/>
              <a:ext cx="9144000" cy="1101076"/>
              <a:chOff x="0" y="44625"/>
              <a:chExt cx="9144000" cy="1101076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0" y="401715"/>
                <a:ext cx="9144000" cy="193750"/>
              </a:xfrm>
              <a:prstGeom prst="rect">
                <a:avLst/>
              </a:prstGeom>
              <a:solidFill>
                <a:srgbClr val="36B7AB"/>
              </a:solidFill>
              <a:ln>
                <a:gradFill>
                  <a:gsLst>
                    <a:gs pos="0">
                      <a:schemeClr val="accent1">
                        <a:lumMod val="0"/>
                        <a:lumOff val="100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  <a:effectLst>
                <a:innerShdw blurRad="25400" dir="16200000">
                  <a:prstClr val="black">
                    <a:alpha val="2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圆角矩形 6"/>
              <p:cNvSpPr/>
              <p:nvPr/>
            </p:nvSpPr>
            <p:spPr>
              <a:xfrm>
                <a:off x="420915" y="44625"/>
                <a:ext cx="3322410" cy="11010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文本占位符 1"/>
              <p:cNvSpPr txBox="1">
                <a:spLocks/>
              </p:cNvSpPr>
              <p:nvPr/>
            </p:nvSpPr>
            <p:spPr>
              <a:xfrm flipH="1">
                <a:off x="767408" y="275871"/>
                <a:ext cx="2715655" cy="704857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zh-CN" altLang="en-US" sz="4400" dirty="0">
                    <a:solidFill>
                      <a:srgbClr val="36B7A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entury Gothic" panose="020B0502020202020204" pitchFamily="34" charset="0"/>
                  </a:rPr>
                  <a:t>反馈</a:t>
                </a:r>
              </a:p>
            </p:txBody>
          </p:sp>
        </p:grpSp>
        <p:sp>
          <p:nvSpPr>
            <p:cNvPr id="5" name="圆角矩形 4"/>
            <p:cNvSpPr/>
            <p:nvPr/>
          </p:nvSpPr>
          <p:spPr>
            <a:xfrm>
              <a:off x="522290" y="287288"/>
              <a:ext cx="3149807" cy="693440"/>
            </a:xfrm>
            <a:prstGeom prst="roundRect">
              <a:avLst>
                <a:gd name="adj" fmla="val 50000"/>
              </a:avLst>
            </a:prstGeom>
            <a:noFill/>
            <a:ln>
              <a:gradFill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>
                      <a:lumMod val="9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3512" y="2276872"/>
            <a:ext cx="3960440" cy="246734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062340" y="4749338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36B7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学生对课程的满意度</a:t>
            </a:r>
            <a:endParaRPr lang="zh-CN" altLang="en-US" dirty="0">
              <a:solidFill>
                <a:srgbClr val="36B7A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684592"/>
            <a:ext cx="3704023" cy="2096336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112224" y="5397461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36B7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学生对课外作业的完成度</a:t>
            </a:r>
            <a:endParaRPr lang="zh-CN" altLang="en-US" dirty="0">
              <a:solidFill>
                <a:srgbClr val="36B7A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736152"/>
            <a:ext cx="4079776" cy="206128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061786" y="6405394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36B7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学生对教学目标的达成认可</a:t>
            </a:r>
            <a:endParaRPr lang="zh-CN" altLang="en-US" dirty="0">
              <a:solidFill>
                <a:srgbClr val="36B7A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81497" y="2204864"/>
            <a:ext cx="4243095" cy="283654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062099" y="2915652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36B7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学生对师生互动的满意度</a:t>
            </a:r>
            <a:endParaRPr lang="zh-CN" altLang="en-US" dirty="0">
              <a:solidFill>
                <a:srgbClr val="36B7A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014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" y="-2725817"/>
            <a:ext cx="12191365" cy="91435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209" y="165613"/>
            <a:ext cx="1632960" cy="58339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663" y="2087975"/>
            <a:ext cx="3242910" cy="268210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00" y="6418351"/>
            <a:ext cx="12191365" cy="434390"/>
            <a:chOff x="0" y="6467028"/>
            <a:chExt cx="9144000" cy="390972"/>
          </a:xfrm>
        </p:grpSpPr>
        <p:sp>
          <p:nvSpPr>
            <p:cNvPr id="3" name="矩形 2"/>
            <p:cNvSpPr/>
            <p:nvPr/>
          </p:nvSpPr>
          <p:spPr>
            <a:xfrm>
              <a:off x="0" y="6467028"/>
              <a:ext cx="9144000" cy="13032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6597352"/>
              <a:ext cx="9144000" cy="260648"/>
            </a:xfrm>
            <a:prstGeom prst="rect">
              <a:avLst/>
            </a:prstGeom>
            <a:solidFill>
              <a:srgbClr val="36B7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pic>
        <p:nvPicPr>
          <p:cNvPr id="9" name="Picture 2" descr="Logo and Titl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1465" b="1264"/>
          <a:stretch/>
        </p:blipFill>
        <p:spPr bwMode="auto">
          <a:xfrm>
            <a:off x="4763" y="6350"/>
            <a:ext cx="722689" cy="82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QQ图片2014032616134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99368"/>
            <a:ext cx="14636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523" y="129353"/>
            <a:ext cx="1344079" cy="48018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680" y="6418351"/>
            <a:ext cx="12191365" cy="434390"/>
            <a:chOff x="0" y="6467028"/>
            <a:chExt cx="9144000" cy="390972"/>
          </a:xfrm>
        </p:grpSpPr>
        <p:sp>
          <p:nvSpPr>
            <p:cNvPr id="3" name="矩形 2"/>
            <p:cNvSpPr/>
            <p:nvPr/>
          </p:nvSpPr>
          <p:spPr>
            <a:xfrm>
              <a:off x="0" y="6467028"/>
              <a:ext cx="9144000" cy="13032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6597352"/>
              <a:ext cx="9144000" cy="260648"/>
            </a:xfrm>
            <a:prstGeom prst="rect">
              <a:avLst/>
            </a:prstGeom>
            <a:solidFill>
              <a:srgbClr val="36B7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27025" y="2060848"/>
            <a:ext cx="5040560" cy="4079539"/>
            <a:chOff x="427025" y="2060848"/>
            <a:chExt cx="5040560" cy="4079539"/>
          </a:xfrm>
        </p:grpSpPr>
        <p:sp>
          <p:nvSpPr>
            <p:cNvPr id="20" name="文本框 19"/>
            <p:cNvSpPr txBox="1"/>
            <p:nvPr/>
          </p:nvSpPr>
          <p:spPr>
            <a:xfrm>
              <a:off x="1657015" y="2060848"/>
              <a:ext cx="2749471" cy="400110"/>
            </a:xfrm>
            <a:prstGeom prst="rect">
              <a:avLst/>
            </a:prstGeom>
            <a:solidFill>
              <a:srgbClr val="36B7AB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学生眼中的单片机课程</a:t>
              </a:r>
              <a:endPara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49175" y="4384110"/>
              <a:ext cx="1738679" cy="153819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7025" y="3004352"/>
              <a:ext cx="1157294" cy="924898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10" name="文本框 9"/>
            <p:cNvSpPr txBox="1"/>
            <p:nvPr/>
          </p:nvSpPr>
          <p:spPr>
            <a:xfrm>
              <a:off x="583071" y="4043278"/>
              <a:ext cx="973030" cy="257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 smtClean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迷宫般的电路</a:t>
              </a:r>
              <a:endParaRPr lang="zh-CN" altLang="en-US" sz="11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7" cstate="print"/>
            <a:srcRect b="9647"/>
            <a:stretch/>
          </p:blipFill>
          <p:spPr>
            <a:xfrm>
              <a:off x="4219530" y="3003427"/>
              <a:ext cx="1248055" cy="943863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16" name="文本框 15"/>
            <p:cNvSpPr txBox="1"/>
            <p:nvPr/>
          </p:nvSpPr>
          <p:spPr>
            <a:xfrm>
              <a:off x="4408756" y="4043278"/>
              <a:ext cx="973030" cy="257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 smtClean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黑洞般的代码</a:t>
              </a:r>
              <a:endParaRPr lang="zh-CN" altLang="en-US" sz="11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39978" y="2928056"/>
              <a:ext cx="1357074" cy="1141304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18" name="文本框 17"/>
            <p:cNvSpPr txBox="1"/>
            <p:nvPr/>
          </p:nvSpPr>
          <p:spPr>
            <a:xfrm>
              <a:off x="2443249" y="4135390"/>
              <a:ext cx="1106157" cy="257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一成不变</a:t>
              </a:r>
              <a:r>
                <a:rPr lang="zh-CN" altLang="en-US" sz="1100" dirty="0" smtClean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的老师</a:t>
              </a:r>
              <a:endParaRPr lang="zh-CN" altLang="en-US" sz="11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85094" y="4052558"/>
              <a:ext cx="721624" cy="761273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16305" y="4466467"/>
              <a:ext cx="759879" cy="801630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31751" y="5373216"/>
              <a:ext cx="727215" cy="767171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20746" y="4858505"/>
              <a:ext cx="689177" cy="727043"/>
            </a:xfrm>
            <a:prstGeom prst="rect">
              <a:avLst/>
            </a:prstGeom>
          </p:spPr>
        </p:pic>
        <p:sp>
          <p:nvSpPr>
            <p:cNvPr id="14" name="弧形 13"/>
            <p:cNvSpPr/>
            <p:nvPr/>
          </p:nvSpPr>
          <p:spPr>
            <a:xfrm>
              <a:off x="3263539" y="4560970"/>
              <a:ext cx="212603" cy="224054"/>
            </a:xfrm>
            <a:prstGeom prst="arc">
              <a:avLst>
                <a:gd name="adj1" fmla="val 14575238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27" name="弧形 26"/>
            <p:cNvSpPr/>
            <p:nvPr/>
          </p:nvSpPr>
          <p:spPr>
            <a:xfrm>
              <a:off x="3316305" y="4475506"/>
              <a:ext cx="212603" cy="224054"/>
            </a:xfrm>
            <a:prstGeom prst="arc">
              <a:avLst>
                <a:gd name="adj1" fmla="val 14575238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672064" y="2060848"/>
            <a:ext cx="4986692" cy="3657674"/>
            <a:chOff x="6672064" y="2060848"/>
            <a:chExt cx="4986692" cy="3657674"/>
          </a:xfrm>
        </p:grpSpPr>
        <p:grpSp>
          <p:nvGrpSpPr>
            <p:cNvPr id="28" name="组合 27"/>
            <p:cNvGrpSpPr/>
            <p:nvPr/>
          </p:nvGrpSpPr>
          <p:grpSpPr>
            <a:xfrm>
              <a:off x="6672064" y="3003427"/>
              <a:ext cx="4986692" cy="2715095"/>
              <a:chOff x="819692" y="1194440"/>
              <a:chExt cx="8992484" cy="5381703"/>
            </a:xfrm>
          </p:grpSpPr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5984259" y="1194440"/>
                <a:ext cx="3827917" cy="2706608"/>
              </a:xfrm>
              <a:prstGeom prst="rect">
                <a:avLst/>
              </a:prstGeom>
            </p:spPr>
          </p:pic>
          <p:sp>
            <p:nvSpPr>
              <p:cNvPr id="30" name="云形标注 29"/>
              <p:cNvSpPr/>
              <p:nvPr/>
            </p:nvSpPr>
            <p:spPr>
              <a:xfrm>
                <a:off x="819692" y="1773212"/>
                <a:ext cx="3526808" cy="1728192"/>
              </a:xfrm>
              <a:prstGeom prst="cloudCallout">
                <a:avLst>
                  <a:gd name="adj1" fmla="val 104016"/>
                  <a:gd name="adj2" fmla="val 8775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专业核心</a:t>
                </a:r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云形标注 30"/>
              <p:cNvSpPr/>
              <p:nvPr/>
            </p:nvSpPr>
            <p:spPr>
              <a:xfrm>
                <a:off x="1199456" y="4365104"/>
                <a:ext cx="3526808" cy="1728192"/>
              </a:xfrm>
              <a:prstGeom prst="cloudCallout">
                <a:avLst>
                  <a:gd name="adj1" fmla="val 96038"/>
                  <a:gd name="adj2" fmla="val -103558"/>
                </a:avLst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实践能力</a:t>
                </a:r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云形标注 31"/>
              <p:cNvSpPr/>
              <p:nvPr/>
            </p:nvSpPr>
            <p:spPr>
              <a:xfrm>
                <a:off x="5231904" y="4847951"/>
                <a:ext cx="3526808" cy="1728192"/>
              </a:xfrm>
              <a:prstGeom prst="cloudCallout">
                <a:avLst>
                  <a:gd name="adj1" fmla="val 5094"/>
                  <a:gd name="adj2" fmla="val -123095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就业</a:t>
                </a:r>
                <a:r>
                  <a:rPr lang="zh-CN" altLang="en-US" sz="16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需要</a:t>
                </a:r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7779500" y="2060848"/>
              <a:ext cx="2749471" cy="400110"/>
            </a:xfrm>
            <a:prstGeom prst="rect">
              <a:avLst/>
            </a:prstGeom>
            <a:solidFill>
              <a:srgbClr val="36B7AB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老师心中的单片机课程</a:t>
              </a:r>
              <a:endPara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0" y="44625"/>
            <a:ext cx="9144000" cy="1101076"/>
            <a:chOff x="0" y="44625"/>
            <a:chExt cx="9144000" cy="1101076"/>
          </a:xfrm>
        </p:grpSpPr>
        <p:sp>
          <p:nvSpPr>
            <p:cNvPr id="43" name="矩形 42"/>
            <p:cNvSpPr/>
            <p:nvPr/>
          </p:nvSpPr>
          <p:spPr>
            <a:xfrm>
              <a:off x="0" y="401715"/>
              <a:ext cx="9144000" cy="193750"/>
            </a:xfrm>
            <a:prstGeom prst="rect">
              <a:avLst/>
            </a:prstGeom>
            <a:solidFill>
              <a:srgbClr val="36B7AB"/>
            </a:solidFill>
            <a:ln>
              <a:gradFill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</a:ln>
            <a:effectLst>
              <a:innerShdw blurRad="25400" dir="16200000">
                <a:prstClr val="black">
                  <a:alpha val="2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圆角矩形 43"/>
            <p:cNvSpPr/>
            <p:nvPr/>
          </p:nvSpPr>
          <p:spPr>
            <a:xfrm>
              <a:off x="420915" y="44625"/>
              <a:ext cx="3322410" cy="110107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文本占位符 1"/>
            <p:cNvSpPr txBox="1">
              <a:spLocks/>
            </p:cNvSpPr>
            <p:nvPr/>
          </p:nvSpPr>
          <p:spPr>
            <a:xfrm flipH="1">
              <a:off x="767408" y="275871"/>
              <a:ext cx="2715655" cy="704857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zh-CN" altLang="en-US" sz="4400" dirty="0">
                  <a:solidFill>
                    <a:srgbClr val="36B7A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entury Gothic" panose="020B0502020202020204" pitchFamily="34" charset="0"/>
                </a:rPr>
                <a:t>困惑</a:t>
              </a:r>
            </a:p>
          </p:txBody>
        </p:sp>
      </p:grpSp>
      <p:sp>
        <p:nvSpPr>
          <p:cNvPr id="46" name="圆角矩形 45"/>
          <p:cNvSpPr/>
          <p:nvPr/>
        </p:nvSpPr>
        <p:spPr>
          <a:xfrm>
            <a:off x="522290" y="287288"/>
            <a:ext cx="3149807" cy="693440"/>
          </a:xfrm>
          <a:prstGeom prst="roundRect">
            <a:avLst>
              <a:gd name="adj" fmla="val 50000"/>
            </a:avLst>
          </a:prstGeom>
          <a:noFill/>
          <a:ln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100000">
                  <a:schemeClr val="bg1">
                    <a:lumMod val="9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523" y="129353"/>
            <a:ext cx="1344079" cy="48018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680" y="6418351"/>
            <a:ext cx="12191365" cy="434390"/>
            <a:chOff x="0" y="6467028"/>
            <a:chExt cx="9144000" cy="390972"/>
          </a:xfrm>
        </p:grpSpPr>
        <p:sp>
          <p:nvSpPr>
            <p:cNvPr id="3" name="矩形 2"/>
            <p:cNvSpPr/>
            <p:nvPr/>
          </p:nvSpPr>
          <p:spPr>
            <a:xfrm>
              <a:off x="0" y="6467028"/>
              <a:ext cx="9144000" cy="13032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6597352"/>
              <a:ext cx="9144000" cy="260648"/>
            </a:xfrm>
            <a:prstGeom prst="rect">
              <a:avLst/>
            </a:prstGeom>
            <a:solidFill>
              <a:srgbClr val="36B7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4" name="矩形 13"/>
          <p:cNvSpPr/>
          <p:nvPr/>
        </p:nvSpPr>
        <p:spPr>
          <a:xfrm>
            <a:off x="910327" y="1399835"/>
            <a:ext cx="30572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1" dirty="0">
                <a:ln w="9525">
                  <a:noFill/>
                  <a:prstDash val="solid"/>
                </a:ln>
                <a:solidFill>
                  <a:srgbClr val="36B7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困难</a:t>
            </a:r>
            <a:r>
              <a:rPr lang="zh-CN" altLang="en-US" sz="2800" b="1" dirty="0" smtClean="0">
                <a:ln w="9525">
                  <a:noFill/>
                  <a:prstDash val="solid"/>
                </a:ln>
                <a:solidFill>
                  <a:srgbClr val="36B7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到底在哪里？</a:t>
            </a:r>
            <a:endParaRPr lang="zh-CN" altLang="en-US" sz="2800" b="1" dirty="0">
              <a:ln w="9525">
                <a:noFill/>
                <a:prstDash val="solid"/>
              </a:ln>
              <a:solidFill>
                <a:srgbClr val="36B7A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263352" y="1757619"/>
            <a:ext cx="5968675" cy="4178685"/>
            <a:chOff x="263352" y="1757619"/>
            <a:chExt cx="5968675" cy="4178685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3352" y="1757619"/>
              <a:ext cx="1279900" cy="1184049"/>
            </a:xfrm>
            <a:prstGeom prst="rect">
              <a:avLst/>
            </a:prstGeom>
          </p:spPr>
        </p:pic>
        <p:sp>
          <p:nvSpPr>
            <p:cNvPr id="13" name="左大括号 12"/>
            <p:cNvSpPr/>
            <p:nvPr/>
          </p:nvSpPr>
          <p:spPr>
            <a:xfrm>
              <a:off x="1404217" y="2280840"/>
              <a:ext cx="187247" cy="3412000"/>
            </a:xfrm>
            <a:prstGeom prst="leftBrace">
              <a:avLst>
                <a:gd name="adj1" fmla="val 153027"/>
                <a:gd name="adj2" fmla="val 50000"/>
              </a:avLst>
            </a:prstGeom>
            <a:noFill/>
            <a:ln w="38100">
              <a:solidFill>
                <a:srgbClr val="36B7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26248" y="3048793"/>
              <a:ext cx="954107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教材</a:t>
              </a:r>
              <a:endParaRPr lang="en-US" altLang="zh-CN" sz="2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00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课堂</a:t>
              </a:r>
              <a:endParaRPr lang="en-US" altLang="zh-CN" sz="2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00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实训</a:t>
              </a:r>
              <a:endParaRPr lang="en-US" altLang="zh-CN" sz="2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方面</a:t>
              </a:r>
              <a:endPara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调查</a:t>
              </a: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1800579" y="2126884"/>
              <a:ext cx="4431448" cy="3809420"/>
              <a:chOff x="2005087" y="1211974"/>
              <a:chExt cx="4431448" cy="3809420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2005087" y="1211974"/>
                <a:ext cx="4413324" cy="3809420"/>
              </a:xfrm>
              <a:prstGeom prst="rect">
                <a:avLst/>
              </a:prstGeom>
              <a:noFill/>
            </p:spPr>
          </p:sp>
          <p:sp>
            <p:nvSpPr>
              <p:cNvPr id="30" name="任意多边形 29"/>
              <p:cNvSpPr/>
              <p:nvPr/>
            </p:nvSpPr>
            <p:spPr>
              <a:xfrm>
                <a:off x="2023211" y="1226408"/>
                <a:ext cx="4413324" cy="1190443"/>
              </a:xfrm>
              <a:custGeom>
                <a:avLst/>
                <a:gdLst>
                  <a:gd name="connsiteX0" fmla="*/ 0 w 4413324"/>
                  <a:gd name="connsiteY0" fmla="*/ 119044 h 1190443"/>
                  <a:gd name="connsiteX1" fmla="*/ 119044 w 4413324"/>
                  <a:gd name="connsiteY1" fmla="*/ 0 h 1190443"/>
                  <a:gd name="connsiteX2" fmla="*/ 4294280 w 4413324"/>
                  <a:gd name="connsiteY2" fmla="*/ 0 h 1190443"/>
                  <a:gd name="connsiteX3" fmla="*/ 4413324 w 4413324"/>
                  <a:gd name="connsiteY3" fmla="*/ 119044 h 1190443"/>
                  <a:gd name="connsiteX4" fmla="*/ 4413324 w 4413324"/>
                  <a:gd name="connsiteY4" fmla="*/ 1071399 h 1190443"/>
                  <a:gd name="connsiteX5" fmla="*/ 4294280 w 4413324"/>
                  <a:gd name="connsiteY5" fmla="*/ 1190443 h 1190443"/>
                  <a:gd name="connsiteX6" fmla="*/ 119044 w 4413324"/>
                  <a:gd name="connsiteY6" fmla="*/ 1190443 h 1190443"/>
                  <a:gd name="connsiteX7" fmla="*/ 0 w 4413324"/>
                  <a:gd name="connsiteY7" fmla="*/ 1071399 h 1190443"/>
                  <a:gd name="connsiteX8" fmla="*/ 0 w 4413324"/>
                  <a:gd name="connsiteY8" fmla="*/ 119044 h 1190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13324" h="1190443">
                    <a:moveTo>
                      <a:pt x="0" y="119044"/>
                    </a:moveTo>
                    <a:cubicBezTo>
                      <a:pt x="0" y="53298"/>
                      <a:pt x="53298" y="0"/>
                      <a:pt x="119044" y="0"/>
                    </a:cubicBezTo>
                    <a:lnTo>
                      <a:pt x="4294280" y="0"/>
                    </a:lnTo>
                    <a:cubicBezTo>
                      <a:pt x="4360026" y="0"/>
                      <a:pt x="4413324" y="53298"/>
                      <a:pt x="4413324" y="119044"/>
                    </a:cubicBezTo>
                    <a:lnTo>
                      <a:pt x="4413324" y="1071399"/>
                    </a:lnTo>
                    <a:cubicBezTo>
                      <a:pt x="4413324" y="1137145"/>
                      <a:pt x="4360026" y="1190443"/>
                      <a:pt x="4294280" y="1190443"/>
                    </a:cubicBezTo>
                    <a:lnTo>
                      <a:pt x="119044" y="1190443"/>
                    </a:lnTo>
                    <a:cubicBezTo>
                      <a:pt x="53298" y="1190443"/>
                      <a:pt x="0" y="1137145"/>
                      <a:pt x="0" y="1071399"/>
                    </a:cubicBezTo>
                    <a:lnTo>
                      <a:pt x="0" y="119044"/>
                    </a:lnTo>
                    <a:close/>
                  </a:path>
                </a:pathLst>
              </a:custGeom>
              <a:solidFill>
                <a:srgbClr val="36B7AB"/>
              </a:solidFill>
              <a:ln>
                <a:solidFill>
                  <a:srgbClr val="36B7AB"/>
                </a:solidFill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rgbClr r="0" g="0" b="0"/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77909" tIns="76200" rIns="76201" bIns="76200" numCol="1" spcCol="1270" anchor="ctr" anchorCtr="0">
                <a:noAutofit/>
              </a:bodyPr>
              <a:lstStyle/>
              <a:p>
                <a:pPr lvl="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2000" b="1" kern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特点</a:t>
                </a:r>
                <a:endParaRPr lang="en-US" altLang="zh-CN" sz="2000" b="1" kern="1200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1600" b="1" kern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浩如烟海；千篇一律；良莠不齐</a:t>
                </a:r>
                <a:endParaRPr lang="zh-CN" altLang="en-US" sz="2000" b="1" kern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>
                <a:off x="2124131" y="1331018"/>
                <a:ext cx="882664" cy="952355"/>
              </a:xfrm>
              <a:prstGeom prst="roundRect">
                <a:avLst>
                  <a:gd name="adj" fmla="val 10000"/>
                </a:avLst>
              </a:prstGeom>
              <a:blipFill rotWithShape="1">
                <a:blip r:embed="rId6" cstate="print"/>
                <a:stretch>
                  <a:fillRect/>
                </a:stretch>
              </a:blipFill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matte">
                <a:bevelT w="50800" h="19050" prst="relaxedInset"/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任意多边形 33"/>
              <p:cNvSpPr/>
              <p:nvPr/>
            </p:nvSpPr>
            <p:spPr>
              <a:xfrm>
                <a:off x="2005087" y="2539723"/>
                <a:ext cx="4413324" cy="1190443"/>
              </a:xfrm>
              <a:custGeom>
                <a:avLst/>
                <a:gdLst>
                  <a:gd name="connsiteX0" fmla="*/ 0 w 4413324"/>
                  <a:gd name="connsiteY0" fmla="*/ 119044 h 1190443"/>
                  <a:gd name="connsiteX1" fmla="*/ 119044 w 4413324"/>
                  <a:gd name="connsiteY1" fmla="*/ 0 h 1190443"/>
                  <a:gd name="connsiteX2" fmla="*/ 4294280 w 4413324"/>
                  <a:gd name="connsiteY2" fmla="*/ 0 h 1190443"/>
                  <a:gd name="connsiteX3" fmla="*/ 4413324 w 4413324"/>
                  <a:gd name="connsiteY3" fmla="*/ 119044 h 1190443"/>
                  <a:gd name="connsiteX4" fmla="*/ 4413324 w 4413324"/>
                  <a:gd name="connsiteY4" fmla="*/ 1071399 h 1190443"/>
                  <a:gd name="connsiteX5" fmla="*/ 4294280 w 4413324"/>
                  <a:gd name="connsiteY5" fmla="*/ 1190443 h 1190443"/>
                  <a:gd name="connsiteX6" fmla="*/ 119044 w 4413324"/>
                  <a:gd name="connsiteY6" fmla="*/ 1190443 h 1190443"/>
                  <a:gd name="connsiteX7" fmla="*/ 0 w 4413324"/>
                  <a:gd name="connsiteY7" fmla="*/ 1071399 h 1190443"/>
                  <a:gd name="connsiteX8" fmla="*/ 0 w 4413324"/>
                  <a:gd name="connsiteY8" fmla="*/ 119044 h 1190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13324" h="1190443">
                    <a:moveTo>
                      <a:pt x="0" y="119044"/>
                    </a:moveTo>
                    <a:cubicBezTo>
                      <a:pt x="0" y="53298"/>
                      <a:pt x="53298" y="0"/>
                      <a:pt x="119044" y="0"/>
                    </a:cubicBezTo>
                    <a:lnTo>
                      <a:pt x="4294280" y="0"/>
                    </a:lnTo>
                    <a:cubicBezTo>
                      <a:pt x="4360026" y="0"/>
                      <a:pt x="4413324" y="53298"/>
                      <a:pt x="4413324" y="119044"/>
                    </a:cubicBezTo>
                    <a:lnTo>
                      <a:pt x="4413324" y="1071399"/>
                    </a:lnTo>
                    <a:cubicBezTo>
                      <a:pt x="4413324" y="1137145"/>
                      <a:pt x="4360026" y="1190443"/>
                      <a:pt x="4294280" y="1190443"/>
                    </a:cubicBezTo>
                    <a:lnTo>
                      <a:pt x="119044" y="1190443"/>
                    </a:lnTo>
                    <a:cubicBezTo>
                      <a:pt x="53298" y="1190443"/>
                      <a:pt x="0" y="1137145"/>
                      <a:pt x="0" y="1071399"/>
                    </a:cubicBezTo>
                    <a:lnTo>
                      <a:pt x="0" y="119044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4966938"/>
                  <a:satOff val="19906"/>
                  <a:lumOff val="4314"/>
                  <a:alphaOff val="0"/>
                </a:schemeClr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77909" tIns="76200" rIns="76201" bIns="76200" numCol="1" spcCol="1270" anchor="ctr" anchorCtr="0">
                <a:noAutofit/>
              </a:bodyPr>
              <a:lstStyle/>
              <a:p>
                <a:pPr lvl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2000" b="1" kern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特点</a:t>
                </a:r>
                <a:endParaRPr lang="en-US" altLang="zh-CN" sz="2000" b="1" kern="1200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1600" b="1" kern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数管脚；记指令；寄存器</a:t>
                </a:r>
                <a:endParaRPr lang="zh-CN" altLang="en-US" sz="2000" b="1" kern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圆角矩形 34"/>
              <p:cNvSpPr/>
              <p:nvPr/>
            </p:nvSpPr>
            <p:spPr>
              <a:xfrm>
                <a:off x="2124131" y="2640506"/>
                <a:ext cx="882664" cy="952355"/>
              </a:xfrm>
              <a:prstGeom prst="roundRect">
                <a:avLst>
                  <a:gd name="adj" fmla="val 10000"/>
                </a:avLst>
              </a:prstGeom>
              <a:blipFill rotWithShape="1">
                <a:blip r:embed="rId7" cstate="print"/>
                <a:stretch>
                  <a:fillRect/>
                </a:stretch>
              </a:blipFill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matte">
                <a:bevelT w="50800" h="19050" prst="relaxedInset"/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tint val="50000"/>
                  <a:hueOff val="-5341183"/>
                  <a:satOff val="23809"/>
                  <a:lumOff val="2104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2" name="任意多边形 41"/>
              <p:cNvSpPr/>
              <p:nvPr/>
            </p:nvSpPr>
            <p:spPr>
              <a:xfrm>
                <a:off x="2005087" y="3830950"/>
                <a:ext cx="4413324" cy="1190443"/>
              </a:xfrm>
              <a:custGeom>
                <a:avLst/>
                <a:gdLst>
                  <a:gd name="connsiteX0" fmla="*/ 0 w 4413324"/>
                  <a:gd name="connsiteY0" fmla="*/ 119044 h 1190443"/>
                  <a:gd name="connsiteX1" fmla="*/ 119044 w 4413324"/>
                  <a:gd name="connsiteY1" fmla="*/ 0 h 1190443"/>
                  <a:gd name="connsiteX2" fmla="*/ 4294280 w 4413324"/>
                  <a:gd name="connsiteY2" fmla="*/ 0 h 1190443"/>
                  <a:gd name="connsiteX3" fmla="*/ 4413324 w 4413324"/>
                  <a:gd name="connsiteY3" fmla="*/ 119044 h 1190443"/>
                  <a:gd name="connsiteX4" fmla="*/ 4413324 w 4413324"/>
                  <a:gd name="connsiteY4" fmla="*/ 1071399 h 1190443"/>
                  <a:gd name="connsiteX5" fmla="*/ 4294280 w 4413324"/>
                  <a:gd name="connsiteY5" fmla="*/ 1190443 h 1190443"/>
                  <a:gd name="connsiteX6" fmla="*/ 119044 w 4413324"/>
                  <a:gd name="connsiteY6" fmla="*/ 1190443 h 1190443"/>
                  <a:gd name="connsiteX7" fmla="*/ 0 w 4413324"/>
                  <a:gd name="connsiteY7" fmla="*/ 1071399 h 1190443"/>
                  <a:gd name="connsiteX8" fmla="*/ 0 w 4413324"/>
                  <a:gd name="connsiteY8" fmla="*/ 119044 h 1190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13324" h="1190443">
                    <a:moveTo>
                      <a:pt x="0" y="119044"/>
                    </a:moveTo>
                    <a:cubicBezTo>
                      <a:pt x="0" y="53298"/>
                      <a:pt x="53298" y="0"/>
                      <a:pt x="119044" y="0"/>
                    </a:cubicBezTo>
                    <a:lnTo>
                      <a:pt x="4294280" y="0"/>
                    </a:lnTo>
                    <a:cubicBezTo>
                      <a:pt x="4360026" y="0"/>
                      <a:pt x="4413324" y="53298"/>
                      <a:pt x="4413324" y="119044"/>
                    </a:cubicBezTo>
                    <a:lnTo>
                      <a:pt x="4413324" y="1071399"/>
                    </a:lnTo>
                    <a:cubicBezTo>
                      <a:pt x="4413324" y="1137145"/>
                      <a:pt x="4360026" y="1190443"/>
                      <a:pt x="4294280" y="1190443"/>
                    </a:cubicBezTo>
                    <a:lnTo>
                      <a:pt x="119044" y="1190443"/>
                    </a:lnTo>
                    <a:cubicBezTo>
                      <a:pt x="53298" y="1190443"/>
                      <a:pt x="0" y="1137145"/>
                      <a:pt x="0" y="1071399"/>
                    </a:cubicBezTo>
                    <a:lnTo>
                      <a:pt x="0" y="119044"/>
                    </a:lnTo>
                    <a:close/>
                  </a:path>
                </a:pathLst>
              </a:custGeom>
              <a:solidFill>
                <a:srgbClr val="FFC000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2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77909" tIns="76200" rIns="76201" bIns="76200" numCol="1" spcCol="1270" anchor="ctr" anchorCtr="0">
                <a:noAutofit/>
              </a:bodyPr>
              <a:lstStyle/>
              <a:p>
                <a:pPr lvl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2000" b="1" kern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特点</a:t>
                </a:r>
                <a:endParaRPr lang="en-US" altLang="zh-CN" sz="2000" b="1" kern="1200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1600" b="1" kern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走马灯；数码管；温度计</a:t>
                </a:r>
                <a:endParaRPr lang="zh-CN" altLang="en-US" sz="2000" b="1" kern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圆角矩形 42"/>
              <p:cNvSpPr/>
              <p:nvPr/>
            </p:nvSpPr>
            <p:spPr>
              <a:xfrm>
                <a:off x="2124131" y="3949994"/>
                <a:ext cx="882664" cy="952355"/>
              </a:xfrm>
              <a:prstGeom prst="roundRect">
                <a:avLst>
                  <a:gd name="adj" fmla="val 10000"/>
                </a:avLst>
              </a:prstGeom>
              <a:blipFill rotWithShape="1">
                <a:blip r:embed="rId8" cstate="print"/>
                <a:stretch>
                  <a:fillRect/>
                </a:stretch>
              </a:blipFill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matte">
                <a:bevelT w="50800" h="19050" prst="relaxedInset"/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tint val="50000"/>
                  <a:hueOff val="-10682366"/>
                  <a:satOff val="47617"/>
                  <a:lumOff val="4207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44292" y="1264615"/>
            <a:ext cx="5016454" cy="2332127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0" y="44625"/>
            <a:ext cx="9144000" cy="1101076"/>
            <a:chOff x="0" y="44625"/>
            <a:chExt cx="9144000" cy="1101076"/>
          </a:xfrm>
        </p:grpSpPr>
        <p:sp>
          <p:nvSpPr>
            <p:cNvPr id="25" name="矩形 24"/>
            <p:cNvSpPr/>
            <p:nvPr/>
          </p:nvSpPr>
          <p:spPr>
            <a:xfrm>
              <a:off x="0" y="401715"/>
              <a:ext cx="9144000" cy="193750"/>
            </a:xfrm>
            <a:prstGeom prst="rect">
              <a:avLst/>
            </a:prstGeom>
            <a:solidFill>
              <a:srgbClr val="36B7AB"/>
            </a:solidFill>
            <a:ln>
              <a:gradFill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</a:ln>
            <a:effectLst>
              <a:innerShdw blurRad="25400" dir="16200000">
                <a:prstClr val="black">
                  <a:alpha val="2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420915" y="44625"/>
              <a:ext cx="3322410" cy="110107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占位符 1"/>
            <p:cNvSpPr txBox="1">
              <a:spLocks/>
            </p:cNvSpPr>
            <p:nvPr/>
          </p:nvSpPr>
          <p:spPr>
            <a:xfrm flipH="1">
              <a:off x="767408" y="275871"/>
              <a:ext cx="2715655" cy="704857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zh-CN" altLang="en-US" sz="4400" dirty="0">
                  <a:solidFill>
                    <a:srgbClr val="36B7A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entury Gothic" panose="020B0502020202020204" pitchFamily="34" charset="0"/>
                </a:rPr>
                <a:t>探究</a:t>
              </a:r>
            </a:p>
          </p:txBody>
        </p:sp>
      </p:grpSp>
      <p:sp>
        <p:nvSpPr>
          <p:cNvPr id="50" name="圆角矩形 49"/>
          <p:cNvSpPr/>
          <p:nvPr/>
        </p:nvSpPr>
        <p:spPr>
          <a:xfrm>
            <a:off x="1591464" y="3343080"/>
            <a:ext cx="4784565" cy="273802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2927648" y="3789040"/>
            <a:ext cx="8263801" cy="1665476"/>
            <a:chOff x="2401164" y="3370631"/>
            <a:chExt cx="8263801" cy="1665476"/>
          </a:xfrm>
        </p:grpSpPr>
        <p:sp>
          <p:nvSpPr>
            <p:cNvPr id="36" name="文本框 35"/>
            <p:cNvSpPr txBox="1"/>
            <p:nvPr/>
          </p:nvSpPr>
          <p:spPr>
            <a:xfrm>
              <a:off x="5604138" y="3896692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36B7A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结构相似</a:t>
              </a:r>
              <a:endParaRPr lang="zh-CN" altLang="en-US" sz="2400" b="1" dirty="0">
                <a:solidFill>
                  <a:srgbClr val="36B7A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4705420" y="4666775"/>
              <a:ext cx="3647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C00000"/>
                  </a:solidFill>
                </a:rPr>
                <a:t>为防止侵权，不具体指出教材名称</a:t>
              </a:r>
              <a:endParaRPr lang="zh-CN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927648" y="3896692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36B7A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</a:t>
              </a:r>
              <a:r>
                <a:rPr lang="zh-CN" altLang="en-US" sz="2400" b="1" dirty="0">
                  <a:solidFill>
                    <a:srgbClr val="36B7A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相似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280628" y="3896692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36B7A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思维相似</a:t>
              </a:r>
              <a:endParaRPr lang="zh-CN" altLang="en-US" sz="2400" b="1" dirty="0">
                <a:solidFill>
                  <a:srgbClr val="36B7A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文本框 36"/>
            <p:cNvSpPr txBox="1"/>
            <p:nvPr/>
          </p:nvSpPr>
          <p:spPr>
            <a:xfrm>
              <a:off x="2401164" y="3370631"/>
              <a:ext cx="82638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36B7AB"/>
                  </a:solidFill>
                  <a:latin typeface="微软雅黑" pitchFamily="34" charset="-122"/>
                  <a:ea typeface="微软雅黑" pitchFamily="34" charset="-122"/>
                </a:rPr>
                <a:t>浩如烟海的教材，选取困难；大多数教材内容重复；教材的结构取决于教学思路</a:t>
              </a:r>
              <a:endParaRPr lang="zh-CN" altLang="en-US" dirty="0">
                <a:solidFill>
                  <a:srgbClr val="36B7AB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51" name="圆角矩形 50"/>
          <p:cNvSpPr/>
          <p:nvPr/>
        </p:nvSpPr>
        <p:spPr>
          <a:xfrm>
            <a:off x="522290" y="287288"/>
            <a:ext cx="3149807" cy="693440"/>
          </a:xfrm>
          <a:prstGeom prst="roundRect">
            <a:avLst>
              <a:gd name="adj" fmla="val 50000"/>
            </a:avLst>
          </a:prstGeom>
          <a:noFill/>
          <a:ln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100000">
                  <a:schemeClr val="bg1">
                    <a:lumMod val="9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545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523" y="129353"/>
            <a:ext cx="1344079" cy="48018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680" y="6418351"/>
            <a:ext cx="12191365" cy="434390"/>
            <a:chOff x="0" y="6467028"/>
            <a:chExt cx="9144000" cy="390972"/>
          </a:xfrm>
        </p:grpSpPr>
        <p:sp>
          <p:nvSpPr>
            <p:cNvPr id="3" name="矩形 2"/>
            <p:cNvSpPr/>
            <p:nvPr/>
          </p:nvSpPr>
          <p:spPr>
            <a:xfrm>
              <a:off x="0" y="6467028"/>
              <a:ext cx="9144000" cy="13032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6597352"/>
              <a:ext cx="9144000" cy="260648"/>
            </a:xfrm>
            <a:prstGeom prst="rect">
              <a:avLst/>
            </a:prstGeom>
            <a:solidFill>
              <a:srgbClr val="36B7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4" name="矩形 13"/>
          <p:cNvSpPr/>
          <p:nvPr/>
        </p:nvSpPr>
        <p:spPr>
          <a:xfrm>
            <a:off x="910327" y="1399835"/>
            <a:ext cx="30572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1" dirty="0">
                <a:ln w="9525">
                  <a:noFill/>
                  <a:prstDash val="solid"/>
                </a:ln>
                <a:solidFill>
                  <a:srgbClr val="36B7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困难</a:t>
            </a:r>
            <a:r>
              <a:rPr lang="zh-CN" altLang="en-US" sz="2800" b="1" dirty="0" smtClean="0">
                <a:ln w="9525">
                  <a:noFill/>
                  <a:prstDash val="solid"/>
                </a:ln>
                <a:solidFill>
                  <a:srgbClr val="36B7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到底在哪里？</a:t>
            </a:r>
            <a:endParaRPr lang="zh-CN" altLang="en-US" sz="2800" b="1" dirty="0">
              <a:ln w="9525">
                <a:noFill/>
                <a:prstDash val="solid"/>
              </a:ln>
              <a:solidFill>
                <a:srgbClr val="36B7A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703512" y="2067852"/>
            <a:ext cx="4413324" cy="3809420"/>
          </a:xfrm>
          <a:prstGeom prst="rect">
            <a:avLst/>
          </a:prstGeom>
          <a:noFill/>
        </p:spPr>
      </p:sp>
      <p:grpSp>
        <p:nvGrpSpPr>
          <p:cNvPr id="37" name="组合 36"/>
          <p:cNvGrpSpPr/>
          <p:nvPr/>
        </p:nvGrpSpPr>
        <p:grpSpPr>
          <a:xfrm>
            <a:off x="263352" y="1757619"/>
            <a:ext cx="5853484" cy="4119652"/>
            <a:chOff x="263352" y="1757619"/>
            <a:chExt cx="5853484" cy="411965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3352" y="1757619"/>
              <a:ext cx="1279900" cy="1184049"/>
            </a:xfrm>
            <a:prstGeom prst="rect">
              <a:avLst/>
            </a:prstGeom>
          </p:spPr>
        </p:pic>
        <p:grpSp>
          <p:nvGrpSpPr>
            <p:cNvPr id="36" name="组合 35"/>
            <p:cNvGrpSpPr/>
            <p:nvPr/>
          </p:nvGrpSpPr>
          <p:grpSpPr>
            <a:xfrm>
              <a:off x="1703512" y="2107993"/>
              <a:ext cx="4413324" cy="3769278"/>
              <a:chOff x="1703512" y="2107993"/>
              <a:chExt cx="4413324" cy="3769278"/>
            </a:xfrm>
          </p:grpSpPr>
          <p:sp>
            <p:nvSpPr>
              <p:cNvPr id="18" name="任意多边形 17"/>
              <p:cNvSpPr/>
              <p:nvPr/>
            </p:nvSpPr>
            <p:spPr>
              <a:xfrm>
                <a:off x="1703512" y="2107993"/>
                <a:ext cx="4413324" cy="1190443"/>
              </a:xfrm>
              <a:custGeom>
                <a:avLst/>
                <a:gdLst>
                  <a:gd name="connsiteX0" fmla="*/ 0 w 4413324"/>
                  <a:gd name="connsiteY0" fmla="*/ 119044 h 1190443"/>
                  <a:gd name="connsiteX1" fmla="*/ 119044 w 4413324"/>
                  <a:gd name="connsiteY1" fmla="*/ 0 h 1190443"/>
                  <a:gd name="connsiteX2" fmla="*/ 4294280 w 4413324"/>
                  <a:gd name="connsiteY2" fmla="*/ 0 h 1190443"/>
                  <a:gd name="connsiteX3" fmla="*/ 4413324 w 4413324"/>
                  <a:gd name="connsiteY3" fmla="*/ 119044 h 1190443"/>
                  <a:gd name="connsiteX4" fmla="*/ 4413324 w 4413324"/>
                  <a:gd name="connsiteY4" fmla="*/ 1071399 h 1190443"/>
                  <a:gd name="connsiteX5" fmla="*/ 4294280 w 4413324"/>
                  <a:gd name="connsiteY5" fmla="*/ 1190443 h 1190443"/>
                  <a:gd name="connsiteX6" fmla="*/ 119044 w 4413324"/>
                  <a:gd name="connsiteY6" fmla="*/ 1190443 h 1190443"/>
                  <a:gd name="connsiteX7" fmla="*/ 0 w 4413324"/>
                  <a:gd name="connsiteY7" fmla="*/ 1071399 h 1190443"/>
                  <a:gd name="connsiteX8" fmla="*/ 0 w 4413324"/>
                  <a:gd name="connsiteY8" fmla="*/ 119044 h 1190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13324" h="1190443">
                    <a:moveTo>
                      <a:pt x="0" y="119044"/>
                    </a:moveTo>
                    <a:cubicBezTo>
                      <a:pt x="0" y="53298"/>
                      <a:pt x="53298" y="0"/>
                      <a:pt x="119044" y="0"/>
                    </a:cubicBezTo>
                    <a:lnTo>
                      <a:pt x="4294280" y="0"/>
                    </a:lnTo>
                    <a:cubicBezTo>
                      <a:pt x="4360026" y="0"/>
                      <a:pt x="4413324" y="53298"/>
                      <a:pt x="4413324" y="119044"/>
                    </a:cubicBezTo>
                    <a:lnTo>
                      <a:pt x="4413324" y="1071399"/>
                    </a:lnTo>
                    <a:cubicBezTo>
                      <a:pt x="4413324" y="1137145"/>
                      <a:pt x="4360026" y="1190443"/>
                      <a:pt x="4294280" y="1190443"/>
                    </a:cubicBezTo>
                    <a:lnTo>
                      <a:pt x="119044" y="1190443"/>
                    </a:lnTo>
                    <a:cubicBezTo>
                      <a:pt x="53298" y="1190443"/>
                      <a:pt x="0" y="1137145"/>
                      <a:pt x="0" y="1071399"/>
                    </a:cubicBezTo>
                    <a:lnTo>
                      <a:pt x="0" y="119044"/>
                    </a:lnTo>
                    <a:close/>
                  </a:path>
                </a:pathLst>
              </a:custGeom>
              <a:solidFill>
                <a:srgbClr val="36B7AB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77909" tIns="76200" rIns="76201" bIns="76200" numCol="1" spcCol="1270" anchor="ctr" anchorCtr="0">
                <a:noAutofit/>
              </a:bodyPr>
              <a:lstStyle/>
              <a:p>
                <a:pPr lvl="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2000" b="1" kern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特点</a:t>
                </a:r>
                <a:endParaRPr lang="en-US" altLang="zh-CN" sz="2000" b="1" kern="1200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1600" b="1" kern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浩如烟海；千篇一律；良莠不齐</a:t>
                </a:r>
                <a:endParaRPr lang="zh-CN" altLang="en-US" sz="2000" b="1" kern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1822556" y="2186896"/>
                <a:ext cx="882664" cy="952355"/>
              </a:xfrm>
              <a:prstGeom prst="roundRect">
                <a:avLst>
                  <a:gd name="adj" fmla="val 10000"/>
                </a:avLst>
              </a:prstGeom>
              <a:blipFill rotWithShape="1">
                <a:blip r:embed="rId6" cstate="print"/>
                <a:stretch>
                  <a:fillRect/>
                </a:stretch>
              </a:blipFill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matte">
                <a:bevelT w="50800" h="19050" prst="relaxedInset"/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6" name="任意多边形 25"/>
              <p:cNvSpPr/>
              <p:nvPr/>
            </p:nvSpPr>
            <p:spPr>
              <a:xfrm>
                <a:off x="1703512" y="3395601"/>
                <a:ext cx="4413324" cy="1190443"/>
              </a:xfrm>
              <a:custGeom>
                <a:avLst/>
                <a:gdLst>
                  <a:gd name="connsiteX0" fmla="*/ 0 w 4413324"/>
                  <a:gd name="connsiteY0" fmla="*/ 119044 h 1190443"/>
                  <a:gd name="connsiteX1" fmla="*/ 119044 w 4413324"/>
                  <a:gd name="connsiteY1" fmla="*/ 0 h 1190443"/>
                  <a:gd name="connsiteX2" fmla="*/ 4294280 w 4413324"/>
                  <a:gd name="connsiteY2" fmla="*/ 0 h 1190443"/>
                  <a:gd name="connsiteX3" fmla="*/ 4413324 w 4413324"/>
                  <a:gd name="connsiteY3" fmla="*/ 119044 h 1190443"/>
                  <a:gd name="connsiteX4" fmla="*/ 4413324 w 4413324"/>
                  <a:gd name="connsiteY4" fmla="*/ 1071399 h 1190443"/>
                  <a:gd name="connsiteX5" fmla="*/ 4294280 w 4413324"/>
                  <a:gd name="connsiteY5" fmla="*/ 1190443 h 1190443"/>
                  <a:gd name="connsiteX6" fmla="*/ 119044 w 4413324"/>
                  <a:gd name="connsiteY6" fmla="*/ 1190443 h 1190443"/>
                  <a:gd name="connsiteX7" fmla="*/ 0 w 4413324"/>
                  <a:gd name="connsiteY7" fmla="*/ 1071399 h 1190443"/>
                  <a:gd name="connsiteX8" fmla="*/ 0 w 4413324"/>
                  <a:gd name="connsiteY8" fmla="*/ 119044 h 1190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13324" h="1190443">
                    <a:moveTo>
                      <a:pt x="0" y="119044"/>
                    </a:moveTo>
                    <a:cubicBezTo>
                      <a:pt x="0" y="53298"/>
                      <a:pt x="53298" y="0"/>
                      <a:pt x="119044" y="0"/>
                    </a:cubicBezTo>
                    <a:lnTo>
                      <a:pt x="4294280" y="0"/>
                    </a:lnTo>
                    <a:cubicBezTo>
                      <a:pt x="4360026" y="0"/>
                      <a:pt x="4413324" y="53298"/>
                      <a:pt x="4413324" y="119044"/>
                    </a:cubicBezTo>
                    <a:lnTo>
                      <a:pt x="4413324" y="1071399"/>
                    </a:lnTo>
                    <a:cubicBezTo>
                      <a:pt x="4413324" y="1137145"/>
                      <a:pt x="4360026" y="1190443"/>
                      <a:pt x="4294280" y="1190443"/>
                    </a:cubicBezTo>
                    <a:lnTo>
                      <a:pt x="119044" y="1190443"/>
                    </a:lnTo>
                    <a:cubicBezTo>
                      <a:pt x="53298" y="1190443"/>
                      <a:pt x="0" y="1137145"/>
                      <a:pt x="0" y="1071399"/>
                    </a:cubicBezTo>
                    <a:lnTo>
                      <a:pt x="0" y="119044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4966938"/>
                  <a:satOff val="19906"/>
                  <a:lumOff val="4314"/>
                  <a:alphaOff val="0"/>
                </a:schemeClr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77909" tIns="76200" rIns="76201" bIns="76200" numCol="1" spcCol="1270" anchor="ctr" anchorCtr="0">
                <a:noAutofit/>
              </a:bodyPr>
              <a:lstStyle/>
              <a:p>
                <a:pPr lvl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2000" b="1" kern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特点</a:t>
                </a:r>
                <a:endParaRPr lang="en-US" altLang="zh-CN" sz="2000" b="1" kern="1200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1600" b="1" kern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数管脚；记指令；寄存器</a:t>
                </a:r>
                <a:endParaRPr lang="zh-CN" altLang="en-US" sz="2000" b="1" kern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圆角矩形 26"/>
              <p:cNvSpPr/>
              <p:nvPr/>
            </p:nvSpPr>
            <p:spPr>
              <a:xfrm>
                <a:off x="1822556" y="3496384"/>
                <a:ext cx="882664" cy="952355"/>
              </a:xfrm>
              <a:prstGeom prst="roundRect">
                <a:avLst>
                  <a:gd name="adj" fmla="val 10000"/>
                </a:avLst>
              </a:prstGeom>
              <a:blipFill rotWithShape="1">
                <a:blip r:embed="rId7" cstate="print"/>
                <a:stretch>
                  <a:fillRect/>
                </a:stretch>
              </a:blipFill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matte">
                <a:bevelT w="50800" h="19050" prst="relaxedInset"/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tint val="50000"/>
                  <a:hueOff val="-5341183"/>
                  <a:satOff val="23809"/>
                  <a:lumOff val="2104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任意多边形 29"/>
              <p:cNvSpPr/>
              <p:nvPr/>
            </p:nvSpPr>
            <p:spPr>
              <a:xfrm>
                <a:off x="1703512" y="4686828"/>
                <a:ext cx="4413324" cy="1190443"/>
              </a:xfrm>
              <a:custGeom>
                <a:avLst/>
                <a:gdLst>
                  <a:gd name="connsiteX0" fmla="*/ 0 w 4413324"/>
                  <a:gd name="connsiteY0" fmla="*/ 119044 h 1190443"/>
                  <a:gd name="connsiteX1" fmla="*/ 119044 w 4413324"/>
                  <a:gd name="connsiteY1" fmla="*/ 0 h 1190443"/>
                  <a:gd name="connsiteX2" fmla="*/ 4294280 w 4413324"/>
                  <a:gd name="connsiteY2" fmla="*/ 0 h 1190443"/>
                  <a:gd name="connsiteX3" fmla="*/ 4413324 w 4413324"/>
                  <a:gd name="connsiteY3" fmla="*/ 119044 h 1190443"/>
                  <a:gd name="connsiteX4" fmla="*/ 4413324 w 4413324"/>
                  <a:gd name="connsiteY4" fmla="*/ 1071399 h 1190443"/>
                  <a:gd name="connsiteX5" fmla="*/ 4294280 w 4413324"/>
                  <a:gd name="connsiteY5" fmla="*/ 1190443 h 1190443"/>
                  <a:gd name="connsiteX6" fmla="*/ 119044 w 4413324"/>
                  <a:gd name="connsiteY6" fmla="*/ 1190443 h 1190443"/>
                  <a:gd name="connsiteX7" fmla="*/ 0 w 4413324"/>
                  <a:gd name="connsiteY7" fmla="*/ 1071399 h 1190443"/>
                  <a:gd name="connsiteX8" fmla="*/ 0 w 4413324"/>
                  <a:gd name="connsiteY8" fmla="*/ 119044 h 1190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13324" h="1190443">
                    <a:moveTo>
                      <a:pt x="0" y="119044"/>
                    </a:moveTo>
                    <a:cubicBezTo>
                      <a:pt x="0" y="53298"/>
                      <a:pt x="53298" y="0"/>
                      <a:pt x="119044" y="0"/>
                    </a:cubicBezTo>
                    <a:lnTo>
                      <a:pt x="4294280" y="0"/>
                    </a:lnTo>
                    <a:cubicBezTo>
                      <a:pt x="4360026" y="0"/>
                      <a:pt x="4413324" y="53298"/>
                      <a:pt x="4413324" y="119044"/>
                    </a:cubicBezTo>
                    <a:lnTo>
                      <a:pt x="4413324" y="1071399"/>
                    </a:lnTo>
                    <a:cubicBezTo>
                      <a:pt x="4413324" y="1137145"/>
                      <a:pt x="4360026" y="1190443"/>
                      <a:pt x="4294280" y="1190443"/>
                    </a:cubicBezTo>
                    <a:lnTo>
                      <a:pt x="119044" y="1190443"/>
                    </a:lnTo>
                    <a:cubicBezTo>
                      <a:pt x="53298" y="1190443"/>
                      <a:pt x="0" y="1137145"/>
                      <a:pt x="0" y="1071399"/>
                    </a:cubicBezTo>
                    <a:lnTo>
                      <a:pt x="0" y="119044"/>
                    </a:lnTo>
                    <a:close/>
                  </a:path>
                </a:pathLst>
              </a:custGeom>
              <a:solidFill>
                <a:srgbClr val="FFC000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2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77909" tIns="76200" rIns="76201" bIns="76200" numCol="1" spcCol="1270" anchor="ctr" anchorCtr="0">
                <a:noAutofit/>
              </a:bodyPr>
              <a:lstStyle/>
              <a:p>
                <a:pPr lvl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2000" b="1" kern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特点</a:t>
                </a:r>
                <a:endParaRPr lang="en-US" altLang="zh-CN" sz="2000" b="1" kern="1200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1600" b="1" kern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走马灯；数码管；温度计</a:t>
                </a:r>
                <a:endParaRPr lang="zh-CN" altLang="en-US" sz="2000" b="1" kern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圆角矩形 31"/>
              <p:cNvSpPr/>
              <p:nvPr/>
            </p:nvSpPr>
            <p:spPr>
              <a:xfrm>
                <a:off x="1822556" y="4805872"/>
                <a:ext cx="882664" cy="952355"/>
              </a:xfrm>
              <a:prstGeom prst="roundRect">
                <a:avLst>
                  <a:gd name="adj" fmla="val 10000"/>
                </a:avLst>
              </a:prstGeom>
              <a:blipFill rotWithShape="1">
                <a:blip r:embed="rId8" cstate="print"/>
                <a:stretch>
                  <a:fillRect/>
                </a:stretch>
              </a:blipFill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matte">
                <a:bevelT w="50800" h="19050" prst="relaxedInset"/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tint val="50000"/>
                  <a:hueOff val="-10682366"/>
                  <a:satOff val="47617"/>
                  <a:lumOff val="4207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3" name="左大括号 12"/>
            <p:cNvSpPr/>
            <p:nvPr/>
          </p:nvSpPr>
          <p:spPr>
            <a:xfrm>
              <a:off x="1404217" y="2280840"/>
              <a:ext cx="187247" cy="3412000"/>
            </a:xfrm>
            <a:prstGeom prst="leftBrace">
              <a:avLst>
                <a:gd name="adj1" fmla="val 153027"/>
                <a:gd name="adj2" fmla="val 50000"/>
              </a:avLst>
            </a:prstGeom>
            <a:ln w="38100">
              <a:solidFill>
                <a:srgbClr val="36B7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26248" y="3048793"/>
              <a:ext cx="954107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教材</a:t>
              </a:r>
              <a:endParaRPr lang="en-US" altLang="zh-CN" sz="2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00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课堂</a:t>
              </a:r>
              <a:endParaRPr lang="en-US" altLang="zh-CN" sz="2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0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</a:t>
              </a:r>
              <a:r>
                <a:rPr lang="zh-CN" altLang="en-US" sz="200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训</a:t>
              </a:r>
              <a:endParaRPr lang="en-US" altLang="zh-CN" sz="2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方面</a:t>
              </a:r>
              <a:endPara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调查</a:t>
              </a:r>
            </a:p>
          </p:txBody>
        </p:sp>
      </p:grpSp>
      <p:sp>
        <p:nvSpPr>
          <p:cNvPr id="31" name="圆角矩形 30"/>
          <p:cNvSpPr/>
          <p:nvPr/>
        </p:nvSpPr>
        <p:spPr>
          <a:xfrm>
            <a:off x="1618610" y="4582488"/>
            <a:ext cx="4583128" cy="1355283"/>
          </a:xfrm>
          <a:prstGeom prst="roundRect">
            <a:avLst>
              <a:gd name="adj" fmla="val 74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1661061" y="2025572"/>
            <a:ext cx="4498226" cy="1355283"/>
          </a:xfrm>
          <a:prstGeom prst="roundRect">
            <a:avLst>
              <a:gd name="adj" fmla="val 74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6328379" y="1772816"/>
            <a:ext cx="5240231" cy="1152128"/>
            <a:chOff x="6569245" y="350782"/>
            <a:chExt cx="4023418" cy="2600264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69245" y="350782"/>
              <a:ext cx="982169" cy="26002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文本框 6"/>
            <p:cNvSpPr txBox="1"/>
            <p:nvPr/>
          </p:nvSpPr>
          <p:spPr>
            <a:xfrm>
              <a:off x="7860678" y="350782"/>
              <a:ext cx="2731985" cy="1736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36B7AB"/>
                  </a:solidFill>
                  <a:sym typeface="Wingdings 2" panose="05020102010507070707" pitchFamily="18" charset="2"/>
                </a:rPr>
                <a:t></a:t>
              </a:r>
              <a:r>
                <a:rPr lang="zh-CN" altLang="en-US" sz="1600" dirty="0" smtClean="0">
                  <a:solidFill>
                    <a:srgbClr val="36B7AB"/>
                  </a:solidFill>
                  <a:latin typeface="微软雅黑" pitchFamily="34" charset="-122"/>
                  <a:ea typeface="微软雅黑" pitchFamily="34" charset="-122"/>
                  <a:sym typeface="Wingdings 2" panose="05020102010507070707" pitchFamily="18" charset="2"/>
                </a:rPr>
                <a:t>课程一上来就单片机复杂的内部电路、繁多的管脚功能</a:t>
              </a:r>
              <a:r>
                <a:rPr lang="en-US" altLang="zh-CN" sz="1600" dirty="0" smtClean="0">
                  <a:solidFill>
                    <a:srgbClr val="36B7AB"/>
                  </a:solidFill>
                  <a:latin typeface="微软雅黑" pitchFamily="34" charset="-122"/>
                  <a:ea typeface="微软雅黑" pitchFamily="34" charset="-122"/>
                  <a:sym typeface="Wingdings 2" panose="05020102010507070707" pitchFamily="18" charset="2"/>
                </a:rPr>
                <a:t>……</a:t>
              </a:r>
              <a:endParaRPr lang="zh-CN" altLang="en-US" sz="1600" dirty="0">
                <a:solidFill>
                  <a:srgbClr val="36B7AB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350339" y="3068960"/>
            <a:ext cx="4858229" cy="1080120"/>
            <a:chOff x="6384570" y="3505722"/>
            <a:chExt cx="6594530" cy="2538584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84570" y="3505722"/>
              <a:ext cx="1706582" cy="25385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" name="文本框 23"/>
            <p:cNvSpPr txBox="1"/>
            <p:nvPr/>
          </p:nvSpPr>
          <p:spPr>
            <a:xfrm>
              <a:off x="8634085" y="3505722"/>
              <a:ext cx="4345015" cy="1229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36B7AB"/>
                  </a:solidFill>
                  <a:sym typeface="Wingdings 2" panose="05020102010507070707" pitchFamily="18" charset="2"/>
                </a:rPr>
                <a:t></a:t>
              </a:r>
              <a:r>
                <a:rPr lang="zh-CN" altLang="en-US" sz="1600" dirty="0" smtClean="0">
                  <a:solidFill>
                    <a:srgbClr val="36B7AB"/>
                  </a:solidFill>
                  <a:latin typeface="微软雅黑" pitchFamily="34" charset="-122"/>
                  <a:ea typeface="微软雅黑" pitchFamily="34" charset="-122"/>
                  <a:sym typeface="Wingdings 2" panose="05020102010507070707" pitchFamily="18" charset="2"/>
                </a:rPr>
                <a:t>长长的指令集列表</a:t>
              </a:r>
              <a:r>
                <a:rPr lang="en-US" altLang="zh-CN" sz="1600" dirty="0" smtClean="0">
                  <a:solidFill>
                    <a:srgbClr val="36B7AB"/>
                  </a:solidFill>
                  <a:latin typeface="微软雅黑" pitchFamily="34" charset="-122"/>
                  <a:ea typeface="微软雅黑" pitchFamily="34" charset="-122"/>
                  <a:sym typeface="Wingdings 2" panose="05020102010507070707" pitchFamily="18" charset="2"/>
                </a:rPr>
                <a:t>……</a:t>
              </a:r>
              <a:endParaRPr lang="zh-CN" altLang="en-US" sz="1600" dirty="0">
                <a:solidFill>
                  <a:srgbClr val="36B7AB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384032" y="4149080"/>
            <a:ext cx="4968551" cy="1296144"/>
            <a:chOff x="8935325" y="3066175"/>
            <a:chExt cx="11276472" cy="2989420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935325" y="3505723"/>
              <a:ext cx="2941689" cy="25498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5" name="文本框 24"/>
            <p:cNvSpPr txBox="1"/>
            <p:nvPr/>
          </p:nvSpPr>
          <p:spPr>
            <a:xfrm>
              <a:off x="12596515" y="3066175"/>
              <a:ext cx="7615282" cy="1774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36B7AB"/>
                  </a:solidFill>
                  <a:sym typeface="Wingdings 2" panose="05020102010507070707" pitchFamily="18" charset="2"/>
                </a:rPr>
                <a:t></a:t>
              </a:r>
              <a:r>
                <a:rPr lang="zh-CN" altLang="en-US" sz="1600" dirty="0" smtClean="0">
                  <a:solidFill>
                    <a:srgbClr val="36B7AB"/>
                  </a:solidFill>
                  <a:latin typeface="微软雅黑" pitchFamily="34" charset="-122"/>
                  <a:ea typeface="微软雅黑" pitchFamily="34" charset="-122"/>
                  <a:sym typeface="Wingdings 2" panose="05020102010507070707" pitchFamily="18" charset="2"/>
                </a:rPr>
                <a:t>晦涩的机器语言让学生再受重击</a:t>
              </a:r>
              <a:r>
                <a:rPr lang="en-US" altLang="zh-CN" sz="1600" dirty="0" smtClean="0">
                  <a:solidFill>
                    <a:srgbClr val="36B7AB"/>
                  </a:solidFill>
                  <a:latin typeface="微软雅黑" pitchFamily="34" charset="-122"/>
                  <a:ea typeface="微软雅黑" pitchFamily="34" charset="-122"/>
                  <a:sym typeface="Wingdings 2" panose="05020102010507070707" pitchFamily="18" charset="2"/>
                </a:rPr>
                <a:t>……</a:t>
              </a:r>
              <a:endParaRPr lang="zh-CN" altLang="en-US" sz="1600" dirty="0">
                <a:solidFill>
                  <a:srgbClr val="36B7AB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0" y="44625"/>
            <a:ext cx="9144000" cy="1101076"/>
            <a:chOff x="0" y="44625"/>
            <a:chExt cx="9144000" cy="1101076"/>
          </a:xfrm>
        </p:grpSpPr>
        <p:sp>
          <p:nvSpPr>
            <p:cNvPr id="39" name="矩形 38"/>
            <p:cNvSpPr/>
            <p:nvPr/>
          </p:nvSpPr>
          <p:spPr>
            <a:xfrm>
              <a:off x="0" y="401715"/>
              <a:ext cx="9144000" cy="193750"/>
            </a:xfrm>
            <a:prstGeom prst="rect">
              <a:avLst/>
            </a:prstGeom>
            <a:solidFill>
              <a:srgbClr val="36B7AB"/>
            </a:solidFill>
            <a:ln>
              <a:gradFill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</a:ln>
            <a:effectLst>
              <a:innerShdw blurRad="25400" dir="16200000">
                <a:prstClr val="black">
                  <a:alpha val="2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420915" y="44625"/>
              <a:ext cx="3322410" cy="110107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占位符 1"/>
            <p:cNvSpPr txBox="1">
              <a:spLocks/>
            </p:cNvSpPr>
            <p:nvPr/>
          </p:nvSpPr>
          <p:spPr>
            <a:xfrm flipH="1">
              <a:off x="767408" y="275871"/>
              <a:ext cx="2715655" cy="704857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zh-CN" altLang="en-US" sz="4400" dirty="0">
                  <a:solidFill>
                    <a:srgbClr val="36B7A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entury Gothic" panose="020B0502020202020204" pitchFamily="34" charset="0"/>
                </a:rPr>
                <a:t>探究</a:t>
              </a:r>
            </a:p>
          </p:txBody>
        </p:sp>
      </p:grpSp>
      <p:sp>
        <p:nvSpPr>
          <p:cNvPr id="42" name="圆角矩形 41"/>
          <p:cNvSpPr/>
          <p:nvPr/>
        </p:nvSpPr>
        <p:spPr>
          <a:xfrm>
            <a:off x="522290" y="287288"/>
            <a:ext cx="3149807" cy="693440"/>
          </a:xfrm>
          <a:prstGeom prst="roundRect">
            <a:avLst>
              <a:gd name="adj" fmla="val 50000"/>
            </a:avLst>
          </a:prstGeom>
          <a:noFill/>
          <a:ln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100000">
                  <a:schemeClr val="bg1">
                    <a:lumMod val="9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24"/>
          <p:cNvSpPr txBox="1"/>
          <p:nvPr/>
        </p:nvSpPr>
        <p:spPr>
          <a:xfrm>
            <a:off x="2711624" y="573325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6B7AB"/>
                </a:solidFill>
                <a:latin typeface="微软雅黑" pitchFamily="34" charset="-122"/>
                <a:ea typeface="微软雅黑" pitchFamily="34" charset="-122"/>
              </a:rPr>
              <a:t>这些内容几乎是课程的一半内容，而且是前一半，已经让学生们望而生畏</a:t>
            </a:r>
            <a:endParaRPr lang="zh-CN" altLang="en-US" dirty="0">
              <a:solidFill>
                <a:srgbClr val="36B7A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文本框 24"/>
          <p:cNvSpPr txBox="1"/>
          <p:nvPr/>
        </p:nvSpPr>
        <p:spPr>
          <a:xfrm>
            <a:off x="7464152" y="98072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36B7AB"/>
                </a:solidFill>
                <a:latin typeface="微软雅黑" pitchFamily="34" charset="-122"/>
                <a:ea typeface="微软雅黑" pitchFamily="34" charset="-122"/>
              </a:rPr>
              <a:t>课程内容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“三座大山”</a:t>
            </a:r>
            <a:endParaRPr lang="zh-CN" altLang="en-US" sz="20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207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3" grpId="0" animBg="1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523" y="129353"/>
            <a:ext cx="1344079" cy="48018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680" y="6418351"/>
            <a:ext cx="12191365" cy="434390"/>
            <a:chOff x="0" y="6467028"/>
            <a:chExt cx="9144000" cy="390972"/>
          </a:xfrm>
        </p:grpSpPr>
        <p:sp>
          <p:nvSpPr>
            <p:cNvPr id="3" name="矩形 2"/>
            <p:cNvSpPr/>
            <p:nvPr/>
          </p:nvSpPr>
          <p:spPr>
            <a:xfrm>
              <a:off x="0" y="6467028"/>
              <a:ext cx="9144000" cy="13032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6597352"/>
              <a:ext cx="9144000" cy="260648"/>
            </a:xfrm>
            <a:prstGeom prst="rect">
              <a:avLst/>
            </a:prstGeom>
            <a:solidFill>
              <a:srgbClr val="36B7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4" name="矩形 13"/>
          <p:cNvSpPr/>
          <p:nvPr/>
        </p:nvSpPr>
        <p:spPr>
          <a:xfrm>
            <a:off x="910327" y="1399835"/>
            <a:ext cx="30572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1" dirty="0">
                <a:ln w="9525">
                  <a:noFill/>
                  <a:prstDash val="solid"/>
                </a:ln>
                <a:solidFill>
                  <a:srgbClr val="36B7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困难</a:t>
            </a:r>
            <a:r>
              <a:rPr lang="zh-CN" altLang="en-US" sz="2800" b="1" dirty="0" smtClean="0">
                <a:ln w="9525">
                  <a:noFill/>
                  <a:prstDash val="solid"/>
                </a:ln>
                <a:solidFill>
                  <a:srgbClr val="36B7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到底在哪里？</a:t>
            </a:r>
            <a:endParaRPr lang="zh-CN" altLang="en-US" sz="2800" b="1" dirty="0">
              <a:ln w="9525">
                <a:noFill/>
                <a:prstDash val="solid"/>
              </a:ln>
              <a:solidFill>
                <a:srgbClr val="36B7A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263352" y="1757619"/>
            <a:ext cx="5853484" cy="4119652"/>
            <a:chOff x="263352" y="1757619"/>
            <a:chExt cx="5853484" cy="411965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3352" y="1757619"/>
              <a:ext cx="1279900" cy="1184049"/>
            </a:xfrm>
            <a:prstGeom prst="rect">
              <a:avLst/>
            </a:prstGeom>
          </p:spPr>
        </p:pic>
        <p:grpSp>
          <p:nvGrpSpPr>
            <p:cNvPr id="29" name="组合 28"/>
            <p:cNvGrpSpPr/>
            <p:nvPr/>
          </p:nvGrpSpPr>
          <p:grpSpPr>
            <a:xfrm>
              <a:off x="1703512" y="2107993"/>
              <a:ext cx="4413324" cy="3769278"/>
              <a:chOff x="1703512" y="2107993"/>
              <a:chExt cx="4413324" cy="3769278"/>
            </a:xfrm>
          </p:grpSpPr>
          <p:sp>
            <p:nvSpPr>
              <p:cNvPr id="7" name="任意多边形 6"/>
              <p:cNvSpPr/>
              <p:nvPr/>
            </p:nvSpPr>
            <p:spPr>
              <a:xfrm>
                <a:off x="1703512" y="2107993"/>
                <a:ext cx="4413324" cy="1190443"/>
              </a:xfrm>
              <a:custGeom>
                <a:avLst/>
                <a:gdLst>
                  <a:gd name="connsiteX0" fmla="*/ 0 w 4413324"/>
                  <a:gd name="connsiteY0" fmla="*/ 119044 h 1190443"/>
                  <a:gd name="connsiteX1" fmla="*/ 119044 w 4413324"/>
                  <a:gd name="connsiteY1" fmla="*/ 0 h 1190443"/>
                  <a:gd name="connsiteX2" fmla="*/ 4294280 w 4413324"/>
                  <a:gd name="connsiteY2" fmla="*/ 0 h 1190443"/>
                  <a:gd name="connsiteX3" fmla="*/ 4413324 w 4413324"/>
                  <a:gd name="connsiteY3" fmla="*/ 119044 h 1190443"/>
                  <a:gd name="connsiteX4" fmla="*/ 4413324 w 4413324"/>
                  <a:gd name="connsiteY4" fmla="*/ 1071399 h 1190443"/>
                  <a:gd name="connsiteX5" fmla="*/ 4294280 w 4413324"/>
                  <a:gd name="connsiteY5" fmla="*/ 1190443 h 1190443"/>
                  <a:gd name="connsiteX6" fmla="*/ 119044 w 4413324"/>
                  <a:gd name="connsiteY6" fmla="*/ 1190443 h 1190443"/>
                  <a:gd name="connsiteX7" fmla="*/ 0 w 4413324"/>
                  <a:gd name="connsiteY7" fmla="*/ 1071399 h 1190443"/>
                  <a:gd name="connsiteX8" fmla="*/ 0 w 4413324"/>
                  <a:gd name="connsiteY8" fmla="*/ 119044 h 1190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13324" h="1190443">
                    <a:moveTo>
                      <a:pt x="0" y="119044"/>
                    </a:moveTo>
                    <a:cubicBezTo>
                      <a:pt x="0" y="53298"/>
                      <a:pt x="53298" y="0"/>
                      <a:pt x="119044" y="0"/>
                    </a:cubicBezTo>
                    <a:lnTo>
                      <a:pt x="4294280" y="0"/>
                    </a:lnTo>
                    <a:cubicBezTo>
                      <a:pt x="4360026" y="0"/>
                      <a:pt x="4413324" y="53298"/>
                      <a:pt x="4413324" y="119044"/>
                    </a:cubicBezTo>
                    <a:lnTo>
                      <a:pt x="4413324" y="1071399"/>
                    </a:lnTo>
                    <a:cubicBezTo>
                      <a:pt x="4413324" y="1137145"/>
                      <a:pt x="4360026" y="1190443"/>
                      <a:pt x="4294280" y="1190443"/>
                    </a:cubicBezTo>
                    <a:lnTo>
                      <a:pt x="119044" y="1190443"/>
                    </a:lnTo>
                    <a:cubicBezTo>
                      <a:pt x="53298" y="1190443"/>
                      <a:pt x="0" y="1137145"/>
                      <a:pt x="0" y="1071399"/>
                    </a:cubicBezTo>
                    <a:lnTo>
                      <a:pt x="0" y="119044"/>
                    </a:lnTo>
                    <a:close/>
                  </a:path>
                </a:pathLst>
              </a:custGeom>
              <a:solidFill>
                <a:srgbClr val="36B7AB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77909" tIns="76200" rIns="76201" bIns="76200" numCol="1" spcCol="1270" anchor="ctr" anchorCtr="0">
                <a:noAutofit/>
              </a:bodyPr>
              <a:lstStyle/>
              <a:p>
                <a:pPr lvl="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2000" b="1" kern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特点</a:t>
                </a:r>
                <a:endParaRPr lang="en-US" altLang="zh-CN" sz="2000" b="1" kern="1200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1600" b="1" kern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浩如烟海；千篇一律；良莠不齐</a:t>
                </a:r>
                <a:endParaRPr lang="zh-CN" altLang="en-US" sz="2000" b="1" kern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圆角矩形 8"/>
              <p:cNvSpPr/>
              <p:nvPr/>
            </p:nvSpPr>
            <p:spPr>
              <a:xfrm>
                <a:off x="1822556" y="2186896"/>
                <a:ext cx="882664" cy="952355"/>
              </a:xfrm>
              <a:prstGeom prst="roundRect">
                <a:avLst>
                  <a:gd name="adj" fmla="val 10000"/>
                </a:avLst>
              </a:prstGeom>
              <a:blipFill rotWithShape="1">
                <a:blip r:embed="rId6" cstate="print"/>
                <a:stretch>
                  <a:fillRect/>
                </a:stretch>
              </a:blipFill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matte">
                <a:bevelT w="50800" h="19050" prst="relaxedInset"/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任意多边形 9"/>
              <p:cNvSpPr/>
              <p:nvPr/>
            </p:nvSpPr>
            <p:spPr>
              <a:xfrm>
                <a:off x="1703512" y="3395601"/>
                <a:ext cx="4413324" cy="1190443"/>
              </a:xfrm>
              <a:custGeom>
                <a:avLst/>
                <a:gdLst>
                  <a:gd name="connsiteX0" fmla="*/ 0 w 4413324"/>
                  <a:gd name="connsiteY0" fmla="*/ 119044 h 1190443"/>
                  <a:gd name="connsiteX1" fmla="*/ 119044 w 4413324"/>
                  <a:gd name="connsiteY1" fmla="*/ 0 h 1190443"/>
                  <a:gd name="connsiteX2" fmla="*/ 4294280 w 4413324"/>
                  <a:gd name="connsiteY2" fmla="*/ 0 h 1190443"/>
                  <a:gd name="connsiteX3" fmla="*/ 4413324 w 4413324"/>
                  <a:gd name="connsiteY3" fmla="*/ 119044 h 1190443"/>
                  <a:gd name="connsiteX4" fmla="*/ 4413324 w 4413324"/>
                  <a:gd name="connsiteY4" fmla="*/ 1071399 h 1190443"/>
                  <a:gd name="connsiteX5" fmla="*/ 4294280 w 4413324"/>
                  <a:gd name="connsiteY5" fmla="*/ 1190443 h 1190443"/>
                  <a:gd name="connsiteX6" fmla="*/ 119044 w 4413324"/>
                  <a:gd name="connsiteY6" fmla="*/ 1190443 h 1190443"/>
                  <a:gd name="connsiteX7" fmla="*/ 0 w 4413324"/>
                  <a:gd name="connsiteY7" fmla="*/ 1071399 h 1190443"/>
                  <a:gd name="connsiteX8" fmla="*/ 0 w 4413324"/>
                  <a:gd name="connsiteY8" fmla="*/ 119044 h 1190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13324" h="1190443">
                    <a:moveTo>
                      <a:pt x="0" y="119044"/>
                    </a:moveTo>
                    <a:cubicBezTo>
                      <a:pt x="0" y="53298"/>
                      <a:pt x="53298" y="0"/>
                      <a:pt x="119044" y="0"/>
                    </a:cubicBezTo>
                    <a:lnTo>
                      <a:pt x="4294280" y="0"/>
                    </a:lnTo>
                    <a:cubicBezTo>
                      <a:pt x="4360026" y="0"/>
                      <a:pt x="4413324" y="53298"/>
                      <a:pt x="4413324" y="119044"/>
                    </a:cubicBezTo>
                    <a:lnTo>
                      <a:pt x="4413324" y="1071399"/>
                    </a:lnTo>
                    <a:cubicBezTo>
                      <a:pt x="4413324" y="1137145"/>
                      <a:pt x="4360026" y="1190443"/>
                      <a:pt x="4294280" y="1190443"/>
                    </a:cubicBezTo>
                    <a:lnTo>
                      <a:pt x="119044" y="1190443"/>
                    </a:lnTo>
                    <a:cubicBezTo>
                      <a:pt x="53298" y="1190443"/>
                      <a:pt x="0" y="1137145"/>
                      <a:pt x="0" y="1071399"/>
                    </a:cubicBezTo>
                    <a:lnTo>
                      <a:pt x="0" y="119044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4966938"/>
                  <a:satOff val="19906"/>
                  <a:lumOff val="4314"/>
                  <a:alphaOff val="0"/>
                </a:schemeClr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77909" tIns="76200" rIns="76201" bIns="76200" numCol="1" spcCol="1270" anchor="ctr" anchorCtr="0">
                <a:noAutofit/>
              </a:bodyPr>
              <a:lstStyle/>
              <a:p>
                <a:pPr lvl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2000" b="1" kern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特点</a:t>
                </a:r>
                <a:endParaRPr lang="en-US" altLang="zh-CN" sz="2000" b="1" kern="1200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1600" b="1" kern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数管脚；记指令；寄存器</a:t>
                </a:r>
                <a:endParaRPr lang="zh-CN" altLang="en-US" sz="2000" b="1" kern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>
                <a:off x="1822556" y="3496384"/>
                <a:ext cx="882664" cy="952355"/>
              </a:xfrm>
              <a:prstGeom prst="roundRect">
                <a:avLst>
                  <a:gd name="adj" fmla="val 10000"/>
                </a:avLst>
              </a:prstGeom>
              <a:blipFill rotWithShape="1">
                <a:blip r:embed="rId7" cstate="print"/>
                <a:stretch>
                  <a:fillRect/>
                </a:stretch>
              </a:blipFill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matte">
                <a:bevelT w="50800" h="19050" prst="relaxedInset"/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tint val="50000"/>
                  <a:hueOff val="-5341183"/>
                  <a:satOff val="23809"/>
                  <a:lumOff val="2104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任意多边形 16"/>
              <p:cNvSpPr/>
              <p:nvPr/>
            </p:nvSpPr>
            <p:spPr>
              <a:xfrm>
                <a:off x="1703512" y="4686828"/>
                <a:ext cx="4413324" cy="1190443"/>
              </a:xfrm>
              <a:custGeom>
                <a:avLst/>
                <a:gdLst>
                  <a:gd name="connsiteX0" fmla="*/ 0 w 4413324"/>
                  <a:gd name="connsiteY0" fmla="*/ 119044 h 1190443"/>
                  <a:gd name="connsiteX1" fmla="*/ 119044 w 4413324"/>
                  <a:gd name="connsiteY1" fmla="*/ 0 h 1190443"/>
                  <a:gd name="connsiteX2" fmla="*/ 4294280 w 4413324"/>
                  <a:gd name="connsiteY2" fmla="*/ 0 h 1190443"/>
                  <a:gd name="connsiteX3" fmla="*/ 4413324 w 4413324"/>
                  <a:gd name="connsiteY3" fmla="*/ 119044 h 1190443"/>
                  <a:gd name="connsiteX4" fmla="*/ 4413324 w 4413324"/>
                  <a:gd name="connsiteY4" fmla="*/ 1071399 h 1190443"/>
                  <a:gd name="connsiteX5" fmla="*/ 4294280 w 4413324"/>
                  <a:gd name="connsiteY5" fmla="*/ 1190443 h 1190443"/>
                  <a:gd name="connsiteX6" fmla="*/ 119044 w 4413324"/>
                  <a:gd name="connsiteY6" fmla="*/ 1190443 h 1190443"/>
                  <a:gd name="connsiteX7" fmla="*/ 0 w 4413324"/>
                  <a:gd name="connsiteY7" fmla="*/ 1071399 h 1190443"/>
                  <a:gd name="connsiteX8" fmla="*/ 0 w 4413324"/>
                  <a:gd name="connsiteY8" fmla="*/ 119044 h 1190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13324" h="1190443">
                    <a:moveTo>
                      <a:pt x="0" y="119044"/>
                    </a:moveTo>
                    <a:cubicBezTo>
                      <a:pt x="0" y="53298"/>
                      <a:pt x="53298" y="0"/>
                      <a:pt x="119044" y="0"/>
                    </a:cubicBezTo>
                    <a:lnTo>
                      <a:pt x="4294280" y="0"/>
                    </a:lnTo>
                    <a:cubicBezTo>
                      <a:pt x="4360026" y="0"/>
                      <a:pt x="4413324" y="53298"/>
                      <a:pt x="4413324" y="119044"/>
                    </a:cubicBezTo>
                    <a:lnTo>
                      <a:pt x="4413324" y="1071399"/>
                    </a:lnTo>
                    <a:cubicBezTo>
                      <a:pt x="4413324" y="1137145"/>
                      <a:pt x="4360026" y="1190443"/>
                      <a:pt x="4294280" y="1190443"/>
                    </a:cubicBezTo>
                    <a:lnTo>
                      <a:pt x="119044" y="1190443"/>
                    </a:lnTo>
                    <a:cubicBezTo>
                      <a:pt x="53298" y="1190443"/>
                      <a:pt x="0" y="1137145"/>
                      <a:pt x="0" y="1071399"/>
                    </a:cubicBezTo>
                    <a:lnTo>
                      <a:pt x="0" y="119044"/>
                    </a:lnTo>
                    <a:close/>
                  </a:path>
                </a:pathLst>
              </a:custGeom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2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77909" tIns="76200" rIns="76201" bIns="76200" numCol="1" spcCol="1270" anchor="ctr" anchorCtr="0">
                <a:noAutofit/>
              </a:bodyPr>
              <a:lstStyle/>
              <a:p>
                <a:pPr lvl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2000" b="1" kern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特点</a:t>
                </a:r>
                <a:endParaRPr lang="en-US" altLang="zh-CN" sz="2000" b="1" kern="1200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1600" b="1" kern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走马灯；数码管；温度计</a:t>
                </a:r>
                <a:endParaRPr lang="zh-CN" altLang="en-US" sz="2000" b="1" kern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1822556" y="4805872"/>
                <a:ext cx="882664" cy="952355"/>
              </a:xfrm>
              <a:prstGeom prst="roundRect">
                <a:avLst>
                  <a:gd name="adj" fmla="val 10000"/>
                </a:avLst>
              </a:prstGeom>
              <a:blipFill rotWithShape="1">
                <a:blip r:embed="rId8" cstate="print"/>
                <a:stretch>
                  <a:fillRect/>
                </a:stretch>
              </a:blipFill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matte">
                <a:bevelT w="50800" h="19050" prst="relaxedInset"/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tint val="50000"/>
                  <a:hueOff val="-10682366"/>
                  <a:satOff val="47617"/>
                  <a:lumOff val="4207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3" name="左大括号 12"/>
            <p:cNvSpPr/>
            <p:nvPr/>
          </p:nvSpPr>
          <p:spPr>
            <a:xfrm>
              <a:off x="1404217" y="2280840"/>
              <a:ext cx="187247" cy="3412000"/>
            </a:xfrm>
            <a:prstGeom prst="leftBrace">
              <a:avLst>
                <a:gd name="adj1" fmla="val 153027"/>
                <a:gd name="adj2" fmla="val 50000"/>
              </a:avLst>
            </a:prstGeom>
            <a:ln w="38100">
              <a:solidFill>
                <a:srgbClr val="36B7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26248" y="3048793"/>
              <a:ext cx="954107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教材</a:t>
              </a:r>
              <a:endParaRPr lang="en-US" altLang="zh-CN" sz="2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00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课堂</a:t>
              </a:r>
              <a:endParaRPr lang="en-US" altLang="zh-CN" sz="2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0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</a:t>
              </a:r>
              <a:r>
                <a:rPr lang="zh-CN" altLang="en-US" sz="200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训</a:t>
              </a:r>
              <a:endParaRPr lang="en-US" altLang="zh-CN" sz="2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方面</a:t>
              </a:r>
              <a:endPara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调查</a:t>
              </a:r>
            </a:p>
          </p:txBody>
        </p:sp>
      </p:grpSp>
      <p:sp>
        <p:nvSpPr>
          <p:cNvPr id="31" name="圆角矩形 30"/>
          <p:cNvSpPr/>
          <p:nvPr/>
        </p:nvSpPr>
        <p:spPr>
          <a:xfrm>
            <a:off x="1678691" y="3275753"/>
            <a:ext cx="4583128" cy="1355283"/>
          </a:xfrm>
          <a:prstGeom prst="roundRect">
            <a:avLst>
              <a:gd name="adj" fmla="val 74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1669782" y="2049783"/>
            <a:ext cx="4498226" cy="1355283"/>
          </a:xfrm>
          <a:prstGeom prst="roundRect">
            <a:avLst>
              <a:gd name="adj" fmla="val 74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0" y="44625"/>
            <a:ext cx="9144000" cy="1101076"/>
            <a:chOff x="0" y="44625"/>
            <a:chExt cx="9144000" cy="1101076"/>
          </a:xfrm>
        </p:grpSpPr>
        <p:sp>
          <p:nvSpPr>
            <p:cNvPr id="24" name="矩形 23"/>
            <p:cNvSpPr/>
            <p:nvPr/>
          </p:nvSpPr>
          <p:spPr>
            <a:xfrm>
              <a:off x="0" y="401715"/>
              <a:ext cx="9144000" cy="193750"/>
            </a:xfrm>
            <a:prstGeom prst="rect">
              <a:avLst/>
            </a:prstGeom>
            <a:solidFill>
              <a:srgbClr val="36B7AB"/>
            </a:solidFill>
            <a:ln>
              <a:gradFill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</a:ln>
            <a:effectLst>
              <a:innerShdw blurRad="25400" dir="16200000">
                <a:prstClr val="black">
                  <a:alpha val="2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420915" y="44625"/>
              <a:ext cx="3322410" cy="110107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占位符 1"/>
            <p:cNvSpPr txBox="1">
              <a:spLocks/>
            </p:cNvSpPr>
            <p:nvPr/>
          </p:nvSpPr>
          <p:spPr>
            <a:xfrm flipH="1">
              <a:off x="767408" y="275871"/>
              <a:ext cx="2715655" cy="704857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zh-CN" altLang="en-US" sz="4400" dirty="0">
                  <a:solidFill>
                    <a:srgbClr val="36B7A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entury Gothic" panose="020B0502020202020204" pitchFamily="34" charset="0"/>
                </a:rPr>
                <a:t>探究</a:t>
              </a:r>
            </a:p>
          </p:txBody>
        </p:sp>
      </p:grpSp>
      <p:sp>
        <p:nvSpPr>
          <p:cNvPr id="32" name="圆角矩形 31"/>
          <p:cNvSpPr/>
          <p:nvPr/>
        </p:nvSpPr>
        <p:spPr>
          <a:xfrm>
            <a:off x="522290" y="287288"/>
            <a:ext cx="3149807" cy="693440"/>
          </a:xfrm>
          <a:prstGeom prst="roundRect">
            <a:avLst>
              <a:gd name="adj" fmla="val 50000"/>
            </a:avLst>
          </a:prstGeom>
          <a:noFill/>
          <a:ln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100000">
                  <a:schemeClr val="bg1">
                    <a:lumMod val="9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578" name="Picture 2" descr="https://timgsa.baidu.com/timg?image&amp;quality=80&amp;size=b9999_10000&amp;sec=1542735630526&amp;di=7412ba52cdb3ccb739a2dcf6d648c733&amp;imgtype=0&amp;src=http%3A%2F%2Fimg0.ph.126.net%2FomWEm-kWTg4XIegsfHaM8Q%3D%3D%2F307117347090731394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40216" y="836712"/>
            <a:ext cx="2302686" cy="172819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27" name="文本框 24"/>
          <p:cNvSpPr txBox="1"/>
          <p:nvPr/>
        </p:nvSpPr>
        <p:spPr>
          <a:xfrm>
            <a:off x="7248128" y="256490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6B7AB"/>
                </a:solidFill>
                <a:latin typeface="微软雅黑" pitchFamily="34" charset="-122"/>
                <a:ea typeface="微软雅黑" pitchFamily="34" charset="-122"/>
              </a:rPr>
              <a:t>连线</a:t>
            </a:r>
            <a:r>
              <a:rPr lang="en-US" altLang="zh-CN" dirty="0" smtClean="0">
                <a:solidFill>
                  <a:srgbClr val="36B7AB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dirty="0" smtClean="0">
                <a:solidFill>
                  <a:srgbClr val="36B7AB"/>
                </a:solidFill>
                <a:latin typeface="微软雅黑" pitchFamily="34" charset="-122"/>
                <a:ea typeface="微软雅黑" pitchFamily="34" charset="-122"/>
              </a:rPr>
              <a:t>编程</a:t>
            </a:r>
            <a:r>
              <a:rPr lang="en-US" altLang="zh-CN" dirty="0" smtClean="0">
                <a:solidFill>
                  <a:srgbClr val="36B7AB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dirty="0" smtClean="0">
                <a:solidFill>
                  <a:srgbClr val="36B7AB"/>
                </a:solidFill>
                <a:latin typeface="微软雅黑" pitchFamily="34" charset="-122"/>
                <a:ea typeface="微软雅黑" pitchFamily="34" charset="-122"/>
              </a:rPr>
              <a:t>调试，对知识的重复验证，而不知如何应用。</a:t>
            </a:r>
            <a:endParaRPr lang="zh-CN" altLang="en-US" dirty="0">
              <a:solidFill>
                <a:srgbClr val="36B7A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7105213" y="3429000"/>
            <a:ext cx="4393768" cy="1440000"/>
            <a:chOff x="6673166" y="3356992"/>
            <a:chExt cx="4393768" cy="144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4580" name="Picture 4" descr="https://timgsa.baidu.com/timg?image&amp;quality=80&amp;size=b9999_10000&amp;sec=1542738700707&amp;di=add0444f70791c42adaa04472242a53b&amp;imgtype=0&amp;src=http%3A%2F%2Fs4.sinaimg.cn%2Fmw690%2F0033Q8g7zy6SDYfbCp583%2669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673166" y="3356992"/>
              <a:ext cx="1079019" cy="1440000"/>
            </a:xfrm>
            <a:prstGeom prst="rect">
              <a:avLst/>
            </a:prstGeom>
            <a:noFill/>
          </p:spPr>
        </p:pic>
        <p:pic>
          <p:nvPicPr>
            <p:cNvPr id="24582" name="Picture 6" descr="https://timgsa.baidu.com/timg?image&amp;quality=80&amp;size=b9999_10000&amp;sec=1542738776441&amp;di=6228f27798ec88298bcb97e14d21a01e&amp;imgtype=0&amp;src=http%3A%2F%2Fwww.51hei.com%2FUpFiles%2Fup%2F0%2F541114353138357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680176" y="3356992"/>
              <a:ext cx="1918692" cy="1440000"/>
            </a:xfrm>
            <a:prstGeom prst="rect">
              <a:avLst/>
            </a:prstGeom>
            <a:noFill/>
          </p:spPr>
        </p:pic>
        <p:pic>
          <p:nvPicPr>
            <p:cNvPr id="24584" name="Picture 8" descr="https://timgsa.baidu.com/timg?image&amp;quality=80&amp;size=b9999_10000&amp;sec=1542738866622&amp;di=70900425e059b8b0f6a7f33d1ac6ae72&amp;imgtype=0&amp;src=http%3A%2F%2Fwww.szthks.com%2Flocalimg%2F687474703a2f2f6777312e616c6963646e2e636f6d2f62616f2f75706c6f616465642f69382f5431583154324641386858585858585858585f2121302d6974656d5f7069632e6a7067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9552384" y="3356992"/>
              <a:ext cx="1514550" cy="1440000"/>
            </a:xfrm>
            <a:prstGeom prst="rect">
              <a:avLst/>
            </a:prstGeom>
            <a:noFill/>
          </p:spPr>
        </p:pic>
      </p:grpSp>
      <p:sp>
        <p:nvSpPr>
          <p:cNvPr id="34" name="文本框 24"/>
          <p:cNvSpPr txBox="1"/>
          <p:nvPr/>
        </p:nvSpPr>
        <p:spPr>
          <a:xfrm>
            <a:off x="7392144" y="515719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6B7AB"/>
                </a:solidFill>
                <a:latin typeface="微软雅黑" pitchFamily="34" charset="-122"/>
                <a:ea typeface="微软雅黑" pitchFamily="34" charset="-122"/>
              </a:rPr>
              <a:t>简单实验的实现，缺乏工程背景</a:t>
            </a:r>
            <a:endParaRPr lang="zh-CN" altLang="en-US" dirty="0">
              <a:solidFill>
                <a:srgbClr val="36B7AB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205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3" grpId="0" animBg="1"/>
      <p:bldP spid="27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523" y="129353"/>
            <a:ext cx="1344079" cy="48018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680" y="6418351"/>
            <a:ext cx="12191365" cy="434390"/>
            <a:chOff x="0" y="6467028"/>
            <a:chExt cx="9144000" cy="390972"/>
          </a:xfrm>
        </p:grpSpPr>
        <p:sp>
          <p:nvSpPr>
            <p:cNvPr id="3" name="矩形 2"/>
            <p:cNvSpPr/>
            <p:nvPr/>
          </p:nvSpPr>
          <p:spPr>
            <a:xfrm>
              <a:off x="0" y="6467028"/>
              <a:ext cx="9144000" cy="13032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6597352"/>
              <a:ext cx="9144000" cy="260648"/>
            </a:xfrm>
            <a:prstGeom prst="rect">
              <a:avLst/>
            </a:prstGeom>
            <a:solidFill>
              <a:srgbClr val="36B7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352" y="1757619"/>
            <a:ext cx="1279900" cy="1184049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910327" y="1399835"/>
            <a:ext cx="30572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1" dirty="0">
                <a:ln w="9525">
                  <a:noFill/>
                  <a:prstDash val="solid"/>
                </a:ln>
                <a:solidFill>
                  <a:srgbClr val="36B7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困难</a:t>
            </a:r>
            <a:r>
              <a:rPr lang="zh-CN" altLang="en-US" sz="2800" b="1" dirty="0" smtClean="0">
                <a:ln w="9525">
                  <a:noFill/>
                  <a:prstDash val="solid"/>
                </a:ln>
                <a:solidFill>
                  <a:srgbClr val="36B7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到底在哪里？</a:t>
            </a:r>
            <a:endParaRPr lang="zh-CN" altLang="en-US" sz="2800" b="1" dirty="0">
              <a:ln w="9525">
                <a:noFill/>
                <a:prstDash val="solid"/>
              </a:ln>
              <a:solidFill>
                <a:srgbClr val="36B7A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6734482" y="1268760"/>
            <a:ext cx="5144120" cy="3613628"/>
            <a:chOff x="6734482" y="1268760"/>
            <a:chExt cx="5144120" cy="3613628"/>
          </a:xfrm>
        </p:grpSpPr>
        <p:graphicFrame>
          <p:nvGraphicFramePr>
            <p:cNvPr id="17" name="图示 16"/>
            <p:cNvGraphicFramePr/>
            <p:nvPr>
              <p:extLst>
                <p:ext uri="{D42A27DB-BD31-4B8C-83A1-F6EECF244321}">
                  <p14:modId xmlns="" xmlns:p14="http://schemas.microsoft.com/office/powerpoint/2010/main" val="534697439"/>
                </p:ext>
              </p:extLst>
            </p:nvPr>
          </p:nvGraphicFramePr>
          <p:xfrm>
            <a:off x="6734482" y="1268760"/>
            <a:ext cx="5144120" cy="36136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23" name="文本框 22"/>
            <p:cNvSpPr txBox="1"/>
            <p:nvPr/>
          </p:nvSpPr>
          <p:spPr>
            <a:xfrm>
              <a:off x="8406295" y="1883186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我们曾经的办法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948011" y="4517404"/>
            <a:ext cx="4928384" cy="1585204"/>
            <a:chOff x="6948011" y="4517404"/>
            <a:chExt cx="4928384" cy="1585204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058647" y="4517404"/>
              <a:ext cx="1817748" cy="1585204"/>
            </a:xfrm>
            <a:prstGeom prst="rect">
              <a:avLst/>
            </a:prstGeom>
          </p:spPr>
        </p:pic>
        <p:sp>
          <p:nvSpPr>
            <p:cNvPr id="27" name="文本框 26"/>
            <p:cNvSpPr txBox="1"/>
            <p:nvPr/>
          </p:nvSpPr>
          <p:spPr>
            <a:xfrm>
              <a:off x="6948011" y="4882388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摆脱</a:t>
              </a:r>
              <a:r>
                <a:rPr lang="zh-CN" altLang="en-US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不了传统教学思维</a:t>
              </a:r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63352" y="1757619"/>
            <a:ext cx="5853484" cy="4119652"/>
            <a:chOff x="263352" y="1757619"/>
            <a:chExt cx="5853484" cy="4119652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3352" y="1757619"/>
              <a:ext cx="1279900" cy="1184049"/>
            </a:xfrm>
            <a:prstGeom prst="rect">
              <a:avLst/>
            </a:prstGeom>
          </p:spPr>
        </p:pic>
        <p:grpSp>
          <p:nvGrpSpPr>
            <p:cNvPr id="32" name="组合 31"/>
            <p:cNvGrpSpPr/>
            <p:nvPr/>
          </p:nvGrpSpPr>
          <p:grpSpPr>
            <a:xfrm>
              <a:off x="1703512" y="2107993"/>
              <a:ext cx="4413324" cy="3769278"/>
              <a:chOff x="1703512" y="2107993"/>
              <a:chExt cx="4413324" cy="3769278"/>
            </a:xfrm>
          </p:grpSpPr>
          <p:sp>
            <p:nvSpPr>
              <p:cNvPr id="35" name="任意多边形 34"/>
              <p:cNvSpPr/>
              <p:nvPr/>
            </p:nvSpPr>
            <p:spPr>
              <a:xfrm>
                <a:off x="1703512" y="2107993"/>
                <a:ext cx="4413324" cy="1190443"/>
              </a:xfrm>
              <a:custGeom>
                <a:avLst/>
                <a:gdLst>
                  <a:gd name="connsiteX0" fmla="*/ 0 w 4413324"/>
                  <a:gd name="connsiteY0" fmla="*/ 119044 h 1190443"/>
                  <a:gd name="connsiteX1" fmla="*/ 119044 w 4413324"/>
                  <a:gd name="connsiteY1" fmla="*/ 0 h 1190443"/>
                  <a:gd name="connsiteX2" fmla="*/ 4294280 w 4413324"/>
                  <a:gd name="connsiteY2" fmla="*/ 0 h 1190443"/>
                  <a:gd name="connsiteX3" fmla="*/ 4413324 w 4413324"/>
                  <a:gd name="connsiteY3" fmla="*/ 119044 h 1190443"/>
                  <a:gd name="connsiteX4" fmla="*/ 4413324 w 4413324"/>
                  <a:gd name="connsiteY4" fmla="*/ 1071399 h 1190443"/>
                  <a:gd name="connsiteX5" fmla="*/ 4294280 w 4413324"/>
                  <a:gd name="connsiteY5" fmla="*/ 1190443 h 1190443"/>
                  <a:gd name="connsiteX6" fmla="*/ 119044 w 4413324"/>
                  <a:gd name="connsiteY6" fmla="*/ 1190443 h 1190443"/>
                  <a:gd name="connsiteX7" fmla="*/ 0 w 4413324"/>
                  <a:gd name="connsiteY7" fmla="*/ 1071399 h 1190443"/>
                  <a:gd name="connsiteX8" fmla="*/ 0 w 4413324"/>
                  <a:gd name="connsiteY8" fmla="*/ 119044 h 1190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13324" h="1190443">
                    <a:moveTo>
                      <a:pt x="0" y="119044"/>
                    </a:moveTo>
                    <a:cubicBezTo>
                      <a:pt x="0" y="53298"/>
                      <a:pt x="53298" y="0"/>
                      <a:pt x="119044" y="0"/>
                    </a:cubicBezTo>
                    <a:lnTo>
                      <a:pt x="4294280" y="0"/>
                    </a:lnTo>
                    <a:cubicBezTo>
                      <a:pt x="4360026" y="0"/>
                      <a:pt x="4413324" y="53298"/>
                      <a:pt x="4413324" y="119044"/>
                    </a:cubicBezTo>
                    <a:lnTo>
                      <a:pt x="4413324" y="1071399"/>
                    </a:lnTo>
                    <a:cubicBezTo>
                      <a:pt x="4413324" y="1137145"/>
                      <a:pt x="4360026" y="1190443"/>
                      <a:pt x="4294280" y="1190443"/>
                    </a:cubicBezTo>
                    <a:lnTo>
                      <a:pt x="119044" y="1190443"/>
                    </a:lnTo>
                    <a:cubicBezTo>
                      <a:pt x="53298" y="1190443"/>
                      <a:pt x="0" y="1137145"/>
                      <a:pt x="0" y="1071399"/>
                    </a:cubicBezTo>
                    <a:lnTo>
                      <a:pt x="0" y="119044"/>
                    </a:lnTo>
                    <a:close/>
                  </a:path>
                </a:pathLst>
              </a:custGeom>
              <a:solidFill>
                <a:srgbClr val="36B7AB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77909" tIns="76200" rIns="76201" bIns="76200" numCol="1" spcCol="1270" anchor="ctr" anchorCtr="0">
                <a:noAutofit/>
              </a:bodyPr>
              <a:lstStyle/>
              <a:p>
                <a:pPr lvl="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2000" b="1" kern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特点</a:t>
                </a:r>
                <a:endParaRPr lang="en-US" altLang="zh-CN" sz="2000" b="1" kern="1200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1600" b="1" kern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浩如烟海；千篇一律；良莠不齐</a:t>
                </a:r>
                <a:endParaRPr lang="zh-CN" altLang="en-US" sz="2000" b="1" kern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圆角矩形 35"/>
              <p:cNvSpPr/>
              <p:nvPr/>
            </p:nvSpPr>
            <p:spPr>
              <a:xfrm>
                <a:off x="1822556" y="2186896"/>
                <a:ext cx="882664" cy="952355"/>
              </a:xfrm>
              <a:prstGeom prst="roundRect">
                <a:avLst>
                  <a:gd name="adj" fmla="val 10000"/>
                </a:avLst>
              </a:prstGeom>
              <a:blipFill rotWithShape="1">
                <a:blip r:embed="rId11" cstate="print"/>
                <a:stretch>
                  <a:fillRect/>
                </a:stretch>
              </a:blipFill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matte">
                <a:bevelT w="50800" h="19050" prst="relaxedInset"/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7" name="任意多边形 36"/>
              <p:cNvSpPr/>
              <p:nvPr/>
            </p:nvSpPr>
            <p:spPr>
              <a:xfrm>
                <a:off x="1703512" y="3395601"/>
                <a:ext cx="4413324" cy="1190443"/>
              </a:xfrm>
              <a:custGeom>
                <a:avLst/>
                <a:gdLst>
                  <a:gd name="connsiteX0" fmla="*/ 0 w 4413324"/>
                  <a:gd name="connsiteY0" fmla="*/ 119044 h 1190443"/>
                  <a:gd name="connsiteX1" fmla="*/ 119044 w 4413324"/>
                  <a:gd name="connsiteY1" fmla="*/ 0 h 1190443"/>
                  <a:gd name="connsiteX2" fmla="*/ 4294280 w 4413324"/>
                  <a:gd name="connsiteY2" fmla="*/ 0 h 1190443"/>
                  <a:gd name="connsiteX3" fmla="*/ 4413324 w 4413324"/>
                  <a:gd name="connsiteY3" fmla="*/ 119044 h 1190443"/>
                  <a:gd name="connsiteX4" fmla="*/ 4413324 w 4413324"/>
                  <a:gd name="connsiteY4" fmla="*/ 1071399 h 1190443"/>
                  <a:gd name="connsiteX5" fmla="*/ 4294280 w 4413324"/>
                  <a:gd name="connsiteY5" fmla="*/ 1190443 h 1190443"/>
                  <a:gd name="connsiteX6" fmla="*/ 119044 w 4413324"/>
                  <a:gd name="connsiteY6" fmla="*/ 1190443 h 1190443"/>
                  <a:gd name="connsiteX7" fmla="*/ 0 w 4413324"/>
                  <a:gd name="connsiteY7" fmla="*/ 1071399 h 1190443"/>
                  <a:gd name="connsiteX8" fmla="*/ 0 w 4413324"/>
                  <a:gd name="connsiteY8" fmla="*/ 119044 h 1190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13324" h="1190443">
                    <a:moveTo>
                      <a:pt x="0" y="119044"/>
                    </a:moveTo>
                    <a:cubicBezTo>
                      <a:pt x="0" y="53298"/>
                      <a:pt x="53298" y="0"/>
                      <a:pt x="119044" y="0"/>
                    </a:cubicBezTo>
                    <a:lnTo>
                      <a:pt x="4294280" y="0"/>
                    </a:lnTo>
                    <a:cubicBezTo>
                      <a:pt x="4360026" y="0"/>
                      <a:pt x="4413324" y="53298"/>
                      <a:pt x="4413324" y="119044"/>
                    </a:cubicBezTo>
                    <a:lnTo>
                      <a:pt x="4413324" y="1071399"/>
                    </a:lnTo>
                    <a:cubicBezTo>
                      <a:pt x="4413324" y="1137145"/>
                      <a:pt x="4360026" y="1190443"/>
                      <a:pt x="4294280" y="1190443"/>
                    </a:cubicBezTo>
                    <a:lnTo>
                      <a:pt x="119044" y="1190443"/>
                    </a:lnTo>
                    <a:cubicBezTo>
                      <a:pt x="53298" y="1190443"/>
                      <a:pt x="0" y="1137145"/>
                      <a:pt x="0" y="1071399"/>
                    </a:cubicBezTo>
                    <a:lnTo>
                      <a:pt x="0" y="119044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4966938"/>
                  <a:satOff val="19906"/>
                  <a:lumOff val="4314"/>
                  <a:alphaOff val="0"/>
                </a:schemeClr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77909" tIns="76200" rIns="76201" bIns="76200" numCol="1" spcCol="1270" anchor="ctr" anchorCtr="0">
                <a:noAutofit/>
              </a:bodyPr>
              <a:lstStyle/>
              <a:p>
                <a:pPr lvl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2000" b="1" kern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特点</a:t>
                </a:r>
                <a:endParaRPr lang="en-US" altLang="zh-CN" sz="2000" b="1" kern="1200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1600" b="1" kern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数管脚；记指令；寄存器</a:t>
                </a:r>
                <a:endParaRPr lang="zh-CN" altLang="en-US" sz="2000" b="1" kern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圆角矩形 37"/>
              <p:cNvSpPr/>
              <p:nvPr/>
            </p:nvSpPr>
            <p:spPr>
              <a:xfrm>
                <a:off x="1822556" y="3496384"/>
                <a:ext cx="882664" cy="952355"/>
              </a:xfrm>
              <a:prstGeom prst="roundRect">
                <a:avLst>
                  <a:gd name="adj" fmla="val 10000"/>
                </a:avLst>
              </a:prstGeom>
              <a:blipFill rotWithShape="1">
                <a:blip r:embed="rId12" cstate="print"/>
                <a:stretch>
                  <a:fillRect/>
                </a:stretch>
              </a:blipFill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matte">
                <a:bevelT w="50800" h="19050" prst="relaxedInset"/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tint val="50000"/>
                  <a:hueOff val="-5341183"/>
                  <a:satOff val="23809"/>
                  <a:lumOff val="2104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9" name="任意多边形 38"/>
              <p:cNvSpPr/>
              <p:nvPr/>
            </p:nvSpPr>
            <p:spPr>
              <a:xfrm>
                <a:off x="1703512" y="4686828"/>
                <a:ext cx="4413324" cy="1190443"/>
              </a:xfrm>
              <a:custGeom>
                <a:avLst/>
                <a:gdLst>
                  <a:gd name="connsiteX0" fmla="*/ 0 w 4413324"/>
                  <a:gd name="connsiteY0" fmla="*/ 119044 h 1190443"/>
                  <a:gd name="connsiteX1" fmla="*/ 119044 w 4413324"/>
                  <a:gd name="connsiteY1" fmla="*/ 0 h 1190443"/>
                  <a:gd name="connsiteX2" fmla="*/ 4294280 w 4413324"/>
                  <a:gd name="connsiteY2" fmla="*/ 0 h 1190443"/>
                  <a:gd name="connsiteX3" fmla="*/ 4413324 w 4413324"/>
                  <a:gd name="connsiteY3" fmla="*/ 119044 h 1190443"/>
                  <a:gd name="connsiteX4" fmla="*/ 4413324 w 4413324"/>
                  <a:gd name="connsiteY4" fmla="*/ 1071399 h 1190443"/>
                  <a:gd name="connsiteX5" fmla="*/ 4294280 w 4413324"/>
                  <a:gd name="connsiteY5" fmla="*/ 1190443 h 1190443"/>
                  <a:gd name="connsiteX6" fmla="*/ 119044 w 4413324"/>
                  <a:gd name="connsiteY6" fmla="*/ 1190443 h 1190443"/>
                  <a:gd name="connsiteX7" fmla="*/ 0 w 4413324"/>
                  <a:gd name="connsiteY7" fmla="*/ 1071399 h 1190443"/>
                  <a:gd name="connsiteX8" fmla="*/ 0 w 4413324"/>
                  <a:gd name="connsiteY8" fmla="*/ 119044 h 1190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13324" h="1190443">
                    <a:moveTo>
                      <a:pt x="0" y="119044"/>
                    </a:moveTo>
                    <a:cubicBezTo>
                      <a:pt x="0" y="53298"/>
                      <a:pt x="53298" y="0"/>
                      <a:pt x="119044" y="0"/>
                    </a:cubicBezTo>
                    <a:lnTo>
                      <a:pt x="4294280" y="0"/>
                    </a:lnTo>
                    <a:cubicBezTo>
                      <a:pt x="4360026" y="0"/>
                      <a:pt x="4413324" y="53298"/>
                      <a:pt x="4413324" y="119044"/>
                    </a:cubicBezTo>
                    <a:lnTo>
                      <a:pt x="4413324" y="1071399"/>
                    </a:lnTo>
                    <a:cubicBezTo>
                      <a:pt x="4413324" y="1137145"/>
                      <a:pt x="4360026" y="1190443"/>
                      <a:pt x="4294280" y="1190443"/>
                    </a:cubicBezTo>
                    <a:lnTo>
                      <a:pt x="119044" y="1190443"/>
                    </a:lnTo>
                    <a:cubicBezTo>
                      <a:pt x="53298" y="1190443"/>
                      <a:pt x="0" y="1137145"/>
                      <a:pt x="0" y="1071399"/>
                    </a:cubicBezTo>
                    <a:lnTo>
                      <a:pt x="0" y="119044"/>
                    </a:lnTo>
                    <a:close/>
                  </a:path>
                </a:pathLst>
              </a:custGeom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2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77909" tIns="76200" rIns="76201" bIns="76200" numCol="1" spcCol="1270" anchor="ctr" anchorCtr="0">
                <a:noAutofit/>
              </a:bodyPr>
              <a:lstStyle/>
              <a:p>
                <a:pPr lvl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2000" b="1" kern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特点</a:t>
                </a:r>
                <a:endParaRPr lang="en-US" altLang="zh-CN" sz="2000" b="1" kern="1200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1600" b="1" kern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走马灯；数码管；温度计</a:t>
                </a:r>
                <a:endParaRPr lang="zh-CN" altLang="en-US" sz="2000" b="1" kern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圆角矩形 39"/>
              <p:cNvSpPr/>
              <p:nvPr/>
            </p:nvSpPr>
            <p:spPr>
              <a:xfrm>
                <a:off x="1822556" y="4805872"/>
                <a:ext cx="882664" cy="952355"/>
              </a:xfrm>
              <a:prstGeom prst="roundRect">
                <a:avLst>
                  <a:gd name="adj" fmla="val 10000"/>
                </a:avLst>
              </a:prstGeom>
              <a:blipFill rotWithShape="1">
                <a:blip r:embed="rId13" cstate="print"/>
                <a:stretch>
                  <a:fillRect/>
                </a:stretch>
              </a:blipFill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matte">
                <a:bevelT w="50800" h="19050" prst="relaxedInset"/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tint val="50000"/>
                  <a:hueOff val="-10682366"/>
                  <a:satOff val="47617"/>
                  <a:lumOff val="4207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33" name="左大括号 32"/>
            <p:cNvSpPr/>
            <p:nvPr/>
          </p:nvSpPr>
          <p:spPr>
            <a:xfrm>
              <a:off x="1404217" y="2280840"/>
              <a:ext cx="187247" cy="3412000"/>
            </a:xfrm>
            <a:prstGeom prst="leftBrace">
              <a:avLst>
                <a:gd name="adj1" fmla="val 153027"/>
                <a:gd name="adj2" fmla="val 50000"/>
              </a:avLst>
            </a:prstGeom>
            <a:ln w="38100">
              <a:solidFill>
                <a:srgbClr val="36B7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26248" y="3048793"/>
              <a:ext cx="954107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教材</a:t>
              </a:r>
              <a:endParaRPr lang="en-US" altLang="zh-CN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0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课堂</a:t>
              </a:r>
              <a:endParaRPr lang="en-US" altLang="zh-CN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</a:t>
              </a:r>
              <a:r>
                <a:rPr lang="zh-CN" altLang="en-US" sz="20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训</a:t>
              </a:r>
              <a:endParaRPr lang="en-US" altLang="zh-CN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方面</a:t>
              </a:r>
              <a:endPara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调查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0" y="44625"/>
            <a:ext cx="9144000" cy="1101076"/>
            <a:chOff x="0" y="44625"/>
            <a:chExt cx="9144000" cy="1101076"/>
          </a:xfrm>
        </p:grpSpPr>
        <p:sp>
          <p:nvSpPr>
            <p:cNvPr id="42" name="矩形 41"/>
            <p:cNvSpPr/>
            <p:nvPr/>
          </p:nvSpPr>
          <p:spPr>
            <a:xfrm>
              <a:off x="0" y="401715"/>
              <a:ext cx="9144000" cy="193750"/>
            </a:xfrm>
            <a:prstGeom prst="rect">
              <a:avLst/>
            </a:prstGeom>
            <a:solidFill>
              <a:srgbClr val="36B7AB"/>
            </a:solidFill>
            <a:ln>
              <a:gradFill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</a:ln>
            <a:effectLst>
              <a:innerShdw blurRad="25400" dir="16200000">
                <a:prstClr val="black">
                  <a:alpha val="2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圆角矩形 42"/>
            <p:cNvSpPr/>
            <p:nvPr/>
          </p:nvSpPr>
          <p:spPr>
            <a:xfrm>
              <a:off x="420915" y="44625"/>
              <a:ext cx="3322410" cy="110107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占位符 1"/>
            <p:cNvSpPr txBox="1">
              <a:spLocks/>
            </p:cNvSpPr>
            <p:nvPr/>
          </p:nvSpPr>
          <p:spPr>
            <a:xfrm flipH="1">
              <a:off x="767408" y="275871"/>
              <a:ext cx="2715655" cy="704857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zh-CN" altLang="en-US" sz="4400" dirty="0">
                  <a:solidFill>
                    <a:srgbClr val="36B7A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entury Gothic" panose="020B0502020202020204" pitchFamily="34" charset="0"/>
                </a:rPr>
                <a:t>探究</a:t>
              </a:r>
            </a:p>
          </p:txBody>
        </p:sp>
      </p:grpSp>
      <p:sp>
        <p:nvSpPr>
          <p:cNvPr id="45" name="圆角矩形 44"/>
          <p:cNvSpPr/>
          <p:nvPr/>
        </p:nvSpPr>
        <p:spPr>
          <a:xfrm>
            <a:off x="522290" y="287288"/>
            <a:ext cx="3149807" cy="693440"/>
          </a:xfrm>
          <a:prstGeom prst="roundRect">
            <a:avLst>
              <a:gd name="adj" fmla="val 50000"/>
            </a:avLst>
          </a:prstGeom>
          <a:noFill/>
          <a:ln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100000">
                  <a:schemeClr val="bg1">
                    <a:lumMod val="9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1012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19560" y="1844824"/>
            <a:ext cx="8164195" cy="4653136"/>
            <a:chOff x="839" y="2440"/>
            <a:chExt cx="12857" cy="6564"/>
          </a:xfrm>
        </p:grpSpPr>
        <p:sp>
          <p:nvSpPr>
            <p:cNvPr id="5" name="圆角矩形 4"/>
            <p:cNvSpPr/>
            <p:nvPr/>
          </p:nvSpPr>
          <p:spPr>
            <a:xfrm>
              <a:off x="5728" y="2453"/>
              <a:ext cx="3165" cy="650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36B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教学设计师</a:t>
              </a:r>
            </a:p>
            <a:p>
              <a:pPr algn="ctr"/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indent="-342900">
                <a:buFont typeface="Wingdings" panose="05000000000000000000" charset="0"/>
                <a:buChar char=""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充分了解教学需求和可能的教学资源，了解教学的制约因素</a:t>
              </a:r>
            </a:p>
            <a:p>
              <a:pPr marL="342900" indent="-342900">
                <a:buFont typeface="Wingdings" panose="05000000000000000000" charset="0"/>
                <a:buChar char=""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条件许可的范围内，选择最恰当的教学资源、方式、教学活动</a:t>
              </a:r>
            </a:p>
          </p:txBody>
        </p:sp>
        <p:sp>
          <p:nvSpPr>
            <p:cNvPr id="6" name="右箭头 5"/>
            <p:cNvSpPr/>
            <p:nvPr/>
          </p:nvSpPr>
          <p:spPr>
            <a:xfrm>
              <a:off x="4808" y="4606"/>
              <a:ext cx="798" cy="1587"/>
            </a:xfrm>
            <a:prstGeom prst="rightArrow">
              <a:avLst/>
            </a:prstGeom>
            <a:noFill/>
            <a:ln>
              <a:solidFill>
                <a:srgbClr val="36B7AB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左箭头 6"/>
            <p:cNvSpPr/>
            <p:nvPr/>
          </p:nvSpPr>
          <p:spPr>
            <a:xfrm>
              <a:off x="9014" y="4549"/>
              <a:ext cx="829" cy="1701"/>
            </a:xfrm>
            <a:prstGeom prst="leftArrow">
              <a:avLst/>
            </a:prstGeom>
            <a:noFill/>
            <a:ln>
              <a:solidFill>
                <a:srgbClr val="36B7AB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865" y="2440"/>
              <a:ext cx="3731" cy="192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zh-CN" altLang="en-US" b="1" dirty="0">
                  <a:solidFill>
                    <a:srgbClr val="00AB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学习者分析</a:t>
              </a:r>
            </a:p>
            <a:p>
              <a:pPr algn="l"/>
              <a:endParaRPr lang="zh-CN" altLang="en-US" dirty="0">
                <a:solidFill>
                  <a:srgbClr val="00AB9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年龄、学习风格等</a:t>
              </a:r>
            </a:p>
            <a:p>
              <a:pPr algn="l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学习动机（需求、激励等）</a:t>
              </a:r>
            </a:p>
            <a:p>
              <a:pPr algn="l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基础知识、网络操作技能等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839" y="4754"/>
              <a:ext cx="3731" cy="192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zh-CN" altLang="en-US" b="1" dirty="0">
                  <a:solidFill>
                    <a:srgbClr val="00AB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教学目标明确</a:t>
              </a:r>
            </a:p>
            <a:p>
              <a:pPr algn="l"/>
              <a:endParaRPr lang="zh-CN" altLang="en-US" dirty="0">
                <a:solidFill>
                  <a:srgbClr val="00AB9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认知领域</a:t>
              </a:r>
            </a:p>
            <a:p>
              <a:pPr algn="l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情感领域</a:t>
              </a:r>
            </a:p>
            <a:p>
              <a:pPr algn="l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动作技能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839" y="7047"/>
              <a:ext cx="3731" cy="192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zh-CN" altLang="en-US" b="1" dirty="0">
                  <a:solidFill>
                    <a:srgbClr val="00AB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其他因素</a:t>
              </a:r>
            </a:p>
            <a:p>
              <a:pPr algn="l"/>
              <a:endParaRPr lang="zh-CN" altLang="en-US" dirty="0">
                <a:solidFill>
                  <a:srgbClr val="00AB9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时间</a:t>
              </a:r>
            </a:p>
            <a:p>
              <a:pPr algn="l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设备、场地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9965" y="2446"/>
              <a:ext cx="3731" cy="192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zh-CN" altLang="en-US" b="1" dirty="0">
                  <a:solidFill>
                    <a:srgbClr val="00AB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教学资源的表达</a:t>
              </a:r>
            </a:p>
            <a:p>
              <a:pPr algn="l"/>
              <a:endParaRPr lang="zh-CN" altLang="en-US" dirty="0">
                <a:solidFill>
                  <a:srgbClr val="00AB9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书本、论文等</a:t>
              </a:r>
            </a:p>
            <a:p>
              <a:pPr algn="l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动画、音频、视频等</a:t>
              </a:r>
            </a:p>
            <a:p>
              <a:pPr algn="l"/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APP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、游戏等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9965" y="4780"/>
              <a:ext cx="3731" cy="192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zh-CN" altLang="en-US" b="1" dirty="0">
                  <a:solidFill>
                    <a:srgbClr val="00AB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教学场景、交流模式</a:t>
              </a:r>
            </a:p>
            <a:p>
              <a:pPr algn="l"/>
              <a:endParaRPr lang="zh-CN" altLang="en-US" dirty="0">
                <a:solidFill>
                  <a:srgbClr val="00AB9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面对面：同时同地</a:t>
              </a:r>
            </a:p>
            <a:p>
              <a:pPr algn="l"/>
              <a:r>
                <a:rPr lang="en-US" altLang="zh-CN" sz="1400" dirty="0" err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TronClass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课堂：不同地</a:t>
              </a:r>
            </a:p>
            <a:p>
              <a:pPr algn="l"/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QQ/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微信群等：异步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9965" y="7078"/>
              <a:ext cx="3731" cy="192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zh-CN" altLang="en-US" b="1" dirty="0">
                  <a:solidFill>
                    <a:srgbClr val="00AB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教学活动</a:t>
              </a:r>
            </a:p>
            <a:p>
              <a:pPr algn="l"/>
              <a:endParaRPr lang="zh-CN" altLang="en-US" dirty="0">
                <a:solidFill>
                  <a:srgbClr val="00AB9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预习、阅读、文献、讨论、辩论、项目引导、测试、头脑风暴等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0" y="44625"/>
            <a:ext cx="9144000" cy="1101076"/>
            <a:chOff x="0" y="44625"/>
            <a:chExt cx="9144000" cy="1101076"/>
          </a:xfrm>
        </p:grpSpPr>
        <p:grpSp>
          <p:nvGrpSpPr>
            <p:cNvPr id="15" name="组合 14"/>
            <p:cNvGrpSpPr/>
            <p:nvPr/>
          </p:nvGrpSpPr>
          <p:grpSpPr>
            <a:xfrm>
              <a:off x="0" y="44625"/>
              <a:ext cx="9144000" cy="1101076"/>
              <a:chOff x="0" y="44625"/>
              <a:chExt cx="9144000" cy="1101076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0" y="401715"/>
                <a:ext cx="9144000" cy="193750"/>
              </a:xfrm>
              <a:prstGeom prst="rect">
                <a:avLst/>
              </a:prstGeom>
              <a:solidFill>
                <a:srgbClr val="36B7AB"/>
              </a:solidFill>
              <a:ln>
                <a:gradFill>
                  <a:gsLst>
                    <a:gs pos="0">
                      <a:schemeClr val="accent1">
                        <a:lumMod val="0"/>
                        <a:lumOff val="100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  <a:effectLst>
                <a:innerShdw blurRad="25400" dir="16200000">
                  <a:prstClr val="black">
                    <a:alpha val="2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420915" y="44625"/>
                <a:ext cx="3322410" cy="11010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文本占位符 1"/>
              <p:cNvSpPr txBox="1">
                <a:spLocks/>
              </p:cNvSpPr>
              <p:nvPr/>
            </p:nvSpPr>
            <p:spPr>
              <a:xfrm flipH="1">
                <a:off x="767408" y="275871"/>
                <a:ext cx="2715655" cy="704857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zh-CN" altLang="en-US" sz="4400" dirty="0">
                    <a:solidFill>
                      <a:srgbClr val="36B7A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entury Gothic" panose="020B0502020202020204" pitchFamily="34" charset="0"/>
                  </a:rPr>
                  <a:t>打破</a:t>
                </a:r>
              </a:p>
            </p:txBody>
          </p:sp>
        </p:grpSp>
        <p:sp>
          <p:nvSpPr>
            <p:cNvPr id="16" name="圆角矩形 15"/>
            <p:cNvSpPr/>
            <p:nvPr/>
          </p:nvSpPr>
          <p:spPr>
            <a:xfrm>
              <a:off x="522290" y="287288"/>
              <a:ext cx="3149807" cy="693440"/>
            </a:xfrm>
            <a:prstGeom prst="roundRect">
              <a:avLst>
                <a:gd name="adj" fmla="val 50000"/>
              </a:avLst>
            </a:prstGeom>
            <a:noFill/>
            <a:ln>
              <a:gradFill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>
                      <a:lumMod val="9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Flowchart: Terminator"/>
          <p:cNvSpPr/>
          <p:nvPr/>
        </p:nvSpPr>
        <p:spPr>
          <a:xfrm>
            <a:off x="4969199" y="980728"/>
            <a:ext cx="2064651" cy="509169"/>
          </a:xfrm>
          <a:prstGeom prst="flowChartTerminator">
            <a:avLst/>
          </a:prstGeom>
          <a:solidFill>
            <a:srgbClr val="36B7AB"/>
          </a:solidFill>
          <a:ln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重新分析、定位</a:t>
            </a:r>
            <a:endParaRPr lang="en-US" sz="20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195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1"/>
          <p:cNvSpPr>
            <a:spLocks noChangeArrowheads="1"/>
          </p:cNvSpPr>
          <p:nvPr/>
        </p:nvSpPr>
        <p:spPr bwMode="auto">
          <a:xfrm>
            <a:off x="7424205" y="1962629"/>
            <a:ext cx="917494" cy="32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zh-CN" sz="15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图片处理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5287816"/>
              </p:ext>
            </p:extLst>
          </p:nvPr>
        </p:nvGraphicFramePr>
        <p:xfrm>
          <a:off x="916305" y="2830656"/>
          <a:ext cx="4650740" cy="375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9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87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313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00AB9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专</a:t>
                      </a:r>
                      <a:endParaRPr lang="en-US" altLang="zh-CN" sz="1600" dirty="0" smtClean="0">
                        <a:solidFill>
                          <a:srgbClr val="00AB9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600" dirty="0" smtClean="0">
                          <a:solidFill>
                            <a:srgbClr val="00AB9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业</a:t>
                      </a:r>
                      <a:endParaRPr lang="en-US" altLang="zh-CN" sz="1600" dirty="0" smtClean="0">
                        <a:solidFill>
                          <a:srgbClr val="00AB9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600" dirty="0" smtClean="0">
                          <a:solidFill>
                            <a:srgbClr val="00AB9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</a:t>
                      </a:r>
                      <a:endParaRPr lang="en-US" altLang="zh-CN" sz="1600" dirty="0" smtClean="0">
                        <a:solidFill>
                          <a:srgbClr val="00AB9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600" dirty="0" smtClean="0">
                          <a:solidFill>
                            <a:srgbClr val="00AB9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力</a:t>
                      </a:r>
                      <a:endParaRPr lang="zh-CN" altLang="en-US" sz="1600" dirty="0">
                        <a:solidFill>
                          <a:srgbClr val="00AB9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AB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B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B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zh-CN" sz="14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基本电路系统的分析</a:t>
                      </a:r>
                      <a:r>
                        <a:rPr lang="zh-CN" altLang="en-US" sz="14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、测试</a:t>
                      </a:r>
                      <a:r>
                        <a:rPr lang="zh-CN" altLang="zh-CN" sz="14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及应用能力；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zh-CN" sz="14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电子</a:t>
                      </a:r>
                      <a:r>
                        <a:rPr lang="zh-CN" altLang="en-US" sz="14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系统</a:t>
                      </a:r>
                      <a:r>
                        <a:rPr lang="zh-CN" altLang="zh-CN" sz="14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开发</a:t>
                      </a:r>
                      <a:r>
                        <a:rPr lang="zh-CN" altLang="en-US" sz="14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能力；</a:t>
                      </a:r>
                      <a:endParaRPr lang="zh-CN" altLang="zh-CN" sz="14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zh-CN" sz="14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主流控制系统开发及应用</a:t>
                      </a:r>
                      <a:r>
                        <a:rPr lang="zh-CN" altLang="en-US" sz="14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能力</a:t>
                      </a:r>
                      <a:r>
                        <a:rPr lang="zh-CN" altLang="zh-CN" sz="14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；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zh-CN" sz="14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系统集成开发应用</a:t>
                      </a:r>
                      <a:r>
                        <a:rPr lang="zh-CN" altLang="en-US" sz="14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能力</a:t>
                      </a:r>
                      <a:r>
                        <a:rPr lang="zh-CN" altLang="zh-CN" sz="14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；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zh-CN" sz="14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产品</a:t>
                      </a:r>
                      <a:r>
                        <a:rPr lang="en-US" altLang="zh-CN" sz="14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lang="zh-CN" altLang="zh-CN" sz="14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项目需求调研和需求分析能力</a:t>
                      </a:r>
                      <a:r>
                        <a:rPr lang="zh-CN" altLang="en-US" sz="14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。</a:t>
                      </a:r>
                      <a:endParaRPr lang="zh-CN" altLang="zh-CN" sz="14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B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00AB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B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1254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solidFill>
                            <a:srgbClr val="00AB9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</a:t>
                      </a:r>
                      <a:endParaRPr lang="en-US" altLang="zh-CN" sz="1600" b="1" dirty="0" smtClean="0">
                        <a:solidFill>
                          <a:srgbClr val="00AB9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600" b="1" dirty="0" smtClean="0">
                          <a:solidFill>
                            <a:srgbClr val="00AB9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识</a:t>
                      </a:r>
                      <a:endParaRPr lang="en-US" altLang="zh-CN" sz="1600" b="1" dirty="0" smtClean="0">
                        <a:solidFill>
                          <a:srgbClr val="00AB9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600" b="1" dirty="0" smtClean="0">
                          <a:solidFill>
                            <a:srgbClr val="00AB9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</a:t>
                      </a:r>
                      <a:endParaRPr lang="en-US" altLang="zh-CN" sz="1600" b="1" dirty="0" smtClean="0">
                        <a:solidFill>
                          <a:srgbClr val="00AB9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600" b="1" dirty="0" smtClean="0">
                          <a:solidFill>
                            <a:srgbClr val="00AB9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力</a:t>
                      </a:r>
                      <a:endParaRPr lang="zh-CN" altLang="en-US" sz="1600" b="1" dirty="0">
                        <a:solidFill>
                          <a:srgbClr val="00AB9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AB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B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B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zh-CN" sz="14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较强团队合作意识及沟通表达能力；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zh-CN" sz="14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再学习能力及创新创业能力；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zh-CN" sz="14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良好环境适应能力及心理调节能力；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zh-CN" sz="14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一定的协调、项目管理及执行能力；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zh-CN" sz="14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良好的职业素养。</a:t>
                      </a:r>
                      <a:endParaRPr lang="zh-CN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B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AB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B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3347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solidFill>
                            <a:srgbClr val="00AB9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方</a:t>
                      </a:r>
                      <a:endParaRPr lang="en-US" altLang="zh-CN" sz="1600" b="1" dirty="0" smtClean="0">
                        <a:solidFill>
                          <a:srgbClr val="00AB9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600" b="1" dirty="0" smtClean="0">
                          <a:solidFill>
                            <a:srgbClr val="00AB9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法</a:t>
                      </a:r>
                      <a:endParaRPr lang="en-US" altLang="zh-CN" sz="1600" b="1" dirty="0" smtClean="0">
                        <a:solidFill>
                          <a:srgbClr val="00AB9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600" b="1" dirty="0" smtClean="0">
                          <a:solidFill>
                            <a:srgbClr val="00AB9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</a:t>
                      </a:r>
                      <a:endParaRPr lang="en-US" altLang="zh-CN" sz="1600" b="1" dirty="0" smtClean="0">
                        <a:solidFill>
                          <a:srgbClr val="00AB9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600" b="1" dirty="0" smtClean="0">
                          <a:solidFill>
                            <a:srgbClr val="00AB9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力</a:t>
                      </a:r>
                      <a:endParaRPr lang="zh-CN" altLang="en-US" sz="1600" b="1" dirty="0">
                        <a:solidFill>
                          <a:srgbClr val="00AB9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R w="12700" cap="flat" cmpd="sng" algn="ctr">
                      <a:solidFill>
                        <a:srgbClr val="00AB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B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B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通过自学、查阅文献等获取知识能力；</a:t>
                      </a:r>
                      <a:endParaRPr lang="en-US" altLang="zh-CN" sz="14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自我控制与管理能力；</a:t>
                      </a:r>
                      <a:endParaRPr lang="en-US" altLang="zh-CN" sz="14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制定工作计划能力；</a:t>
                      </a:r>
                      <a:endParaRPr lang="en-US" altLang="zh-CN" sz="14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工作结果评价能力。</a:t>
                      </a:r>
                      <a:endParaRPr lang="en-US" altLang="zh-CN" sz="14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B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AB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B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5696441" y="2838941"/>
            <a:ext cx="4784730" cy="1871980"/>
          </a:xfrm>
          <a:prstGeom prst="rect">
            <a:avLst/>
          </a:prstGeom>
          <a:solidFill>
            <a:srgbClr val="00AB9F"/>
          </a:solidFill>
          <a:ln>
            <a:solidFill>
              <a:srgbClr val="00AB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智能电子产品（系统）生产、技术工艺和生产组织管理；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智能电子产品（系统）设计、开发；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智能电子产品（系统）的安装、调试、维护维修及相应管理工作；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电子产品的销售、技术服务及相应管理</a:t>
            </a:r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16161" y="1864216"/>
            <a:ext cx="2494280" cy="576580"/>
            <a:chOff x="5744" y="1317"/>
            <a:chExt cx="3928" cy="908"/>
          </a:xfrm>
          <a:solidFill>
            <a:schemeClr val="accent1"/>
          </a:solidFill>
        </p:grpSpPr>
        <p:sp>
          <p:nvSpPr>
            <p:cNvPr id="8" name="矩形 7"/>
            <p:cNvSpPr/>
            <p:nvPr/>
          </p:nvSpPr>
          <p:spPr>
            <a:xfrm>
              <a:off x="5744" y="1317"/>
              <a:ext cx="3289" cy="908"/>
            </a:xfrm>
            <a:prstGeom prst="rect">
              <a:avLst/>
            </a:prstGeom>
            <a:solidFill>
              <a:srgbClr val="00AB9F"/>
            </a:solidFill>
            <a:ln>
              <a:solidFill>
                <a:srgbClr val="00AB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专业培养目标</a:t>
              </a:r>
              <a:endParaRPr lang="zh-CN" altLang="en-US" dirty="0">
                <a:solidFill>
                  <a:srgbClr val="FFC000"/>
                </a:solidFill>
              </a:endParaRPr>
            </a:p>
          </p:txBody>
        </p:sp>
        <p:sp>
          <p:nvSpPr>
            <p:cNvPr id="9" name="右箭头 8"/>
            <p:cNvSpPr/>
            <p:nvPr/>
          </p:nvSpPr>
          <p:spPr>
            <a:xfrm>
              <a:off x="9219" y="1448"/>
              <a:ext cx="453" cy="681"/>
            </a:xfrm>
            <a:prstGeom prst="rightArrow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544641" y="1864216"/>
            <a:ext cx="2459990" cy="576580"/>
            <a:chOff x="5744" y="1317"/>
            <a:chExt cx="3874" cy="908"/>
          </a:xfrm>
          <a:solidFill>
            <a:srgbClr val="00AB9F"/>
          </a:solidFill>
        </p:grpSpPr>
        <p:sp>
          <p:nvSpPr>
            <p:cNvPr id="11" name="矩形 10"/>
            <p:cNvSpPr/>
            <p:nvPr/>
          </p:nvSpPr>
          <p:spPr>
            <a:xfrm>
              <a:off x="5744" y="1317"/>
              <a:ext cx="3289" cy="908"/>
            </a:xfrm>
            <a:prstGeom prst="rect">
              <a:avLst/>
            </a:prstGeom>
            <a:grpFill/>
            <a:ln>
              <a:solidFill>
                <a:srgbClr val="00AB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能力分析</a:t>
              </a:r>
            </a:p>
          </p:txBody>
        </p:sp>
        <p:sp>
          <p:nvSpPr>
            <p:cNvPr id="12" name="右箭头 11"/>
            <p:cNvSpPr/>
            <p:nvPr/>
          </p:nvSpPr>
          <p:spPr>
            <a:xfrm>
              <a:off x="9165" y="1448"/>
              <a:ext cx="453" cy="681"/>
            </a:xfrm>
            <a:prstGeom prst="rightArrow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6106656" y="1862946"/>
            <a:ext cx="2088515" cy="576580"/>
          </a:xfrm>
          <a:prstGeom prst="rect">
            <a:avLst/>
          </a:prstGeom>
          <a:solidFill>
            <a:srgbClr val="00AB9F"/>
          </a:solidFill>
          <a:ln>
            <a:solidFill>
              <a:srgbClr val="00AB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典型工作</a:t>
            </a:r>
          </a:p>
        </p:txBody>
      </p:sp>
      <p:cxnSp>
        <p:nvCxnSpPr>
          <p:cNvPr id="14" name="直接箭头连接符 13"/>
          <p:cNvCxnSpPr/>
          <p:nvPr/>
        </p:nvCxnSpPr>
        <p:spPr>
          <a:xfrm>
            <a:off x="4269176" y="2440796"/>
            <a:ext cx="9525" cy="36322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7374112" y="2439526"/>
            <a:ext cx="9525" cy="36322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7394432" y="4730606"/>
            <a:ext cx="9525" cy="36322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6370320" y="5091256"/>
            <a:ext cx="5074920" cy="1498600"/>
          </a:xfrm>
          <a:prstGeom prst="rect">
            <a:avLst/>
          </a:prstGeom>
          <a:noFill/>
          <a:ln w="31750">
            <a:solidFill>
              <a:srgbClr val="00AB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1600" b="1">
                <a:solidFill>
                  <a:srgbClr val="00AB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行动领域：</a:t>
            </a:r>
          </a:p>
          <a:p>
            <a:pPr algn="l"/>
            <a:endParaRPr lang="zh-CN" altLang="en-US" sz="1600" b="1">
              <a:solidFill>
                <a:srgbClr val="00AB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600" b="1">
                <a:solidFill>
                  <a:srgbClr val="00AB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需求分析、方案选择及制定、软硬件设计、仿真、</a:t>
            </a:r>
          </a:p>
          <a:p>
            <a:pPr algn="l"/>
            <a:r>
              <a:rPr lang="zh-CN" altLang="en-US" sz="1600" b="1">
                <a:solidFill>
                  <a:srgbClr val="00AB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电路制作、联调修改、样机定型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0" y="44625"/>
            <a:ext cx="9144000" cy="1101076"/>
            <a:chOff x="0" y="44625"/>
            <a:chExt cx="9144000" cy="1101076"/>
          </a:xfrm>
        </p:grpSpPr>
        <p:grpSp>
          <p:nvGrpSpPr>
            <p:cNvPr id="19" name="组合 18"/>
            <p:cNvGrpSpPr/>
            <p:nvPr/>
          </p:nvGrpSpPr>
          <p:grpSpPr>
            <a:xfrm>
              <a:off x="0" y="44625"/>
              <a:ext cx="9144000" cy="1101076"/>
              <a:chOff x="0" y="44625"/>
              <a:chExt cx="9144000" cy="1101076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0" y="401715"/>
                <a:ext cx="9144000" cy="193750"/>
              </a:xfrm>
              <a:prstGeom prst="rect">
                <a:avLst/>
              </a:prstGeom>
              <a:solidFill>
                <a:srgbClr val="36B7AB"/>
              </a:solidFill>
              <a:ln>
                <a:gradFill>
                  <a:gsLst>
                    <a:gs pos="0">
                      <a:schemeClr val="accent1">
                        <a:lumMod val="0"/>
                        <a:lumOff val="100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  <a:effectLst>
                <a:innerShdw blurRad="25400" dir="16200000">
                  <a:prstClr val="black">
                    <a:alpha val="2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420915" y="44625"/>
                <a:ext cx="3322410" cy="11010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文本占位符 1"/>
              <p:cNvSpPr txBox="1">
                <a:spLocks/>
              </p:cNvSpPr>
              <p:nvPr/>
            </p:nvSpPr>
            <p:spPr>
              <a:xfrm flipH="1">
                <a:off x="767408" y="275871"/>
                <a:ext cx="2715655" cy="704857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zh-CN" altLang="en-US" sz="4400" dirty="0">
                    <a:solidFill>
                      <a:srgbClr val="36B7A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entury Gothic" panose="020B0502020202020204" pitchFamily="34" charset="0"/>
                  </a:rPr>
                  <a:t>打破</a:t>
                </a:r>
              </a:p>
            </p:txBody>
          </p:sp>
        </p:grpSp>
        <p:sp>
          <p:nvSpPr>
            <p:cNvPr id="20" name="圆角矩形 19"/>
            <p:cNvSpPr/>
            <p:nvPr/>
          </p:nvSpPr>
          <p:spPr>
            <a:xfrm>
              <a:off x="522290" y="287288"/>
              <a:ext cx="3149807" cy="693440"/>
            </a:xfrm>
            <a:prstGeom prst="roundRect">
              <a:avLst>
                <a:gd name="adj" fmla="val 50000"/>
              </a:avLst>
            </a:prstGeom>
            <a:noFill/>
            <a:ln>
              <a:gradFill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>
                      <a:lumMod val="9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Flowchart: Terminator"/>
          <p:cNvSpPr/>
          <p:nvPr/>
        </p:nvSpPr>
        <p:spPr>
          <a:xfrm>
            <a:off x="5210604" y="822877"/>
            <a:ext cx="1893507" cy="509169"/>
          </a:xfrm>
          <a:prstGeom prst="flowChartTerminator">
            <a:avLst/>
          </a:prstGeom>
          <a:solidFill>
            <a:srgbClr val="36B7AB"/>
          </a:solidFill>
          <a:ln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重构教学内容</a:t>
            </a:r>
            <a:endParaRPr lang="en-US" sz="20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391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7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44625"/>
            <a:ext cx="9144000" cy="1101076"/>
            <a:chOff x="0" y="44625"/>
            <a:chExt cx="9144000" cy="1101076"/>
          </a:xfrm>
        </p:grpSpPr>
        <p:grpSp>
          <p:nvGrpSpPr>
            <p:cNvPr id="3" name="组合 2"/>
            <p:cNvGrpSpPr/>
            <p:nvPr/>
          </p:nvGrpSpPr>
          <p:grpSpPr>
            <a:xfrm>
              <a:off x="0" y="44625"/>
              <a:ext cx="9144000" cy="1101076"/>
              <a:chOff x="0" y="44625"/>
              <a:chExt cx="9144000" cy="1101076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0" y="401715"/>
                <a:ext cx="9144000" cy="193750"/>
              </a:xfrm>
              <a:prstGeom prst="rect">
                <a:avLst/>
              </a:prstGeom>
              <a:solidFill>
                <a:srgbClr val="36B7AB"/>
              </a:solidFill>
              <a:ln>
                <a:gradFill>
                  <a:gsLst>
                    <a:gs pos="0">
                      <a:schemeClr val="accent1">
                        <a:lumMod val="0"/>
                        <a:lumOff val="100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  <a:effectLst>
                <a:innerShdw blurRad="25400" dir="16200000">
                  <a:prstClr val="black">
                    <a:alpha val="2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圆角矩形 5"/>
              <p:cNvSpPr/>
              <p:nvPr/>
            </p:nvSpPr>
            <p:spPr>
              <a:xfrm>
                <a:off x="420915" y="44625"/>
                <a:ext cx="3322410" cy="11010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文本占位符 1"/>
              <p:cNvSpPr txBox="1">
                <a:spLocks/>
              </p:cNvSpPr>
              <p:nvPr/>
            </p:nvSpPr>
            <p:spPr>
              <a:xfrm flipH="1">
                <a:off x="767408" y="275871"/>
                <a:ext cx="2715655" cy="704857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zh-CN" altLang="en-US" sz="4400" dirty="0">
                    <a:solidFill>
                      <a:srgbClr val="36B7A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entury Gothic" panose="020B0502020202020204" pitchFamily="34" charset="0"/>
                  </a:rPr>
                  <a:t>打破</a:t>
                </a:r>
              </a:p>
            </p:txBody>
          </p:sp>
        </p:grpSp>
        <p:sp>
          <p:nvSpPr>
            <p:cNvPr id="4" name="圆角矩形 3"/>
            <p:cNvSpPr/>
            <p:nvPr/>
          </p:nvSpPr>
          <p:spPr>
            <a:xfrm>
              <a:off x="522290" y="287288"/>
              <a:ext cx="3149807" cy="693440"/>
            </a:xfrm>
            <a:prstGeom prst="roundRect">
              <a:avLst>
                <a:gd name="adj" fmla="val 50000"/>
              </a:avLst>
            </a:prstGeom>
            <a:noFill/>
            <a:ln>
              <a:gradFill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1">
                      <a:lumMod val="9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Flowchart: Terminator"/>
          <p:cNvSpPr/>
          <p:nvPr/>
        </p:nvSpPr>
        <p:spPr>
          <a:xfrm>
            <a:off x="5220684" y="1259586"/>
            <a:ext cx="1893507" cy="509169"/>
          </a:xfrm>
          <a:prstGeom prst="flowChartTerminator">
            <a:avLst/>
          </a:prstGeom>
          <a:solidFill>
            <a:srgbClr val="36B7AB"/>
          </a:solidFill>
          <a:ln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企业教师引进</a:t>
            </a:r>
            <a:endParaRPr lang="en-US" sz="20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64152" y="4583981"/>
            <a:ext cx="4536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田翔</a:t>
            </a:r>
          </a:p>
          <a:p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控制理论与控制工程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硕士工程师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课程团队成员</a:t>
            </a:r>
          </a:p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主讲《移动通信网规网优》、《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ICT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职业素养》等课程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/>
          <a:srcRect t="21751" b="6459"/>
          <a:stretch>
            <a:fillRect/>
          </a:stretch>
        </p:blipFill>
        <p:spPr>
          <a:xfrm>
            <a:off x="7464152" y="1504800"/>
            <a:ext cx="3585348" cy="28254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文本框 10"/>
          <p:cNvSpPr txBox="1"/>
          <p:nvPr/>
        </p:nvSpPr>
        <p:spPr>
          <a:xfrm>
            <a:off x="911425" y="4393045"/>
            <a:ext cx="43924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沈瑞冰</a:t>
            </a:r>
          </a:p>
          <a:p>
            <a:pPr algn="ctr"/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控制理论与控制工程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硕士讲师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课程团队成员</a:t>
            </a:r>
          </a:p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主讲《单片机原理及应用》、《自控原理课程设计》等课程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434" y="1553062"/>
            <a:ext cx="3701057" cy="2777202"/>
          </a:xfrm>
          <a:prstGeom prst="ellipse">
            <a:avLst/>
          </a:prstGeom>
          <a:ln>
            <a:solidFill>
              <a:schemeClr val="accent1"/>
            </a:solidFill>
          </a:ln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405920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54"/>
  <p:tag name="KSO_WM_UNIT_TYPE" val="m_i"/>
  <p:tag name="KSO_WM_UNIT_INDEX" val="1_1"/>
  <p:tag name="KSO_WM_UNIT_ID" val="diagram160354_3*m_i*1_1"/>
  <p:tag name="KSO_WM_UNIT_LAYERLEVEL" val="1_1"/>
  <p:tag name="KSO_WM_DIAGRAM_GROUP_CODE" val="m1-1"/>
  <p:tag name="KSO_WM_UNIT_LINE_FORE_SCHEMECOLOR_INDEX" val="8"/>
  <p:tag name="KSO_WM_UNIT_LINE_FILL_TYPE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54"/>
  <p:tag name="KSO_WM_UNIT_CLEAR" val="1"/>
  <p:tag name="KSO_WM_UNIT_TYPE" val="m_i"/>
  <p:tag name="KSO_WM_UNIT_INDEX" val="1_7"/>
  <p:tag name="KSO_WM_UNIT_ID" val="diagram160354_3*m_i*1_7"/>
  <p:tag name="KSO_WM_UNIT_LAYERLEVEL" val="1_1"/>
  <p:tag name="KSO_WM_DIAGRAM_GROUP_CODE" val="m1-1"/>
  <p:tag name="KSO_WM_UNIT_FILL_FORE_SCHEMECOLOR_INDEX" val="14"/>
  <p:tag name="KSO_WM_UNIT_FILL_TYPE" val="1"/>
  <p:tag name="KSO_WM_UNIT_LINE_FORE_SCHEMECOLOR_INDEX" val="6"/>
  <p:tag name="KSO_WM_UNIT_LINE_FILL_TYPE" val="2"/>
  <p:tag name="KSO_WM_UNIT_TEXT_FILL_FORE_SCHEMECOLOR_INDEX" val="2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55"/>
  <p:tag name="KSO_WM_UNIT_TYPE" val="m_i"/>
  <p:tag name="KSO_WM_UNIT_INDEX" val="1_2"/>
  <p:tag name="KSO_WM_UNIT_ID" val="diagram160155_6*m_i*1_2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55"/>
  <p:tag name="KSO_WM_UNIT_TYPE" val="m_i"/>
  <p:tag name="KSO_WM_UNIT_INDEX" val="1_4"/>
  <p:tag name="KSO_WM_UNIT_ID" val="diagram160155_6*m_i*1_4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55"/>
  <p:tag name="KSO_WM_UNIT_TYPE" val="m_i"/>
  <p:tag name="KSO_WM_UNIT_INDEX" val="1_6"/>
  <p:tag name="KSO_WM_UNIT_ID" val="diagram160155_6*m_i*1_6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55"/>
  <p:tag name="KSO_WM_UNIT_TYPE" val="m_i"/>
  <p:tag name="KSO_WM_UNIT_INDEX" val="1_8"/>
  <p:tag name="KSO_WM_UNIT_ID" val="diagram160155_6*m_i*1_8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55"/>
  <p:tag name="KSO_WM_UNIT_TYPE" val="m_i"/>
  <p:tag name="KSO_WM_UNIT_INDEX" val="1_10"/>
  <p:tag name="KSO_WM_UNIT_ID" val="diagram160155_6*m_i*1_10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55"/>
  <p:tag name="KSO_WM_UNIT_TYPE" val="m_i"/>
  <p:tag name="KSO_WM_UNIT_INDEX" val="1_12"/>
  <p:tag name="KSO_WM_UNIT_ID" val="diagram160155_6*m_i*1_12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55"/>
  <p:tag name="KSO_WM_UNIT_TYPE" val="m_h_a"/>
  <p:tag name="KSO_WM_UNIT_INDEX" val="1_1_1"/>
  <p:tag name="KSO_WM_UNIT_ID" val="diagram160155_6*m_h_a*1_1_1"/>
  <p:tag name="KSO_WM_UNIT_CLEAR" val="1"/>
  <p:tag name="KSO_WM_UNIT_LAYERLEVEL" val="1_1_1"/>
  <p:tag name="KSO_WM_UNIT_VALUE" val="2"/>
  <p:tag name="KSO_WM_UNIT_HIGHLIGHT" val="0"/>
  <p:tag name="KSO_WM_UNIT_COMPATIBLE" val="0"/>
  <p:tag name="KSO_WM_DIAGRAM_GROUP_CODE" val="m1-1"/>
  <p:tag name="KSO_WM_UNIT_PRESET_TEXT" val="LOR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55"/>
  <p:tag name="KSO_WM_UNIT_TYPE" val="m_h_f"/>
  <p:tag name="KSO_WM_UNIT_INDEX" val="1_1_1"/>
  <p:tag name="KSO_WM_UNIT_ID" val="diagram160155_6*m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4"/>
  <p:tag name="KSO_WM_UNIT_PRESET_TEXT_LEN" val="17"/>
  <p:tag name="KSO_WM_DIAGRAM_GROUP_CODE" val="m1-1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55"/>
  <p:tag name="KSO_WM_UNIT_TYPE" val="m_i"/>
  <p:tag name="KSO_WM_UNIT_INDEX" val="1_3"/>
  <p:tag name="KSO_WM_UNIT_ID" val="diagram160155_6*m_i*1_3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54"/>
  <p:tag name="KSO_WM_UNIT_TYPE" val="m_h_f"/>
  <p:tag name="KSO_WM_UNIT_INDEX" val="1_1_1"/>
  <p:tag name="KSO_WM_UNIT_ID" val="diagram160354_3*m_h_f*1_1_1"/>
  <p:tag name="KSO_WM_UNIT_CLEAR" val="1"/>
  <p:tag name="KSO_WM_UNIT_LAYERLEVEL" val="1_1_1"/>
  <p:tag name="KSO_WM_UNIT_VALUE" val="21"/>
  <p:tag name="KSO_WM_UNIT_HIGHLIGHT" val="0"/>
  <p:tag name="KSO_WM_UNIT_COMPATIBLE" val="0"/>
  <p:tag name="KSO_WM_UNIT_PRESET_TEXT_INDEX" val="4"/>
  <p:tag name="KSO_WM_UNIT_PRESET_TEXT_LEN" val="40"/>
  <p:tag name="KSO_WM_DIAGRAM_GROUP_CODE" val="m1-1"/>
  <p:tag name="KSO_WM_UNIT_BIND_DECORATION_IDS" val="diagram160354_3*m_i*1_2"/>
  <p:tag name="KSO_WM_UNIT_TEXT_FILL_FORE_SCHEMECOLOR_INDEX" val="15"/>
  <p:tag name="KSO_WM_UNIT_TEXT_FILL_TYPE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55"/>
  <p:tag name="KSO_WM_UNIT_TYPE" val="m_h_a"/>
  <p:tag name="KSO_WM_UNIT_INDEX" val="1_2_1"/>
  <p:tag name="KSO_WM_UNIT_ID" val="diagram160155_6*m_h_a*1_2_1"/>
  <p:tag name="KSO_WM_UNIT_CLEAR" val="1"/>
  <p:tag name="KSO_WM_UNIT_LAYERLEVEL" val="1_1_1"/>
  <p:tag name="KSO_WM_UNIT_VALUE" val="2"/>
  <p:tag name="KSO_WM_UNIT_HIGHLIGHT" val="0"/>
  <p:tag name="KSO_WM_UNIT_COMPATIBLE" val="0"/>
  <p:tag name="KSO_WM_DIAGRAM_GROUP_CODE" val="m1-1"/>
  <p:tag name="KSO_WM_UNIT_PRESET_TEXT" val="LOR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55"/>
  <p:tag name="KSO_WM_UNIT_TYPE" val="m_h_f"/>
  <p:tag name="KSO_WM_UNIT_INDEX" val="1_2_1"/>
  <p:tag name="KSO_WM_UNIT_ID" val="diagram160155_6*m_h_f*1_2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4"/>
  <p:tag name="KSO_WM_UNIT_PRESET_TEXT_LEN" val="17"/>
  <p:tag name="KSO_WM_DIAGRAM_GROUP_CODE" val="m1-1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55"/>
  <p:tag name="KSO_WM_UNIT_TYPE" val="m_i"/>
  <p:tag name="KSO_WM_UNIT_INDEX" val="1_5"/>
  <p:tag name="KSO_WM_UNIT_ID" val="diagram160155_6*m_i*1_5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55"/>
  <p:tag name="KSO_WM_UNIT_TYPE" val="m_h_a"/>
  <p:tag name="KSO_WM_UNIT_INDEX" val="1_3_1"/>
  <p:tag name="KSO_WM_UNIT_ID" val="diagram160155_6*m_h_a*1_3_1"/>
  <p:tag name="KSO_WM_UNIT_CLEAR" val="1"/>
  <p:tag name="KSO_WM_UNIT_LAYERLEVEL" val="1_1_1"/>
  <p:tag name="KSO_WM_UNIT_VALUE" val="2"/>
  <p:tag name="KSO_WM_UNIT_HIGHLIGHT" val="0"/>
  <p:tag name="KSO_WM_UNIT_COMPATIBLE" val="0"/>
  <p:tag name="KSO_WM_DIAGRAM_GROUP_CODE" val="m1-1"/>
  <p:tag name="KSO_WM_UNIT_PRESET_TEXT" val="LOR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55"/>
  <p:tag name="KSO_WM_UNIT_TYPE" val="m_h_f"/>
  <p:tag name="KSO_WM_UNIT_INDEX" val="1_3_1"/>
  <p:tag name="KSO_WM_UNIT_ID" val="diagram160155_6*m_h_f*1_3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4"/>
  <p:tag name="KSO_WM_UNIT_PRESET_TEXT_LEN" val="17"/>
  <p:tag name="KSO_WM_DIAGRAM_GROUP_CODE" val="m1-1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55"/>
  <p:tag name="KSO_WM_UNIT_TYPE" val="m_i"/>
  <p:tag name="KSO_WM_UNIT_INDEX" val="1_7"/>
  <p:tag name="KSO_WM_UNIT_ID" val="diagram160155_6*m_i*1_7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55"/>
  <p:tag name="KSO_WM_UNIT_TYPE" val="m_h_a"/>
  <p:tag name="KSO_WM_UNIT_INDEX" val="1_4_1"/>
  <p:tag name="KSO_WM_UNIT_ID" val="diagram160155_6*m_h_a*1_4_1"/>
  <p:tag name="KSO_WM_UNIT_CLEAR" val="1"/>
  <p:tag name="KSO_WM_UNIT_LAYERLEVEL" val="1_1_1"/>
  <p:tag name="KSO_WM_UNIT_VALUE" val="2"/>
  <p:tag name="KSO_WM_UNIT_HIGHLIGHT" val="0"/>
  <p:tag name="KSO_WM_UNIT_COMPATIBLE" val="0"/>
  <p:tag name="KSO_WM_DIAGRAM_GROUP_CODE" val="m1-1"/>
  <p:tag name="KSO_WM_UNIT_PRESET_TEXT" val="LOR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55"/>
  <p:tag name="KSO_WM_UNIT_TYPE" val="m_h_f"/>
  <p:tag name="KSO_WM_UNIT_INDEX" val="1_4_1"/>
  <p:tag name="KSO_WM_UNIT_ID" val="diagram160155_6*m_h_f*1_4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4"/>
  <p:tag name="KSO_WM_UNIT_PRESET_TEXT_LEN" val="17"/>
  <p:tag name="KSO_WM_DIAGRAM_GROUP_CODE" val="m1-1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55"/>
  <p:tag name="KSO_WM_UNIT_TYPE" val="m_i"/>
  <p:tag name="KSO_WM_UNIT_INDEX" val="1_9"/>
  <p:tag name="KSO_WM_UNIT_ID" val="diagram160155_6*m_i*1_9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55"/>
  <p:tag name="KSO_WM_UNIT_TYPE" val="m_h_a"/>
  <p:tag name="KSO_WM_UNIT_INDEX" val="1_5_1"/>
  <p:tag name="KSO_WM_UNIT_ID" val="diagram160155_6*m_h_a*1_5_1"/>
  <p:tag name="KSO_WM_UNIT_CLEAR" val="1"/>
  <p:tag name="KSO_WM_UNIT_LAYERLEVEL" val="1_1_1"/>
  <p:tag name="KSO_WM_UNIT_VALUE" val="2"/>
  <p:tag name="KSO_WM_UNIT_HIGHLIGHT" val="0"/>
  <p:tag name="KSO_WM_UNIT_COMPATIBLE" val="0"/>
  <p:tag name="KSO_WM_DIAGRAM_GROUP_CODE" val="m1-1"/>
  <p:tag name="KSO_WM_UNIT_PRESET_TEXT" val="LOR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54"/>
  <p:tag name="KSO_WM_UNIT_CLEAR" val="1"/>
  <p:tag name="KSO_WM_UNIT_TYPE" val="m_i"/>
  <p:tag name="KSO_WM_UNIT_INDEX" val="1_3"/>
  <p:tag name="KSO_WM_UNIT_ID" val="diagram160354_3*m_i*1_3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55"/>
  <p:tag name="KSO_WM_UNIT_TYPE" val="m_h_f"/>
  <p:tag name="KSO_WM_UNIT_INDEX" val="1_5_1"/>
  <p:tag name="KSO_WM_UNIT_ID" val="diagram160155_6*m_h_f*1_5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4"/>
  <p:tag name="KSO_WM_UNIT_PRESET_TEXT_LEN" val="17"/>
  <p:tag name="KSO_WM_DIAGRAM_GROUP_CODE" val="m1-1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55"/>
  <p:tag name="KSO_WM_UNIT_TYPE" val="m_i"/>
  <p:tag name="KSO_WM_UNIT_INDEX" val="1_11"/>
  <p:tag name="KSO_WM_UNIT_ID" val="diagram160155_6*m_i*1_11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55"/>
  <p:tag name="KSO_WM_UNIT_TYPE" val="m_h_a"/>
  <p:tag name="KSO_WM_UNIT_INDEX" val="1_6_1"/>
  <p:tag name="KSO_WM_UNIT_ID" val="diagram160155_6*m_h_a*1_6_1"/>
  <p:tag name="KSO_WM_UNIT_CLEAR" val="1"/>
  <p:tag name="KSO_WM_UNIT_LAYERLEVEL" val="1_1_1"/>
  <p:tag name="KSO_WM_UNIT_VALUE" val="2"/>
  <p:tag name="KSO_WM_UNIT_HIGHLIGHT" val="0"/>
  <p:tag name="KSO_WM_UNIT_COMPATIBLE" val="0"/>
  <p:tag name="KSO_WM_DIAGRAM_GROUP_CODE" val="m1-1"/>
  <p:tag name="KSO_WM_UNIT_PRESET_TEXT" val="LOR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55"/>
  <p:tag name="KSO_WM_UNIT_TYPE" val="m_h_f"/>
  <p:tag name="KSO_WM_UNIT_INDEX" val="1_6_1"/>
  <p:tag name="KSO_WM_UNIT_ID" val="diagram160155_6*m_h_f*1_6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4"/>
  <p:tag name="KSO_WM_UNIT_PRESET_TEXT_LEN" val="17"/>
  <p:tag name="KSO_WM_DIAGRAM_GROUP_CODE" val="m1-1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55"/>
  <p:tag name="KSO_WM_UNIT_TYPE" val="m_i"/>
  <p:tag name="KSO_WM_UNIT_INDEX" val="1_13"/>
  <p:tag name="KSO_WM_UNIT_ID" val="diagram160155_6*m_i*1_13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55"/>
  <p:tag name="KSO_WM_UNIT_TYPE" val="m_h_f"/>
  <p:tag name="KSO_WM_UNIT_INDEX" val="1_1_1"/>
  <p:tag name="KSO_WM_UNIT_ID" val="diagram160155_6*m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4"/>
  <p:tag name="KSO_WM_UNIT_PRESET_TEXT_LEN" val="17"/>
  <p:tag name="KSO_WM_DIAGRAM_GROUP_CODE" val="m1-1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55"/>
  <p:tag name="KSO_WM_UNIT_TYPE" val="m_h_f"/>
  <p:tag name="KSO_WM_UNIT_INDEX" val="1_2_1"/>
  <p:tag name="KSO_WM_UNIT_ID" val="diagram160155_6*m_h_f*1_2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4"/>
  <p:tag name="KSO_WM_UNIT_PRESET_TEXT_LEN" val="17"/>
  <p:tag name="KSO_WM_DIAGRAM_GROUP_CODE" val="m1-1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55"/>
  <p:tag name="KSO_WM_UNIT_TYPE" val="m_h_f"/>
  <p:tag name="KSO_WM_UNIT_INDEX" val="1_3_1"/>
  <p:tag name="KSO_WM_UNIT_ID" val="diagram160155_6*m_h_f*1_3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4"/>
  <p:tag name="KSO_WM_UNIT_PRESET_TEXT_LEN" val="17"/>
  <p:tag name="KSO_WM_DIAGRAM_GROUP_CODE" val="m1-1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55"/>
  <p:tag name="KSO_WM_UNIT_TYPE" val="m_h_f"/>
  <p:tag name="KSO_WM_UNIT_INDEX" val="1_4_1"/>
  <p:tag name="KSO_WM_UNIT_ID" val="diagram160155_6*m_h_f*1_4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4"/>
  <p:tag name="KSO_WM_UNIT_PRESET_TEXT_LEN" val="17"/>
  <p:tag name="KSO_WM_DIAGRAM_GROUP_CODE" val="m1-1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55"/>
  <p:tag name="KSO_WM_UNIT_TYPE" val="m_h_f"/>
  <p:tag name="KSO_WM_UNIT_INDEX" val="1_5_1"/>
  <p:tag name="KSO_WM_UNIT_ID" val="diagram160155_6*m_h_f*1_5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4"/>
  <p:tag name="KSO_WM_UNIT_PRESET_TEXT_LEN" val="17"/>
  <p:tag name="KSO_WM_DIAGRAM_GROUP_CODE" val="m1-1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54"/>
  <p:tag name="KSO_WM_UNIT_CLEAR" val="1"/>
  <p:tag name="KSO_WM_UNIT_TYPE" val="m_i"/>
  <p:tag name="KSO_WM_UNIT_INDEX" val="1_4"/>
  <p:tag name="KSO_WM_UNIT_ID" val="diagram160354_3*m_i*1_4"/>
  <p:tag name="KSO_WM_UNIT_LAYERLEVEL" val="1_1"/>
  <p:tag name="KSO_WM_DIAGRAM_GROUP_CODE" val="m1-1"/>
  <p:tag name="KSO_WM_UNIT_FILL_FORE_SCHEMECOLOR_INDEX" val="14"/>
  <p:tag name="KSO_WM_UNIT_FILL_TYPE" val="1"/>
  <p:tag name="KSO_WM_UNIT_LINE_FORE_SCHEMECOLOR_INDEX" val="7"/>
  <p:tag name="KSO_WM_UNIT_LINE_FILL_TYPE" val="2"/>
  <p:tag name="KSO_WM_UNIT_TEXT_FILL_FORE_SCHEMECOLOR_INDEX" val="2"/>
  <p:tag name="KSO_WM_UNIT_TEXT_FILL_TYPE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55"/>
  <p:tag name="KSO_WM_UNIT_TYPE" val="m_h_f"/>
  <p:tag name="KSO_WM_UNIT_INDEX" val="1_6_1"/>
  <p:tag name="KSO_WM_UNIT_ID" val="diagram160155_6*m_h_f*1_6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4"/>
  <p:tag name="KSO_WM_UNIT_PRESET_TEXT_LEN" val="17"/>
  <p:tag name="KSO_WM_DIAGRAM_GROUP_CODE" val="m1-1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54"/>
  <p:tag name="KSO_WM_UNIT_CLEAR" val="1"/>
  <p:tag name="KSO_WM_UNIT_TYPE" val="m_i"/>
  <p:tag name="KSO_WM_UNIT_INDEX" val="1_5"/>
  <p:tag name="KSO_WM_UNIT_ID" val="diagram160354_3*m_i*1_5"/>
  <p:tag name="KSO_WM_UNIT_LAYERLEVEL" val="1_1"/>
  <p:tag name="KSO_WM_DIAGRAM_GROUP_CODE" val="m1-1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54"/>
  <p:tag name="KSO_WM_UNIT_TYPE" val="m_h_f"/>
  <p:tag name="KSO_WM_UNIT_INDEX" val="1_3_1"/>
  <p:tag name="KSO_WM_UNIT_ID" val="diagram160354_3*m_h_f*1_3_1"/>
  <p:tag name="KSO_WM_UNIT_CLEAR" val="1"/>
  <p:tag name="KSO_WM_UNIT_LAYERLEVEL" val="1_1_1"/>
  <p:tag name="KSO_WM_UNIT_VALUE" val="21"/>
  <p:tag name="KSO_WM_UNIT_HIGHLIGHT" val="0"/>
  <p:tag name="KSO_WM_UNIT_COMPATIBLE" val="0"/>
  <p:tag name="KSO_WM_UNIT_PRESET_TEXT_INDEX" val="4"/>
  <p:tag name="KSO_WM_UNIT_PRESET_TEXT_LEN" val="40"/>
  <p:tag name="KSO_WM_DIAGRAM_GROUP_CODE" val="m1-1"/>
  <p:tag name="KSO_WM_UNIT_BIND_DECORATION_IDS" val="diagram160354_3*m_i*1_4"/>
  <p:tag name="KSO_WM_UNIT_TEXT_FILL_FORE_SCHEMECOLOR_INDEX" val="15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54"/>
  <p:tag name="KSO_WM_UNIT_CLEAR" val="1"/>
  <p:tag name="KSO_WM_UNIT_TYPE" val="m_i"/>
  <p:tag name="KSO_WM_UNIT_INDEX" val="1_6"/>
  <p:tag name="KSO_WM_UNIT_ID" val="diagram160354_3*m_i*1_6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54"/>
  <p:tag name="KSO_WM_UNIT_CLEAR" val="1"/>
  <p:tag name="KSO_WM_UNIT_TYPE" val="m_i"/>
  <p:tag name="KSO_WM_UNIT_INDEX" val="1_7"/>
  <p:tag name="KSO_WM_UNIT_ID" val="diagram160354_3*m_i*1_7"/>
  <p:tag name="KSO_WM_UNIT_LAYERLEVEL" val="1_1"/>
  <p:tag name="KSO_WM_DIAGRAM_GROUP_CODE" val="m1-1"/>
  <p:tag name="KSO_WM_UNIT_FILL_FORE_SCHEMECOLOR_INDEX" val="14"/>
  <p:tag name="KSO_WM_UNIT_FILL_TYPE" val="1"/>
  <p:tag name="KSO_WM_UNIT_LINE_FORE_SCHEMECOLOR_INDEX" val="6"/>
  <p:tag name="KSO_WM_UNIT_LINE_FILL_TYPE" val="2"/>
  <p:tag name="KSO_WM_UNIT_TEXT_FILL_FORE_SCHEMECOLOR_INDEX" val="2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54"/>
  <p:tag name="KSO_WM_UNIT_TYPE" val="m_h_f"/>
  <p:tag name="KSO_WM_UNIT_INDEX" val="1_2_1"/>
  <p:tag name="KSO_WM_UNIT_ID" val="diagram160354_3*m_h_f*1_2_1"/>
  <p:tag name="KSO_WM_UNIT_CLEAR" val="1"/>
  <p:tag name="KSO_WM_UNIT_LAYERLEVEL" val="1_1_1"/>
  <p:tag name="KSO_WM_UNIT_VALUE" val="21"/>
  <p:tag name="KSO_WM_UNIT_HIGHLIGHT" val="0"/>
  <p:tag name="KSO_WM_UNIT_COMPATIBLE" val="0"/>
  <p:tag name="KSO_WM_UNIT_PRESET_TEXT_INDEX" val="4"/>
  <p:tag name="KSO_WM_UNIT_PRESET_TEXT_LEN" val="40"/>
  <p:tag name="KSO_WM_DIAGRAM_GROUP_CODE" val="m1-1"/>
  <p:tag name="KSO_WM_UNIT_BIND_DECORATION_IDS" val="diagram160354_3*m_i*1_7"/>
  <p:tag name="KSO_WM_UNIT_TEXT_FILL_FORE_SCHEMECOLOR_INDEX" val="15"/>
  <p:tag name="KSO_WM_UNIT_TEXT_FILL_TYPE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2233</TotalTime>
  <Words>1125</Words>
  <Application>Microsoft Office PowerPoint</Application>
  <PresentationFormat>自定义</PresentationFormat>
  <Paragraphs>316</Paragraphs>
  <Slides>19</Slides>
  <Notes>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刘欣</dc:creator>
  <cp:lastModifiedBy>Administrator</cp:lastModifiedBy>
  <cp:revision>594</cp:revision>
  <dcterms:created xsi:type="dcterms:W3CDTF">2015-11-20T02:29:00Z</dcterms:created>
  <dcterms:modified xsi:type="dcterms:W3CDTF">2018-11-23T09:09:28Z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2052-10.1.0.6030</vt:lpwstr>
  </property>
</Properties>
</file>