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79" r:id="rId8"/>
    <p:sldId id="262" r:id="rId9"/>
    <p:sldId id="264" r:id="rId10"/>
    <p:sldId id="265" r:id="rId12"/>
    <p:sldId id="266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63" r:id="rId21"/>
    <p:sldId id="277" r:id="rId2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59"/>
        <p:guide pos="2808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126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标题 3073"/>
          <p:cNvSpPr>
            <a:spLocks noGrp="1"/>
          </p:cNvSpPr>
          <p:nvPr>
            <p:ph type="ctrTitle"/>
          </p:nvPr>
        </p:nvSpPr>
        <p:spPr>
          <a:xfrm>
            <a:off x="419100" y="1538605"/>
            <a:ext cx="8134350" cy="2464435"/>
          </a:xfrm>
        </p:spPr>
        <p:txBody>
          <a:bodyPr anchor="ctr"/>
          <a:p>
            <a:pPr defTabSz="914400">
              <a:buNone/>
            </a:pPr>
            <a:r>
              <a:rPr lang="zh-CN" altLang="zh-CN" sz="5400" b="1" kern="1200" baseline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以问题为导向的参与式教学法在《农业政策学》课程中的应用与实践</a:t>
            </a:r>
            <a:endParaRPr lang="zh-CN" altLang="zh-CN" sz="5400" b="1" kern="1200" baseline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3074" name="副标题 3074"/>
          <p:cNvSpPr>
            <a:spLocks noGrp="1"/>
          </p:cNvSpPr>
          <p:nvPr>
            <p:ph type="subTitle" idx="1"/>
          </p:nvPr>
        </p:nvSpPr>
        <p:spPr>
          <a:xfrm>
            <a:off x="419100" y="4321175"/>
            <a:ext cx="8283575" cy="1938338"/>
          </a:xfrm>
        </p:spPr>
        <p:txBody>
          <a:bodyPr anchor="t"/>
          <a:p>
            <a:pPr defTabSz="914400"/>
            <a:r>
              <a:rPr lang="zh-CN" altLang="zh-CN" sz="4800" b="1" kern="1200" baseline="0">
                <a:latin typeface="微软雅黑" panose="020B0503020204020204" charset="-122"/>
                <a:ea typeface="微软雅黑" panose="020B0503020204020204" charset="-122"/>
                <a:cs typeface="+mn-cs"/>
              </a:rPr>
              <a:t>吉林农业大学</a:t>
            </a:r>
            <a:endParaRPr lang="zh-CN" altLang="zh-CN" sz="4800" b="1" kern="1200" baseline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defTabSz="914400"/>
            <a:r>
              <a:rPr lang="zh-CN" altLang="zh-CN" sz="4800" b="1" kern="1200" baseline="0">
                <a:latin typeface="微软雅黑" panose="020B0503020204020204" charset="-122"/>
                <a:ea typeface="微软雅黑" panose="020B0503020204020204" charset="-122"/>
                <a:cs typeface="+mn-cs"/>
              </a:rPr>
              <a:t>张守莉</a:t>
            </a:r>
            <a:endParaRPr lang="zh-CN" altLang="zh-CN" sz="4800" b="1" kern="1200" baseline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3075" name="图片 1" descr="2016427104733916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21475" y="5191125"/>
            <a:ext cx="2447925" cy="1649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" y="-27305"/>
            <a:ext cx="1656715" cy="15659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组内讨论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14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en-US"/>
          </a:p>
        </p:txBody>
      </p:sp>
      <p:pic>
        <p:nvPicPr>
          <p:cNvPr id="13315" name="图片 3" descr="暴风截屏201710251448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888" y="1600200"/>
            <a:ext cx="8912225" cy="5229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1420813" y="274638"/>
            <a:ext cx="7265987" cy="912812"/>
          </a:xfrm>
        </p:spPr>
        <p:txBody>
          <a:bodyPr anchor="ctr"/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各小组发言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38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en-US"/>
          </a:p>
        </p:txBody>
      </p:sp>
      <p:pic>
        <p:nvPicPr>
          <p:cNvPr id="14339" name="图片 3" descr="暴风截屏201710251453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0" y="1417638"/>
            <a:ext cx="9004300" cy="5065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各小组发言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62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en-US"/>
          </a:p>
        </p:txBody>
      </p:sp>
      <p:pic>
        <p:nvPicPr>
          <p:cNvPr id="15363" name="图片 3" descr="暴风截屏201710251453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63" y="1600200"/>
            <a:ext cx="9021762" cy="5264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教师总结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386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en-US"/>
          </a:p>
        </p:txBody>
      </p:sp>
      <p:pic>
        <p:nvPicPr>
          <p:cNvPr id="16387" name="图片 3" descr="暴风截屏201710300839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325" y="1600200"/>
            <a:ext cx="9072563" cy="510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撰写小组报告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410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en-US"/>
          </a:p>
        </p:txBody>
      </p:sp>
      <p:pic>
        <p:nvPicPr>
          <p:cNvPr id="17411" name="图片 4" descr="暴风截屏201710300843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5" y="1600200"/>
            <a:ext cx="8986838" cy="5054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学生评价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434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en-US"/>
          </a:p>
        </p:txBody>
      </p:sp>
      <p:pic>
        <p:nvPicPr>
          <p:cNvPr id="18435" name="图片 3" descr="暴风截屏201710300847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713" y="1600200"/>
            <a:ext cx="8918575" cy="5124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标题 1"/>
          <p:cNvSpPr>
            <a:spLocks noGrp="1"/>
          </p:cNvSpPr>
          <p:nvPr>
            <p:ph type="title"/>
          </p:nvPr>
        </p:nvSpPr>
        <p:spPr>
          <a:xfrm>
            <a:off x="1565275" y="114300"/>
            <a:ext cx="5657850" cy="876300"/>
          </a:xfrm>
        </p:spPr>
        <p:txBody>
          <a:bodyPr anchor="ctr"/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评价标准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58" name="内容占位符 12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en-US"/>
          </a:p>
        </p:txBody>
      </p:sp>
      <p:pic>
        <p:nvPicPr>
          <p:cNvPr id="19459" name="图片 13" descr="IMG_20171030_0925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4713" y="1168400"/>
            <a:ext cx="4427537" cy="571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图片 15" descr="IMG_20171030_0928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225" y="1168400"/>
            <a:ext cx="4884738" cy="5716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以问题为导向的参与式教学法课堂评价表（学生组内互评）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482" name="内容占位符 2"/>
          <p:cNvSpPr>
            <a:spLocks noGrp="1"/>
          </p:cNvSpPr>
          <p:nvPr>
            <p:ph idx="1"/>
          </p:nvPr>
        </p:nvSpPr>
        <p:spPr>
          <a:xfrm>
            <a:off x="243205" y="1417955"/>
            <a:ext cx="8443595" cy="2750185"/>
          </a:xfrm>
        </p:spPr>
        <p:txBody>
          <a:bodyPr anchor="t"/>
          <a:p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</a:rPr>
              <a:t>一、课堂评价标准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</a:rPr>
              <a:t>1.能够按照主讲教师要求独立阅读理解案例与材料，独立思考时，做到不影响他人；（20分）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</a:rPr>
              <a:t>2.分组讨论时，能够积极参与，并积极分享自己的观点；同时能对其他同学的观点予以补充；（30分）形成小组意见和问题时，能够积极主动发表观点，并积极记录（20分），并且积极代表小组发言（10分）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</a:rPr>
              <a:t>3.在别人发言时，能保持安静，认真聆听；他人发言结束时，能够积极补充或提出自己的不同观点。（20分）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000"/>
          </a:p>
        </p:txBody>
      </p:sp>
      <p:sp>
        <p:nvSpPr>
          <p:cNvPr id="21505" name="标题 1"/>
          <p:cNvSpPr>
            <a:spLocks noGrp="1"/>
          </p:cNvSpPr>
          <p:nvPr/>
        </p:nvSpPr>
        <p:spPr>
          <a:xfrm>
            <a:off x="586740" y="3964940"/>
            <a:ext cx="1682115" cy="60134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</a:rPr>
              <a:t>二、评分表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140" y="4410710"/>
            <a:ext cx="7947025" cy="18376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830" y="6359525"/>
            <a:ext cx="2994025" cy="3295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1048385" y="132080"/>
            <a:ext cx="7638415" cy="1013460"/>
          </a:xfrm>
        </p:spPr>
        <p:txBody>
          <a:bodyPr anchor="ctr"/>
          <a:p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教学创新的效果与反思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30" name="内容占位符 2"/>
          <p:cNvSpPr>
            <a:spLocks noGrp="1"/>
          </p:cNvSpPr>
          <p:nvPr>
            <p:ph idx="1"/>
          </p:nvPr>
        </p:nvSpPr>
        <p:spPr>
          <a:xfrm>
            <a:off x="481330" y="1145540"/>
            <a:ext cx="8527415" cy="5636895"/>
          </a:xfrm>
        </p:spPr>
        <p:txBody>
          <a:bodyPr anchor="t"/>
          <a:p>
            <a:r>
              <a:rPr lang="zh-CN" altLang="en-US" sz="48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效果</a:t>
            </a:r>
            <a:endParaRPr lang="zh-CN" altLang="en-US" sz="4800" b="1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出勤率极高，学生上课积极性极高，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期末试卷成绩空前提高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学生的合作学习能力及沟通能力得到了有效提高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充分发挥了学生的批判性思辨能力及创造性思维能力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48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反思</a:t>
            </a:r>
            <a:endParaRPr lang="zh-CN" altLang="en-US" sz="4800" b="1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教师的工作量过大，力不从心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学校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硬件、软件配置常常无法满足教学创新需求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zh-CN" sz="2800" b="1">
                <a:latin typeface="微软雅黑" panose="020B0503020204020204" charset="-122"/>
                <a:ea typeface="微软雅黑" panose="020B0503020204020204" charset="-122"/>
              </a:rPr>
              <a:t>学校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激励机制缺失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2531" name="图片 1" descr="2016427103632383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5320" y="6101080"/>
            <a:ext cx="733425" cy="6807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图片 3" descr="QQ图片201710301009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63" y="68263"/>
            <a:ext cx="8994775" cy="673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4" name="内容占位符 2"/>
          <p:cNvSpPr>
            <a:spLocks noGrp="1"/>
          </p:cNvSpPr>
          <p:nvPr>
            <p:ph idx="1"/>
          </p:nvPr>
        </p:nvSpPr>
        <p:spPr>
          <a:xfrm>
            <a:off x="501650" y="1296988"/>
            <a:ext cx="8067675" cy="4257675"/>
          </a:xfrm>
        </p:spPr>
        <p:txBody>
          <a:bodyPr anchor="t"/>
          <a:p>
            <a:pPr algn="ctr"/>
            <a:r>
              <a:rPr lang="en-US" altLang="zh-CN" sz="9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The end </a:t>
            </a:r>
            <a:endParaRPr lang="en-US" altLang="zh-CN" sz="9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en-US" altLang="zh-CN" sz="9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Thank  you </a:t>
            </a:r>
            <a:endParaRPr lang="en-US" altLang="zh-CN" sz="9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sz="7200" b="1">
                <a:latin typeface="楷体_GB2312" panose="02010609030101010101" charset="-122"/>
                <a:ea typeface="楷体_GB2312" panose="02010609030101010101" charset="-122"/>
              </a:rPr>
              <a:t>目   录</a:t>
            </a:r>
            <a:endParaRPr lang="zh-CN" altLang="en-US" sz="7200" b="1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0730" y="2099310"/>
            <a:ext cx="8315325" cy="4602480"/>
          </a:xfrm>
        </p:spPr>
        <p:txBody>
          <a:bodyPr/>
          <a:p>
            <a:pPr marL="0" indent="0" algn="l" fontAlgn="base">
              <a:buFont typeface="Wingdings" panose="05000000000000000000" charset="0"/>
              <a:buNone/>
            </a:pPr>
            <a:r>
              <a:rPr lang="zh-CN" altLang="en-US" sz="4400" b="1" strike="noStrike" noProof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sym typeface="Wingdings 2" panose="05020102010507070707" charset="0"/>
              </a:rPr>
              <a:t></a:t>
            </a:r>
            <a:r>
              <a:rPr lang="zh-CN" altLang="en-US" sz="4400" b="1" strike="noStrike" noProof="1">
                <a:solidFill>
                  <a:schemeClr val="tx2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教学创新的初衷</a:t>
            </a:r>
            <a:endParaRPr lang="zh-CN" altLang="en-US" sz="4400" b="1" strike="noStrike" noProof="1">
              <a:solidFill>
                <a:schemeClr val="tx2"/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  <a:p>
            <a:pPr marL="0" lvl="8" indent="0" algn="l" fontAlgn="base">
              <a:buFont typeface="Wingdings" panose="05000000000000000000" charset="0"/>
              <a:buNone/>
            </a:pPr>
            <a:r>
              <a:rPr lang="zh-CN" altLang="en-US" sz="4400" b="1" strike="noStrike" noProof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sym typeface="Wingdings 2" panose="05020102010507070707" charset="0"/>
              </a:rPr>
              <a:t></a:t>
            </a:r>
            <a:r>
              <a:rPr lang="zh-CN" altLang="en-US" sz="4400" b="1" strike="noStrike" noProof="1">
                <a:solidFill>
                  <a:schemeClr val="tx2"/>
                </a:solidFill>
                <a:latin typeface="楷体_GB2312" panose="02010609030101010101" charset="-122"/>
                <a:ea typeface="楷体_GB2312" panose="02010609030101010101" charset="-122"/>
              </a:rPr>
              <a:t>参与式教学的理念</a:t>
            </a:r>
            <a:endParaRPr lang="zh-CN" altLang="en-US" sz="4400" b="1" strike="noStrike" noProof="1">
              <a:solidFill>
                <a:schemeClr val="tx2"/>
              </a:solidFill>
              <a:latin typeface="楷体_GB2312" panose="02010609030101010101" charset="-122"/>
              <a:ea typeface="楷体_GB2312" panose="02010609030101010101" charset="-122"/>
            </a:endParaRPr>
          </a:p>
          <a:p>
            <a:pPr marL="0" indent="0" fontAlgn="base">
              <a:buFont typeface="Wingdings" panose="05000000000000000000" charset="0"/>
              <a:buNone/>
            </a:pPr>
            <a:r>
              <a:rPr lang="zh-CN" altLang="en-US" sz="4400" b="1" strike="noStrike" noProof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sym typeface="Wingdings 2" panose="05020102010507070707" charset="0"/>
              </a:rPr>
              <a:t></a:t>
            </a:r>
            <a:r>
              <a:rPr lang="zh-CN" altLang="en-US" sz="4400" b="1" strike="noStrike" noProof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Wingdings 2" panose="05020102010507070707" charset="0"/>
              </a:rPr>
              <a:t>以问题为导向的</a:t>
            </a:r>
            <a:r>
              <a:rPr lang="zh-CN" altLang="en-US" sz="4400" b="1" strike="noStrike" noProof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rPr>
              <a:t>参与式教学法在《农业政策学》中的具体应用与实践                </a:t>
            </a:r>
            <a:r>
              <a:rPr lang="zh-CN" altLang="en-US" sz="4400" b="1" strike="noStrike" noProof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sym typeface="Wingdings 2" panose="05020102010507070707" charset="0"/>
              </a:rPr>
              <a:t>   </a:t>
            </a:r>
            <a:endParaRPr lang="zh-CN" altLang="en-US" sz="4400" b="1" strike="noStrike" noProof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  <a:p>
            <a:pPr marL="0" indent="0" fontAlgn="base">
              <a:buFont typeface="Wingdings" panose="05000000000000000000" charset="0"/>
              <a:buNone/>
            </a:pPr>
            <a:r>
              <a:rPr lang="zh-CN" altLang="en-US" sz="4400" b="1" strike="noStrike" noProof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sym typeface="Wingdings 2" panose="05020102010507070707" charset="0"/>
              </a:rPr>
              <a:t></a:t>
            </a:r>
            <a:r>
              <a:rPr lang="zh-CN" altLang="en-US" sz="4400" b="1" strike="noStrike" noProof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rPr>
              <a:t>教学创新的效果与反思</a:t>
            </a:r>
            <a:endParaRPr lang="zh-CN" altLang="en-US" sz="4400" b="1" strike="noStrike" noProof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  <a:p>
            <a:pPr fontAlgn="base"/>
            <a:endParaRPr lang="zh-CN" altLang="en-US" sz="4400" b="1" strike="noStrike" noProof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  <a:p>
            <a:pPr fontAlgn="base"/>
            <a:endParaRPr lang="zh-CN" altLang="en-US" sz="4400" b="1" strike="noStrike" noProof="1">
              <a:latin typeface="楷体_GB2312" panose="02010609030101010101" charset="-122"/>
              <a:ea typeface="楷体_GB2312" panose="02010609030101010101" charset="-122"/>
            </a:endParaRPr>
          </a:p>
          <a:p>
            <a:pPr fontAlgn="base"/>
            <a:endParaRPr lang="zh-CN" altLang="en-US" sz="3600" b="1" strike="noStrike" noProof="1">
              <a:latin typeface="楷体_GB2312" panose="02010609030101010101" charset="-122"/>
              <a:ea typeface="楷体_GB2312" panose="02010609030101010101" charset="-122"/>
            </a:endParaRPr>
          </a:p>
        </p:txBody>
      </p:sp>
      <p:pic>
        <p:nvPicPr>
          <p:cNvPr id="4099" name="图片 1" descr="t0192e15f2e15f7a719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25" y="-12700"/>
            <a:ext cx="1925638" cy="1908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标题 1"/>
          <p:cNvSpPr>
            <a:spLocks noGrp="1"/>
          </p:cNvSpPr>
          <p:nvPr>
            <p:ph type="title"/>
          </p:nvPr>
        </p:nvSpPr>
        <p:spPr>
          <a:xfrm>
            <a:off x="1838960" y="274955"/>
            <a:ext cx="7077710" cy="1143000"/>
          </a:xfrm>
        </p:spPr>
        <p:txBody>
          <a:bodyPr anchor="ctr"/>
          <a:p>
            <a:r>
              <a:rPr lang="zh-CN" altLang="en-US" sz="66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教学创新的初衷</a:t>
            </a:r>
            <a:endParaRPr lang="zh-CN" altLang="en-US" sz="6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22" name="内容占位符 2"/>
          <p:cNvSpPr>
            <a:spLocks noGrp="1"/>
          </p:cNvSpPr>
          <p:nvPr>
            <p:ph idx="1"/>
          </p:nvPr>
        </p:nvSpPr>
        <p:spPr>
          <a:xfrm>
            <a:off x="266700" y="1736725"/>
            <a:ext cx="8039100" cy="1669415"/>
          </a:xfrm>
        </p:spPr>
        <p:txBody>
          <a:bodyPr anchor="t"/>
          <a:p>
            <a:r>
              <a:rPr lang="zh-CN" altLang="en-US" sz="4000" b="1">
                <a:latin typeface="微软雅黑" panose="020B0503020204020204" charset="-122"/>
                <a:ea typeface="微软雅黑" panose="020B0503020204020204" charset="-122"/>
              </a:rPr>
              <a:t>改变学生课堂状态，调动学生学习积极性</a:t>
            </a:r>
            <a:endParaRPr lang="zh-CN" altLang="en-US" sz="4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123" name="图片 3"/>
          <p:cNvPicPr>
            <a:picLocks noChangeAspect="1"/>
          </p:cNvPicPr>
          <p:nvPr/>
        </p:nvPicPr>
        <p:blipFill>
          <a:blip r:embed="rId1"/>
          <a:srcRect t="11519" b="16527"/>
          <a:stretch>
            <a:fillRect/>
          </a:stretch>
        </p:blipFill>
        <p:spPr>
          <a:xfrm>
            <a:off x="422275" y="3405505"/>
            <a:ext cx="3522980" cy="34461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图片 4" descr="QQ图片20171025090807"/>
          <p:cNvPicPr>
            <a:picLocks noChangeAspect="1"/>
          </p:cNvPicPr>
          <p:nvPr/>
        </p:nvPicPr>
        <p:blipFill>
          <a:blip r:embed="rId2"/>
          <a:srcRect b="12868"/>
          <a:stretch>
            <a:fillRect/>
          </a:stretch>
        </p:blipFill>
        <p:spPr>
          <a:xfrm>
            <a:off x="5060315" y="3406140"/>
            <a:ext cx="4060190" cy="34455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" y="46355"/>
            <a:ext cx="1360170" cy="15754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标题 1"/>
          <p:cNvSpPr>
            <a:spLocks noGrp="1"/>
          </p:cNvSpPr>
          <p:nvPr>
            <p:ph type="title"/>
          </p:nvPr>
        </p:nvSpPr>
        <p:spPr>
          <a:xfrm>
            <a:off x="354013" y="223838"/>
            <a:ext cx="8332787" cy="1193800"/>
          </a:xfrm>
        </p:spPr>
        <p:txBody>
          <a:bodyPr anchor="ctr"/>
          <a:p>
            <a:r>
              <a:rPr lang="zh-CN" altLang="en-US" sz="7200" b="1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参与式教学的理念</a:t>
            </a:r>
            <a:endParaRPr lang="zh-CN" altLang="en-US" sz="7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7023100" cy="3578225"/>
          </a:xfrm>
        </p:spPr>
        <p:txBody>
          <a:bodyPr/>
          <a:p>
            <a:pPr fontAlgn="base"/>
            <a:r>
              <a:rPr lang="zh-CN" altLang="en-US" sz="6000" b="1" strike="noStrike" noProof="1">
                <a:solidFill>
                  <a:srgbClr val="7030A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建构主义理论</a:t>
            </a:r>
            <a:endParaRPr lang="zh-CN" altLang="en-US" sz="6000" b="1" strike="noStrike" noProof="1">
              <a:solidFill>
                <a:srgbClr val="7030A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fontAlgn="base"/>
            <a:r>
              <a:rPr lang="zh-CN" altLang="en-US" sz="4000" b="1" strike="noStrike" noProof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传递知识到构建知识的转变</a:t>
            </a:r>
            <a:endParaRPr lang="zh-CN" altLang="en-US" sz="4000" b="1" strike="noStrike" noProof="1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base"/>
            <a:r>
              <a:rPr lang="zh-CN" altLang="en-US" sz="4000" b="1" strike="noStrike" noProof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教师主导到学生主导的转变</a:t>
            </a:r>
            <a:endParaRPr lang="zh-CN" altLang="en-US" sz="4000" b="1" strike="noStrike" noProof="1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base"/>
            <a:r>
              <a:rPr lang="zh-CN" altLang="en-US" sz="4000" b="1" strike="noStrike" noProof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教到学的转变</a:t>
            </a:r>
            <a:endParaRPr lang="zh-CN" altLang="en-US" sz="4000" b="1" strike="noStrike" noProof="1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base"/>
            <a:endParaRPr lang="zh-CN" altLang="en-US" sz="4000" strike="noStrike" noProof="1"/>
          </a:p>
        </p:txBody>
      </p:sp>
      <p:pic>
        <p:nvPicPr>
          <p:cNvPr id="6147" name="图片 3" descr="t01ee2325c997b31683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2150" y="4200525"/>
            <a:ext cx="4632325" cy="26463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标题 1"/>
          <p:cNvSpPr>
            <a:spLocks noGrp="1"/>
          </p:cNvSpPr>
          <p:nvPr>
            <p:ph type="title"/>
          </p:nvPr>
        </p:nvSpPr>
        <p:spPr>
          <a:xfrm>
            <a:off x="200025" y="241300"/>
            <a:ext cx="8831263" cy="2312988"/>
          </a:xfrm>
        </p:spPr>
        <p:txBody>
          <a:bodyPr anchor="ctr"/>
          <a:p>
            <a:r>
              <a:rPr lang="zh-CN" altLang="en-US" sz="60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参与式教学在《农业政策学》中的具体应用与实践</a:t>
            </a:r>
            <a:endParaRPr lang="zh-CN" altLang="en-US" sz="6000" b="1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70" name="内容占位符 2"/>
          <p:cNvSpPr>
            <a:spLocks noGrp="1"/>
          </p:cNvSpPr>
          <p:nvPr>
            <p:ph idx="1"/>
          </p:nvPr>
        </p:nvSpPr>
        <p:spPr>
          <a:xfrm>
            <a:off x="403225" y="2418715"/>
            <a:ext cx="4578350" cy="4472940"/>
          </a:xfrm>
        </p:spPr>
        <p:txBody>
          <a:bodyPr anchor="t"/>
          <a:p>
            <a:r>
              <a:rPr lang="en-US" altLang="zh-CN" sz="4400" b="1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zh-CN" sz="4400" b="1">
                <a:latin typeface="微软雅黑" panose="020B0503020204020204" charset="-122"/>
                <a:ea typeface="微软雅黑" panose="020B0503020204020204" charset="-122"/>
              </a:rPr>
              <a:t>当堂对分法、</a:t>
            </a:r>
            <a:r>
              <a:rPr lang="en-US" altLang="zh-CN" sz="4400" b="1">
                <a:latin typeface="微软雅黑" panose="020B0503020204020204" charset="-122"/>
                <a:ea typeface="微软雅黑" panose="020B0503020204020204" charset="-122"/>
              </a:rPr>
              <a:t>BOPPPS</a:t>
            </a:r>
            <a:r>
              <a:rPr lang="zh-CN" altLang="en-US" sz="4400" b="1">
                <a:latin typeface="微软雅黑" panose="020B0503020204020204" charset="-122"/>
                <a:ea typeface="微软雅黑" panose="020B0503020204020204" charset="-122"/>
              </a:rPr>
              <a:t>模块法与</a:t>
            </a:r>
            <a:r>
              <a:rPr lang="zh-CN" altLang="zh-CN" sz="4400" b="1">
                <a:latin typeface="微软雅黑" panose="020B0503020204020204" charset="-122"/>
                <a:ea typeface="微软雅黑" panose="020B0503020204020204" charset="-122"/>
              </a:rPr>
              <a:t>互联网互动平台相结合</a:t>
            </a:r>
            <a:endParaRPr lang="zh-CN" altLang="zh-CN" sz="440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4400" b="1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zh-CN" sz="4400" b="1">
                <a:latin typeface="微软雅黑" panose="020B0503020204020204" charset="-122"/>
                <a:ea typeface="微软雅黑" panose="020B0503020204020204" charset="-122"/>
              </a:rPr>
              <a:t>案例教学</a:t>
            </a:r>
            <a:endParaRPr lang="zh-CN" altLang="zh-CN" sz="4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171" name="图片 4" descr="2016427103449855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6325" y="2554288"/>
            <a:ext cx="4271963" cy="4214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7170" y="274955"/>
            <a:ext cx="8801735" cy="1143000"/>
          </a:xfrm>
        </p:spPr>
        <p:txBody>
          <a:bodyPr/>
          <a:p>
            <a:r>
              <a:rPr lang="zh-CN" altLang="en-US"/>
              <a:t>当堂对分法、</a:t>
            </a:r>
            <a:r>
              <a:rPr lang="en-US" altLang="zh-CN"/>
              <a:t>BOPPPS</a:t>
            </a:r>
            <a:r>
              <a:rPr lang="zh-CN" altLang="en-US"/>
              <a:t>模块教学法与</a:t>
            </a:r>
            <a:r>
              <a:rPr lang="zh-CN" altLang="en-US">
                <a:sym typeface="+mn-ea"/>
              </a:rPr>
              <a:t>微助教互联网互动平台相结合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42640"/>
          </a:xfrm>
        </p:spPr>
        <p:txBody>
          <a:bodyPr/>
          <a:p>
            <a:r>
              <a:rPr lang="zh-CN" altLang="en-US"/>
              <a:t>基本理论、概念性、知识性内容采用当堂对分法</a:t>
            </a:r>
            <a:endParaRPr lang="zh-CN" altLang="en-US"/>
          </a:p>
          <a:p>
            <a:r>
              <a:rPr lang="zh-CN" altLang="en-US"/>
              <a:t>基本原理采用</a:t>
            </a:r>
            <a:r>
              <a:rPr lang="en-US" altLang="zh-CN"/>
              <a:t>BOPPPS</a:t>
            </a:r>
            <a:r>
              <a:rPr lang="zh-CN" altLang="en-US"/>
              <a:t>模块教学法</a:t>
            </a:r>
            <a:endParaRPr lang="zh-CN" altLang="en-US"/>
          </a:p>
          <a:p>
            <a:r>
              <a:rPr lang="zh-CN" altLang="en-US"/>
              <a:t>充分利用微助教互联网互动平台进行必答、点答和抢答的课堂互动</a:t>
            </a:r>
            <a:endParaRPr lang="zh-CN" altLang="en-US"/>
          </a:p>
        </p:txBody>
      </p:sp>
      <p:sp>
        <p:nvSpPr>
          <p:cNvPr id="8194" name="内容占位符 2"/>
          <p:cNvSpPr>
            <a:spLocks noGrp="1"/>
          </p:cNvSpPr>
          <p:nvPr/>
        </p:nvSpPr>
        <p:spPr>
          <a:xfrm>
            <a:off x="457200" y="4542790"/>
            <a:ext cx="3268980" cy="98044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▉</a:t>
            </a:r>
            <a:r>
              <a:rPr lang="zh-CN" altLang="en-US" sz="4800">
                <a:latin typeface="微软雅黑" panose="020B0503020204020204" charset="-122"/>
                <a:ea typeface="微软雅黑" panose="020B0503020204020204" charset="-122"/>
              </a:rPr>
              <a:t>微助教</a:t>
            </a:r>
            <a:endParaRPr lang="zh-CN" altLang="en-US" sz="480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48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26180" y="4358640"/>
            <a:ext cx="5292725" cy="2463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3275"/>
          </a:xfrm>
        </p:spPr>
        <p:txBody>
          <a:bodyPr anchor="ctr"/>
          <a:p>
            <a:r>
              <a:rPr lang="zh-CN" altLang="zh-CN" sz="72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案例教学</a:t>
            </a:r>
            <a:endParaRPr lang="zh-CN" altLang="zh-CN" sz="7200" b="1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18" name="内容占位符 2"/>
          <p:cNvSpPr>
            <a:spLocks noGrp="1"/>
          </p:cNvSpPr>
          <p:nvPr>
            <p:ph idx="1"/>
          </p:nvPr>
        </p:nvSpPr>
        <p:spPr>
          <a:xfrm>
            <a:off x="22225" y="1078230"/>
            <a:ext cx="8905875" cy="5648960"/>
          </a:xfrm>
        </p:spPr>
        <p:txBody>
          <a:bodyPr anchor="t"/>
          <a:p>
            <a:pPr marL="0" indent="0">
              <a:buNone/>
            </a:pPr>
            <a:r>
              <a:rPr lang="en-US" altLang="zh-CN" sz="360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</a:rPr>
              <a:t>应用实践部分采用案例教学</a:t>
            </a:r>
            <a:endParaRPr lang="zh-CN" altLang="en-US" sz="36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案例导读及上课操作规则</a:t>
            </a: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3600">
                <a:latin typeface="微软雅黑" panose="020B0503020204020204" charset="-122"/>
                <a:ea typeface="微软雅黑" panose="020B0503020204020204" charset="-122"/>
              </a:rPr>
              <a:t>15</a:t>
            </a: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</a:rPr>
              <a:t>分钟左右）</a:t>
            </a:r>
            <a:endParaRPr lang="zh-CN" altLang="en-US" sz="36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</a:rPr>
              <a:t>学生自己熟悉案例（</a:t>
            </a:r>
            <a:r>
              <a:rPr lang="en-US" altLang="zh-CN" sz="3600">
                <a:latin typeface="微软雅黑" panose="020B0503020204020204" charset="-122"/>
                <a:ea typeface="微软雅黑" panose="020B0503020204020204" charset="-122"/>
              </a:rPr>
              <a:t>15-20</a:t>
            </a: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</a:rPr>
              <a:t>分钟）</a:t>
            </a:r>
            <a:endParaRPr lang="zh-CN" altLang="en-US" sz="36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</a:rPr>
              <a:t>组内讨论（</a:t>
            </a:r>
            <a:r>
              <a:rPr lang="en-US" altLang="zh-CN" sz="3600">
                <a:latin typeface="微软雅黑" panose="020B0503020204020204" charset="-122"/>
                <a:ea typeface="微软雅黑" panose="020B0503020204020204" charset="-122"/>
              </a:rPr>
              <a:t>15-20</a:t>
            </a: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</a:rPr>
              <a:t>分钟）</a:t>
            </a:r>
            <a:endParaRPr lang="zh-CN" altLang="en-US" sz="36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</a:rPr>
              <a:t>小组代表发言（视各小组发言情况控制时间），</a:t>
            </a:r>
            <a:r>
              <a:rPr lang="zh-CN" altLang="en-US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用微助教抢答决定发言顺序。</a:t>
            </a:r>
            <a:endParaRPr lang="zh-CN" altLang="en-US" sz="36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</a:rPr>
              <a:t>教师总结（</a:t>
            </a:r>
            <a:r>
              <a:rPr lang="en-US" altLang="zh-CN" sz="3600">
                <a:latin typeface="微软雅黑" panose="020B0503020204020204" charset="-122"/>
                <a:ea typeface="微软雅黑" panose="020B0503020204020204" charset="-122"/>
              </a:rPr>
              <a:t>15</a:t>
            </a: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</a:rPr>
              <a:t>分钟）</a:t>
            </a:r>
            <a:endParaRPr lang="zh-CN" altLang="en-US" sz="36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</a:rPr>
              <a:t>以小组为单位提交讨论总结及对成员的评分（</a:t>
            </a:r>
            <a:r>
              <a:rPr lang="en-US" altLang="zh-CN" sz="3600"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</a:rPr>
              <a:t>分钟）</a:t>
            </a:r>
            <a:endParaRPr lang="zh-CN" altLang="en-US" sz="36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9" name="图片 1" descr="t0192e15f2e15f7a719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25" y="-12700"/>
            <a:ext cx="1425575" cy="1250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学生自我熟悉案例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42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en-US"/>
          </a:p>
        </p:txBody>
      </p:sp>
      <p:pic>
        <p:nvPicPr>
          <p:cNvPr id="10243" name="图片 3" descr="自我熟悉案例材料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675" y="1600200"/>
            <a:ext cx="8755063" cy="5140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0887"/>
          </a:xfrm>
        </p:spPr>
        <p:txBody>
          <a:bodyPr anchor="ctr"/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组内讨论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290" name="图片 4" descr="暴风截屏201710251446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3" y="1743075"/>
            <a:ext cx="8843962" cy="480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912</Words>
  <Application>WPS 演示</Application>
  <PresentationFormat/>
  <Paragraphs>93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楷体_GB2312</vt:lpstr>
      <vt:lpstr>Wingdings</vt:lpstr>
      <vt:lpstr>Wingdings 2</vt:lpstr>
      <vt:lpstr>黑体</vt:lpstr>
      <vt:lpstr>Arial Unicode MS</vt:lpstr>
      <vt:lpstr>Calibri</vt:lpstr>
      <vt:lpstr>默认设计模板</vt:lpstr>
      <vt:lpstr>以问题为导向的参与式教学法在《农业政策学》课程中的应用与实践</vt:lpstr>
      <vt:lpstr>目   录</vt:lpstr>
      <vt:lpstr>参与式教学的理念</vt:lpstr>
      <vt:lpstr>参与式教学的理念</vt:lpstr>
      <vt:lpstr>参与式教学在《农业政策学》中的具体应用与实践</vt:lpstr>
      <vt:lpstr>当堂对分法、BOPPPS模块教学法与微助教互联网互动平台相结合</vt:lpstr>
      <vt:lpstr>案例教学</vt:lpstr>
      <vt:lpstr>学生自我熟悉案例</vt:lpstr>
      <vt:lpstr>组内讨论</vt:lpstr>
      <vt:lpstr>组内讨论</vt:lpstr>
      <vt:lpstr>各小组发言</vt:lpstr>
      <vt:lpstr>各小组发言</vt:lpstr>
      <vt:lpstr>教师总结</vt:lpstr>
      <vt:lpstr>撰写小组报告</vt:lpstr>
      <vt:lpstr>学生评价</vt:lpstr>
      <vt:lpstr>评价标准</vt:lpstr>
      <vt:lpstr>二、评分表</vt:lpstr>
      <vt:lpstr>应用参与式教学的效果与反思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参与式教学在《农业政策学》课程中的应用与实践</dc:title>
  <dc:creator/>
  <cp:lastModifiedBy>Administrator</cp:lastModifiedBy>
  <cp:revision>32</cp:revision>
  <dcterms:created xsi:type="dcterms:W3CDTF">2017-10-25T00:25:00Z</dcterms:created>
  <dcterms:modified xsi:type="dcterms:W3CDTF">2018-11-23T08:41:01Z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2052-10.1.0.7670</vt:lpwstr>
  </property>
  <property fmtid="{D5CDD505-2E9C-101B-9397-08002B2CF9AE}" pid="3" name="KSORubyTemplateID">
    <vt:lpwstr>21</vt:lpwstr>
  </property>
</Properties>
</file>