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9" r:id="rId2"/>
  </p:sldMasterIdLst>
  <p:notesMasterIdLst>
    <p:notesMasterId r:id="rId23"/>
  </p:notesMasterIdLst>
  <p:sldIdLst>
    <p:sldId id="430" r:id="rId3"/>
    <p:sldId id="429" r:id="rId4"/>
    <p:sldId id="323" r:id="rId5"/>
    <p:sldId id="289" r:id="rId6"/>
    <p:sldId id="433" r:id="rId7"/>
    <p:sldId id="432" r:id="rId8"/>
    <p:sldId id="435" r:id="rId9"/>
    <p:sldId id="434" r:id="rId10"/>
    <p:sldId id="436" r:id="rId11"/>
    <p:sldId id="274" r:id="rId12"/>
    <p:sldId id="438" r:id="rId13"/>
    <p:sldId id="445" r:id="rId14"/>
    <p:sldId id="442" r:id="rId15"/>
    <p:sldId id="439" r:id="rId16"/>
    <p:sldId id="331" r:id="rId17"/>
    <p:sldId id="444" r:id="rId18"/>
    <p:sldId id="440" r:id="rId19"/>
    <p:sldId id="441" r:id="rId20"/>
    <p:sldId id="288" r:id="rId21"/>
    <p:sldId id="428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254"/>
    <a:srgbClr val="5AC8AD"/>
    <a:srgbClr val="28967B"/>
    <a:srgbClr val="409486"/>
    <a:srgbClr val="117A68"/>
    <a:srgbClr val="32BB99"/>
    <a:srgbClr val="189E79"/>
    <a:srgbClr val="63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FDDFD52B-EA8C-431E-A4F0-37E758CCB8B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45E0B53C-16D9-49D8-BFDC-C10B08B0FD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072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3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706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12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604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13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661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14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183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F53EC70D-D821-4076-930E-EE14874875BF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15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785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F53EC70D-D821-4076-930E-EE14874875BF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16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003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17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5253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18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227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31B47D53-14D5-43DF-9D7F-988EEB19491D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19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6626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ACEA49C9-9433-4E27-A34A-2079E5A3E428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4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683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5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115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6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371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7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276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8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306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9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1223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B9BD6CB1-67D0-49B3-A23C-6FBD0117850B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10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6102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AB9603-60FE-4CD5-873D-4DB84ED5C44C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11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224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477505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527310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622561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5F02-E5EC-413F-B109-5F2900CEA1D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3135-A25A-44CA-B5CE-34F3C544FF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3640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501B8-4C17-4FF4-8D09-76FE5646866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12AB-667E-4BDC-A313-5182C2528B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30064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56D3-5DC8-4190-968F-94024EC09E1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07D2-6D9E-4B03-B86E-1AA83CBE02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47015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BCD63-454B-427D-B29A-8A4452C954A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9F0E-4DB8-4BCC-8F0E-F4BBA9F683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590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33DE2-B121-4305-89FD-361C23941AB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A9-52E1-4B5D-AA60-1C59081DAB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59865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0A2A8-4BD7-4992-9A35-DF02F0808C5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C272D-B717-40F0-9A20-0399190A25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2706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FD0ED-5B6C-4382-A5F8-A3F7D8D0DD1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24BE-1BB0-4FE1-A1AA-F13F16824B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29950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3BC8-D95E-4B37-958A-4F5FAF7212C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818F-3237-40F8-A082-AEB9A46413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02809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096078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B497-BC27-43F9-9E65-C52FCFAA265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1A71-6E20-423E-B139-26235E14C5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22903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8CC9-2F33-41BA-8167-046B8A61FF9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937F-61A5-44A3-9B5D-98355755FB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63650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CE82-955C-4DCA-AAE5-79EF219FC47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DAD0-B781-45C2-BCCA-47FF4C55F6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29611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3740449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87622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505995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301286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38347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3264996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45542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46B966-7ECA-426D-AA34-DBA94C45310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205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A965BD-7B4F-4DE0-BF25-52F2745C26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4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9.jp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1.pn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1.pn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57.jpg"/><Relationship Id="rId4" Type="http://schemas.openxmlformats.org/officeDocument/2006/relationships/image" Target="../media/image52.png"/><Relationship Id="rId9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microsoft.com/office/2007/relationships/hdphoto" Target="../media/hdphoto1.wdp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1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95532" y="1645837"/>
            <a:ext cx="3577620" cy="3578651"/>
          </a:xfrm>
          <a:prstGeom prst="ellipse">
            <a:avLst/>
          </a:prstGeom>
          <a:noFill/>
          <a:ln w="19050">
            <a:solidFill>
              <a:srgbClr val="289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873946" y="2329485"/>
            <a:ext cx="2201613" cy="2202246"/>
          </a:xfrm>
          <a:prstGeom prst="ellipse">
            <a:avLst/>
          </a:prstGeom>
          <a:noFill/>
          <a:ln w="19050">
            <a:solidFill>
              <a:srgbClr val="289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500817" y="1953479"/>
            <a:ext cx="2958417" cy="2959269"/>
          </a:xfrm>
          <a:prstGeom prst="ellipse">
            <a:avLst/>
          </a:prstGeom>
          <a:noFill/>
          <a:ln w="19050">
            <a:solidFill>
              <a:srgbClr val="289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916286" y="1364439"/>
            <a:ext cx="4144000" cy="4145195"/>
          </a:xfrm>
          <a:prstGeom prst="ellipse">
            <a:avLst/>
          </a:prstGeom>
          <a:noFill/>
          <a:ln w="19050">
            <a:solidFill>
              <a:srgbClr val="289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584956" y="1030553"/>
            <a:ext cx="4816027" cy="4817414"/>
          </a:xfrm>
          <a:prstGeom prst="ellipse">
            <a:avLst/>
          </a:prstGeom>
          <a:noFill/>
          <a:ln w="19050">
            <a:solidFill>
              <a:srgbClr val="289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262709" y="705821"/>
            <a:ext cx="5469630" cy="5471206"/>
          </a:xfrm>
          <a:prstGeom prst="ellipse">
            <a:avLst/>
          </a:prstGeom>
          <a:noFill/>
          <a:ln w="19050">
            <a:solidFill>
              <a:srgbClr val="289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956008" y="396755"/>
            <a:ext cx="6091701" cy="6093457"/>
          </a:xfrm>
          <a:prstGeom prst="ellipse">
            <a:avLst/>
          </a:prstGeom>
          <a:noFill/>
          <a:ln w="19050">
            <a:solidFill>
              <a:srgbClr val="289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669097" y="107632"/>
            <a:ext cx="6673630" cy="6675554"/>
          </a:xfrm>
          <a:prstGeom prst="ellipse">
            <a:avLst/>
          </a:prstGeom>
          <a:noFill/>
          <a:ln w="19050">
            <a:solidFill>
              <a:srgbClr val="289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2533957"/>
            <a:ext cx="12192000" cy="1835206"/>
          </a:xfrm>
          <a:prstGeom prst="rect">
            <a:avLst/>
          </a:prstGeom>
          <a:solidFill>
            <a:srgbClr val="40948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6"/>
          <p:cNvSpPr txBox="1">
            <a:spLocks noChangeArrowheads="1"/>
          </p:cNvSpPr>
          <p:nvPr/>
        </p:nvSpPr>
        <p:spPr bwMode="auto">
          <a:xfrm>
            <a:off x="290974" y="2694901"/>
            <a:ext cx="11510298" cy="65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  <a:ea typeface="+mn-ea"/>
              </a:rPr>
              <a:t>目标导向迭代式教学</a:t>
            </a:r>
            <a:r>
              <a:rPr lang="zh-CN" alt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模式在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ea typeface="+mn-ea"/>
              </a:rPr>
              <a:t>创新设计思维课程中的探索与实践</a:t>
            </a:r>
          </a:p>
        </p:txBody>
      </p:sp>
      <p:sp>
        <p:nvSpPr>
          <p:cNvPr id="16" name="文本框 24"/>
          <p:cNvSpPr txBox="1">
            <a:spLocks noChangeArrowheads="1"/>
          </p:cNvSpPr>
          <p:nvPr/>
        </p:nvSpPr>
        <p:spPr bwMode="auto">
          <a:xfrm>
            <a:off x="4608264" y="3819954"/>
            <a:ext cx="2787187" cy="307777"/>
          </a:xfrm>
          <a:prstGeom prst="rect">
            <a:avLst/>
          </a:prstGeom>
          <a:noFill/>
          <a:ln w="19050">
            <a:solidFill>
              <a:srgbClr val="2896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西安欧亚学院  杜晓春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pic>
        <p:nvPicPr>
          <p:cNvPr id="18" name="图片 17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5024" y="177678"/>
            <a:ext cx="949797" cy="670220"/>
          </a:xfrm>
          <a:prstGeom prst="rect">
            <a:avLst/>
          </a:prstGeom>
        </p:spPr>
      </p:pic>
      <p:pic>
        <p:nvPicPr>
          <p:cNvPr id="19" name="图片 18" descr="图片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4636" y="227770"/>
            <a:ext cx="491318" cy="5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53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稻壳儿小白白(http://dwz.cn/Wu2UP)"/>
          <p:cNvSpPr>
            <a:spLocks noChangeAspect="1"/>
          </p:cNvSpPr>
          <p:nvPr/>
        </p:nvSpPr>
        <p:spPr bwMode="auto">
          <a:xfrm>
            <a:off x="6292863" y="2765757"/>
            <a:ext cx="1938337" cy="1908175"/>
          </a:xfrm>
          <a:custGeom>
            <a:avLst/>
            <a:gdLst>
              <a:gd name="T0" fmla="*/ 2147483646 w 145"/>
              <a:gd name="T1" fmla="*/ 2147483646 h 143"/>
              <a:gd name="T2" fmla="*/ 2147483646 w 145"/>
              <a:gd name="T3" fmla="*/ 2147483646 h 143"/>
              <a:gd name="T4" fmla="*/ 1429597061 w 145"/>
              <a:gd name="T5" fmla="*/ 2147483646 h 143"/>
              <a:gd name="T6" fmla="*/ 357402607 w 145"/>
              <a:gd name="T7" fmla="*/ 2147483646 h 143"/>
              <a:gd name="T8" fmla="*/ 0 w 145"/>
              <a:gd name="T9" fmla="*/ 2147483646 h 143"/>
              <a:gd name="T10" fmla="*/ 1072194454 w 145"/>
              <a:gd name="T11" fmla="*/ 2147483646 h 143"/>
              <a:gd name="T12" fmla="*/ 2147483646 w 145"/>
              <a:gd name="T13" fmla="*/ 2147483646 h 143"/>
              <a:gd name="T14" fmla="*/ 2147483646 w 145"/>
              <a:gd name="T15" fmla="*/ 2147483646 h 143"/>
              <a:gd name="T16" fmla="*/ 2147483646 w 145"/>
              <a:gd name="T17" fmla="*/ 1424472653 h 143"/>
              <a:gd name="T18" fmla="*/ 2147483646 w 145"/>
              <a:gd name="T19" fmla="*/ 178060750 h 143"/>
              <a:gd name="T20" fmla="*/ 2147483646 w 145"/>
              <a:gd name="T21" fmla="*/ 534182249 h 143"/>
              <a:gd name="T22" fmla="*/ 2147483646 w 145"/>
              <a:gd name="T23" fmla="*/ 2147483646 h 143"/>
              <a:gd name="T24" fmla="*/ 2147483646 w 145"/>
              <a:gd name="T25" fmla="*/ 2147483646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3" name="稻壳儿小白白(http://dwz.cn/Wu2UP)"/>
          <p:cNvSpPr>
            <a:spLocks/>
          </p:cNvSpPr>
          <p:nvPr/>
        </p:nvSpPr>
        <p:spPr bwMode="auto">
          <a:xfrm>
            <a:off x="5294325" y="3005470"/>
            <a:ext cx="1481138" cy="1458912"/>
          </a:xfrm>
          <a:custGeom>
            <a:avLst/>
            <a:gdLst>
              <a:gd name="T0" fmla="*/ 2147483646 w 145"/>
              <a:gd name="T1" fmla="*/ 2147483646 h 143"/>
              <a:gd name="T2" fmla="*/ 2147483646 w 145"/>
              <a:gd name="T3" fmla="*/ 2147483646 h 143"/>
              <a:gd name="T4" fmla="*/ 834728518 w 145"/>
              <a:gd name="T5" fmla="*/ 2147483646 h 143"/>
              <a:gd name="T6" fmla="*/ 208677022 w 145"/>
              <a:gd name="T7" fmla="*/ 2147483646 h 143"/>
              <a:gd name="T8" fmla="*/ 0 w 145"/>
              <a:gd name="T9" fmla="*/ 2147483646 h 143"/>
              <a:gd name="T10" fmla="*/ 626041281 w 145"/>
              <a:gd name="T11" fmla="*/ 2147483646 h 143"/>
              <a:gd name="T12" fmla="*/ 2147483646 w 145"/>
              <a:gd name="T13" fmla="*/ 2147483646 h 143"/>
              <a:gd name="T14" fmla="*/ 2147483646 w 145"/>
              <a:gd name="T15" fmla="*/ 2147483646 h 143"/>
              <a:gd name="T16" fmla="*/ 2147483646 w 145"/>
              <a:gd name="T17" fmla="*/ 832671473 h 143"/>
              <a:gd name="T18" fmla="*/ 2147483646 w 145"/>
              <a:gd name="T19" fmla="*/ 104082659 h 143"/>
              <a:gd name="T20" fmla="*/ 2147483646 w 145"/>
              <a:gd name="T21" fmla="*/ 312258179 h 143"/>
              <a:gd name="T22" fmla="*/ 2147483646 w 145"/>
              <a:gd name="T23" fmla="*/ 2147483646 h 143"/>
              <a:gd name="T24" fmla="*/ 2147483646 w 145"/>
              <a:gd name="T25" fmla="*/ 2147483646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4" name="稻壳儿小白白(http://dwz.cn/Wu2UP)"/>
          <p:cNvSpPr>
            <a:spLocks/>
          </p:cNvSpPr>
          <p:nvPr/>
        </p:nvSpPr>
        <p:spPr bwMode="auto">
          <a:xfrm>
            <a:off x="4375163" y="3124532"/>
            <a:ext cx="1295400" cy="1265238"/>
          </a:xfrm>
          <a:custGeom>
            <a:avLst/>
            <a:gdLst>
              <a:gd name="T0" fmla="*/ 2147483646 w 127"/>
              <a:gd name="T1" fmla="*/ 2147483646 h 124"/>
              <a:gd name="T2" fmla="*/ 2147483646 w 127"/>
              <a:gd name="T3" fmla="*/ 2147483646 h 124"/>
              <a:gd name="T4" fmla="*/ 832320000 w 127"/>
              <a:gd name="T5" fmla="*/ 2147483646 h 124"/>
              <a:gd name="T6" fmla="*/ 208080000 w 127"/>
              <a:gd name="T7" fmla="*/ 2147483646 h 124"/>
              <a:gd name="T8" fmla="*/ 104040000 w 127"/>
              <a:gd name="T9" fmla="*/ 2147483646 h 124"/>
              <a:gd name="T10" fmla="*/ 624240000 w 127"/>
              <a:gd name="T11" fmla="*/ 2147483646 h 124"/>
              <a:gd name="T12" fmla="*/ 2147483646 w 127"/>
              <a:gd name="T13" fmla="*/ 2147483646 h 124"/>
              <a:gd name="T14" fmla="*/ 1976760000 w 127"/>
              <a:gd name="T15" fmla="*/ 2147483646 h 124"/>
              <a:gd name="T16" fmla="*/ 2147483646 w 127"/>
              <a:gd name="T17" fmla="*/ 624670448 h 124"/>
              <a:gd name="T18" fmla="*/ 2147483646 w 127"/>
              <a:gd name="T19" fmla="*/ 104116843 h 124"/>
              <a:gd name="T20" fmla="*/ 2147483646 w 127"/>
              <a:gd name="T21" fmla="*/ 208223483 h 124"/>
              <a:gd name="T22" fmla="*/ 2147483646 w 127"/>
              <a:gd name="T23" fmla="*/ 2147483646 h 124"/>
              <a:gd name="T24" fmla="*/ 2147483646 w 127"/>
              <a:gd name="T25" fmla="*/ 2147483646 h 1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5" name="稻壳儿小白白(http://dwz.cn/Wu2UP)"/>
          <p:cNvSpPr>
            <a:spLocks/>
          </p:cNvSpPr>
          <p:nvPr/>
        </p:nvSpPr>
        <p:spPr bwMode="auto">
          <a:xfrm>
            <a:off x="3652850" y="3251532"/>
            <a:ext cx="1028700" cy="1041400"/>
          </a:xfrm>
          <a:custGeom>
            <a:avLst/>
            <a:gdLst>
              <a:gd name="T0" fmla="*/ 1556056435 w 101"/>
              <a:gd name="T1" fmla="*/ 2147483646 h 102"/>
              <a:gd name="T2" fmla="*/ 2147483646 w 101"/>
              <a:gd name="T3" fmla="*/ 521200280 h 102"/>
              <a:gd name="T4" fmla="*/ 2147483646 w 101"/>
              <a:gd name="T5" fmla="*/ 104242098 h 102"/>
              <a:gd name="T6" fmla="*/ 2147483646 w 101"/>
              <a:gd name="T7" fmla="*/ 208484196 h 102"/>
              <a:gd name="T8" fmla="*/ 2147483646 w 101"/>
              <a:gd name="T9" fmla="*/ 2147483646 h 102"/>
              <a:gd name="T10" fmla="*/ 2147483646 w 101"/>
              <a:gd name="T11" fmla="*/ 2147483646 h 102"/>
              <a:gd name="T12" fmla="*/ 2147483646 w 101"/>
              <a:gd name="T13" fmla="*/ 2147483646 h 102"/>
              <a:gd name="T14" fmla="*/ 622424611 w 101"/>
              <a:gd name="T15" fmla="*/ 2147483646 h 102"/>
              <a:gd name="T16" fmla="*/ 207471475 w 101"/>
              <a:gd name="T17" fmla="*/ 2147483646 h 102"/>
              <a:gd name="T18" fmla="*/ 0 w 101"/>
              <a:gd name="T19" fmla="*/ 2147483646 h 102"/>
              <a:gd name="T20" fmla="*/ 518688873 w 101"/>
              <a:gd name="T21" fmla="*/ 2147483646 h 102"/>
              <a:gd name="T22" fmla="*/ 1556056435 w 101"/>
              <a:gd name="T23" fmla="*/ 2147483646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6" name="稻壳儿小白白(http://dwz.cn/Wu2UP)"/>
          <p:cNvSpPr>
            <a:spLocks/>
          </p:cNvSpPr>
          <p:nvPr/>
        </p:nvSpPr>
        <p:spPr bwMode="auto">
          <a:xfrm>
            <a:off x="7627950" y="3168982"/>
            <a:ext cx="2549525" cy="287338"/>
          </a:xfrm>
          <a:custGeom>
            <a:avLst/>
            <a:gdLst>
              <a:gd name="T0" fmla="*/ 0 w 1600200"/>
              <a:gd name="T1" fmla="*/ 149449 h 552450"/>
              <a:gd name="T2" fmla="*/ 435218 w 1600200"/>
              <a:gd name="T3" fmla="*/ 0 h 552450"/>
              <a:gd name="T4" fmla="*/ 4062041 w 1600200"/>
              <a:gd name="T5" fmla="*/ 0 h 552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7" name="稻壳儿小白白(http://dwz.cn/Wu2UP)"/>
          <p:cNvSpPr>
            <a:spLocks/>
          </p:cNvSpPr>
          <p:nvPr/>
        </p:nvSpPr>
        <p:spPr bwMode="auto">
          <a:xfrm flipH="1">
            <a:off x="1381138" y="3476957"/>
            <a:ext cx="2551112" cy="287338"/>
          </a:xfrm>
          <a:custGeom>
            <a:avLst/>
            <a:gdLst>
              <a:gd name="T0" fmla="*/ 0 w 1600200"/>
              <a:gd name="T1" fmla="*/ 149449 h 552450"/>
              <a:gd name="T2" fmla="*/ 435760 w 1600200"/>
              <a:gd name="T3" fmla="*/ 0 h 552450"/>
              <a:gd name="T4" fmla="*/ 4067099 w 1600200"/>
              <a:gd name="T5" fmla="*/ 0 h 552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8" name="稻壳儿小白白(http://dwz.cn/Wu2UP)"/>
          <p:cNvSpPr>
            <a:spLocks/>
          </p:cNvSpPr>
          <p:nvPr/>
        </p:nvSpPr>
        <p:spPr bwMode="auto">
          <a:xfrm>
            <a:off x="6035688" y="2468895"/>
            <a:ext cx="673100" cy="1001712"/>
          </a:xfrm>
          <a:custGeom>
            <a:avLst/>
            <a:gdLst>
              <a:gd name="T0" fmla="*/ 0 w 647700"/>
              <a:gd name="T1" fmla="*/ 1039605 h 965200"/>
              <a:gd name="T2" fmla="*/ 109725 w 647700"/>
              <a:gd name="T3" fmla="*/ 560839 h 965200"/>
              <a:gd name="T4" fmla="*/ 699496 w 647700"/>
              <a:gd name="T5" fmla="*/ 0 h 965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9" name="稻壳儿小白白(http://dwz.cn/Wu2UP)"/>
          <p:cNvSpPr>
            <a:spLocks/>
          </p:cNvSpPr>
          <p:nvPr/>
        </p:nvSpPr>
        <p:spPr bwMode="auto">
          <a:xfrm flipH="1">
            <a:off x="4322775" y="2460957"/>
            <a:ext cx="673100" cy="1003300"/>
          </a:xfrm>
          <a:custGeom>
            <a:avLst/>
            <a:gdLst>
              <a:gd name="T0" fmla="*/ 0 w 647700"/>
              <a:gd name="T1" fmla="*/ 1042904 h 965200"/>
              <a:gd name="T2" fmla="*/ 109725 w 647700"/>
              <a:gd name="T3" fmla="*/ 562619 h 965200"/>
              <a:gd name="T4" fmla="*/ 699496 w 647700"/>
              <a:gd name="T5" fmla="*/ 0 h 965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10" name="稻壳儿小白白(http://dwz.cn/Wu2UP)"/>
          <p:cNvSpPr>
            <a:spLocks noChangeAspect="1" noEditPoints="1"/>
          </p:cNvSpPr>
          <p:nvPr/>
        </p:nvSpPr>
        <p:spPr bwMode="auto">
          <a:xfrm>
            <a:off x="4097350" y="3634120"/>
            <a:ext cx="225425" cy="241300"/>
          </a:xfrm>
          <a:custGeom>
            <a:avLst/>
            <a:gdLst>
              <a:gd name="T0" fmla="*/ 24082704 w 376"/>
              <a:gd name="T1" fmla="*/ 1086151 h 401"/>
              <a:gd name="T2" fmla="*/ 22285300 w 376"/>
              <a:gd name="T3" fmla="*/ 1086151 h 401"/>
              <a:gd name="T4" fmla="*/ 0 w 376"/>
              <a:gd name="T5" fmla="*/ 57573819 h 401"/>
              <a:gd name="T6" fmla="*/ 23363862 w 376"/>
              <a:gd name="T7" fmla="*/ 80747645 h 401"/>
              <a:gd name="T8" fmla="*/ 46368004 w 376"/>
              <a:gd name="T9" fmla="*/ 57573819 h 401"/>
              <a:gd name="T10" fmla="*/ 24082704 w 376"/>
              <a:gd name="T11" fmla="*/ 1086151 h 401"/>
              <a:gd name="T12" fmla="*/ 112505061 w 376"/>
              <a:gd name="T13" fmla="*/ 1086151 h 401"/>
              <a:gd name="T14" fmla="*/ 111067377 w 376"/>
              <a:gd name="T15" fmla="*/ 1086151 h 401"/>
              <a:gd name="T16" fmla="*/ 88422956 w 376"/>
              <a:gd name="T17" fmla="*/ 57573819 h 401"/>
              <a:gd name="T18" fmla="*/ 111786219 w 376"/>
              <a:gd name="T19" fmla="*/ 80747645 h 401"/>
              <a:gd name="T20" fmla="*/ 135150081 w 376"/>
              <a:gd name="T21" fmla="*/ 57573819 h 401"/>
              <a:gd name="T22" fmla="*/ 112505061 w 376"/>
              <a:gd name="T23" fmla="*/ 1086151 h 401"/>
              <a:gd name="T24" fmla="*/ 66496778 w 376"/>
              <a:gd name="T25" fmla="*/ 65177477 h 401"/>
              <a:gd name="T26" fmla="*/ 44211478 w 376"/>
              <a:gd name="T27" fmla="*/ 122026794 h 401"/>
              <a:gd name="T28" fmla="*/ 67575340 w 376"/>
              <a:gd name="T29" fmla="*/ 145201222 h 401"/>
              <a:gd name="T30" fmla="*/ 90938603 w 376"/>
              <a:gd name="T31" fmla="*/ 122026794 h 401"/>
              <a:gd name="T32" fmla="*/ 68294182 w 376"/>
              <a:gd name="T33" fmla="*/ 65177477 h 401"/>
              <a:gd name="T34" fmla="*/ 66496778 w 376"/>
              <a:gd name="T35" fmla="*/ 65177477 h 4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11" name="稻壳儿小白白(http://dwz.cn/Wu2UP)"/>
          <p:cNvSpPr>
            <a:spLocks noChangeAspect="1"/>
          </p:cNvSpPr>
          <p:nvPr/>
        </p:nvSpPr>
        <p:spPr bwMode="auto">
          <a:xfrm>
            <a:off x="7289813" y="3635707"/>
            <a:ext cx="242887" cy="250825"/>
          </a:xfrm>
          <a:custGeom>
            <a:avLst/>
            <a:gdLst>
              <a:gd name="T0" fmla="*/ 80936331 w 274"/>
              <a:gd name="T1" fmla="*/ 221525284 h 284"/>
              <a:gd name="T2" fmla="*/ 62863411 w 274"/>
              <a:gd name="T3" fmla="*/ 212945126 h 284"/>
              <a:gd name="T4" fmla="*/ 7072089 w 274"/>
              <a:gd name="T5" fmla="*/ 138843119 h 284"/>
              <a:gd name="T6" fmla="*/ 11000831 w 274"/>
              <a:gd name="T7" fmla="*/ 108422639 h 284"/>
              <a:gd name="T8" fmla="*/ 41647142 w 274"/>
              <a:gd name="T9" fmla="*/ 113102645 h 284"/>
              <a:gd name="T10" fmla="*/ 78579263 w 274"/>
              <a:gd name="T11" fmla="*/ 161464178 h 284"/>
              <a:gd name="T12" fmla="*/ 172088099 w 274"/>
              <a:gd name="T13" fmla="*/ 13260164 h 284"/>
              <a:gd name="T14" fmla="*/ 201948130 w 274"/>
              <a:gd name="T15" fmla="*/ 6239713 h 284"/>
              <a:gd name="T16" fmla="*/ 209020220 w 274"/>
              <a:gd name="T17" fmla="*/ 36661077 h 284"/>
              <a:gd name="T18" fmla="*/ 99010138 w 274"/>
              <a:gd name="T19" fmla="*/ 211385418 h 284"/>
              <a:gd name="T20" fmla="*/ 81722611 w 274"/>
              <a:gd name="T21" fmla="*/ 221525284 h 284"/>
              <a:gd name="T22" fmla="*/ 80936331 w 274"/>
              <a:gd name="T23" fmla="*/ 221525284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12" name="稻壳儿小白白(http://dwz.cn/Wu2UP)"/>
          <p:cNvSpPr>
            <a:spLocks noEditPoints="1"/>
          </p:cNvSpPr>
          <p:nvPr/>
        </p:nvSpPr>
        <p:spPr bwMode="auto">
          <a:xfrm>
            <a:off x="4945075" y="3653170"/>
            <a:ext cx="258763" cy="222250"/>
          </a:xfrm>
          <a:custGeom>
            <a:avLst/>
            <a:gdLst>
              <a:gd name="T0" fmla="*/ 224421197 w 288"/>
              <a:gd name="T1" fmla="*/ 0 h 246"/>
              <a:gd name="T2" fmla="*/ 41978007 w 288"/>
              <a:gd name="T3" fmla="*/ 0 h 246"/>
              <a:gd name="T4" fmla="*/ 33905141 w 288"/>
              <a:gd name="T5" fmla="*/ 8162718 h 246"/>
              <a:gd name="T6" fmla="*/ 33905141 w 288"/>
              <a:gd name="T7" fmla="*/ 35098334 h 246"/>
              <a:gd name="T8" fmla="*/ 8072867 w 288"/>
              <a:gd name="T9" fmla="*/ 35098334 h 246"/>
              <a:gd name="T10" fmla="*/ 0 w 288"/>
              <a:gd name="T11" fmla="*/ 43260149 h 246"/>
              <a:gd name="T12" fmla="*/ 0 w 288"/>
              <a:gd name="T13" fmla="*/ 178754952 h 246"/>
              <a:gd name="T14" fmla="*/ 21796290 w 288"/>
              <a:gd name="T15" fmla="*/ 200792937 h 246"/>
              <a:gd name="T16" fmla="*/ 41978007 w 288"/>
              <a:gd name="T17" fmla="*/ 200792937 h 246"/>
              <a:gd name="T18" fmla="*/ 194552040 w 288"/>
              <a:gd name="T19" fmla="*/ 200792937 h 246"/>
              <a:gd name="T20" fmla="*/ 224421197 w 288"/>
              <a:gd name="T21" fmla="*/ 200792937 h 246"/>
              <a:gd name="T22" fmla="*/ 232494063 w 288"/>
              <a:gd name="T23" fmla="*/ 192630218 h 246"/>
              <a:gd name="T24" fmla="*/ 232494063 w 288"/>
              <a:gd name="T25" fmla="*/ 8162718 h 246"/>
              <a:gd name="T26" fmla="*/ 224421197 w 288"/>
              <a:gd name="T27" fmla="*/ 0 h 246"/>
              <a:gd name="T28" fmla="*/ 218770639 w 288"/>
              <a:gd name="T29" fmla="*/ 186916767 h 246"/>
              <a:gd name="T30" fmla="*/ 194552040 w 288"/>
              <a:gd name="T31" fmla="*/ 186916767 h 246"/>
              <a:gd name="T32" fmla="*/ 41978007 w 288"/>
              <a:gd name="T33" fmla="*/ 186916767 h 246"/>
              <a:gd name="T34" fmla="*/ 21796290 w 288"/>
              <a:gd name="T35" fmla="*/ 186916767 h 246"/>
              <a:gd name="T36" fmla="*/ 13723424 w 288"/>
              <a:gd name="T37" fmla="*/ 178754952 h 246"/>
              <a:gd name="T38" fmla="*/ 13723424 w 288"/>
              <a:gd name="T39" fmla="*/ 48973601 h 246"/>
              <a:gd name="T40" fmla="*/ 33905141 w 288"/>
              <a:gd name="T41" fmla="*/ 48973601 h 246"/>
              <a:gd name="T42" fmla="*/ 33905141 w 288"/>
              <a:gd name="T43" fmla="*/ 174673141 h 246"/>
              <a:gd name="T44" fmla="*/ 47628565 w 288"/>
              <a:gd name="T45" fmla="*/ 174673141 h 246"/>
              <a:gd name="T46" fmla="*/ 47628565 w 288"/>
              <a:gd name="T47" fmla="*/ 48973601 h 246"/>
              <a:gd name="T48" fmla="*/ 47628565 w 288"/>
              <a:gd name="T49" fmla="*/ 48973601 h 246"/>
              <a:gd name="T50" fmla="*/ 47628565 w 288"/>
              <a:gd name="T51" fmla="*/ 35098334 h 246"/>
              <a:gd name="T52" fmla="*/ 47628565 w 288"/>
              <a:gd name="T53" fmla="*/ 13876170 h 246"/>
              <a:gd name="T54" fmla="*/ 218770639 w 288"/>
              <a:gd name="T55" fmla="*/ 13876170 h 246"/>
              <a:gd name="T56" fmla="*/ 218770639 w 288"/>
              <a:gd name="T57" fmla="*/ 186916767 h 2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13" name="稻壳儿小白白(http://dwz.cn/Wu2UP)"/>
          <p:cNvSpPr>
            <a:spLocks noChangeArrowheads="1"/>
          </p:cNvSpPr>
          <p:nvPr/>
        </p:nvSpPr>
        <p:spPr bwMode="auto">
          <a:xfrm>
            <a:off x="5018100" y="3689682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1214" name="稻壳儿小白白(http://dwz.cn/Wu2UP)"/>
          <p:cNvSpPr>
            <a:spLocks noChangeArrowheads="1"/>
          </p:cNvSpPr>
          <p:nvPr/>
        </p:nvSpPr>
        <p:spPr bwMode="auto">
          <a:xfrm>
            <a:off x="5108588" y="3699207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1215" name="稻壳儿小白白(http://dwz.cn/Wu2UP)"/>
          <p:cNvSpPr>
            <a:spLocks noChangeArrowheads="1"/>
          </p:cNvSpPr>
          <p:nvPr/>
        </p:nvSpPr>
        <p:spPr bwMode="auto">
          <a:xfrm>
            <a:off x="5108588" y="3734132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1216" name="稻壳儿小白白(http://dwz.cn/Wu2UP)"/>
          <p:cNvSpPr>
            <a:spLocks noChangeArrowheads="1"/>
          </p:cNvSpPr>
          <p:nvPr/>
        </p:nvSpPr>
        <p:spPr bwMode="auto">
          <a:xfrm>
            <a:off x="5018100" y="3781757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1217" name="稻壳儿小白白(http://dwz.cn/Wu2UP)"/>
          <p:cNvSpPr>
            <a:spLocks noChangeArrowheads="1"/>
          </p:cNvSpPr>
          <p:nvPr/>
        </p:nvSpPr>
        <p:spPr bwMode="auto">
          <a:xfrm>
            <a:off x="5018100" y="3818270"/>
            <a:ext cx="147638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1218" name="稻壳儿小白白(http://dwz.cn/Wu2UP)"/>
          <p:cNvSpPr>
            <a:spLocks noChangeArrowheads="1"/>
          </p:cNvSpPr>
          <p:nvPr/>
        </p:nvSpPr>
        <p:spPr bwMode="auto">
          <a:xfrm>
            <a:off x="6035688" y="3613482"/>
            <a:ext cx="301625" cy="300038"/>
          </a:xfrm>
          <a:prstGeom prst="ellipse">
            <a:avLst/>
          </a:prstGeom>
          <a:noFill/>
          <a:ln w="3016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 sz="15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1219" name="稻壳儿小白白(http://dwz.cn/Wu2UP)"/>
          <p:cNvSpPr>
            <a:spLocks/>
          </p:cNvSpPr>
          <p:nvPr/>
        </p:nvSpPr>
        <p:spPr bwMode="auto">
          <a:xfrm>
            <a:off x="6081725" y="3653170"/>
            <a:ext cx="155575" cy="141287"/>
          </a:xfrm>
          <a:custGeom>
            <a:avLst/>
            <a:gdLst>
              <a:gd name="T0" fmla="*/ 21454611 w 95"/>
              <a:gd name="T1" fmla="*/ 87032792 h 87"/>
              <a:gd name="T2" fmla="*/ 77772761 w 95"/>
              <a:gd name="T3" fmla="*/ 195162819 h 87"/>
              <a:gd name="T4" fmla="*/ 152864720 w 95"/>
              <a:gd name="T5" fmla="*/ 224173749 h 87"/>
              <a:gd name="T6" fmla="*/ 144819036 w 95"/>
              <a:gd name="T7" fmla="*/ 213624320 h 87"/>
              <a:gd name="T8" fmla="*/ 128727668 w 95"/>
              <a:gd name="T9" fmla="*/ 200437533 h 87"/>
              <a:gd name="T10" fmla="*/ 120681984 w 95"/>
              <a:gd name="T11" fmla="*/ 176701317 h 87"/>
              <a:gd name="T12" fmla="*/ 96546570 w 95"/>
              <a:gd name="T13" fmla="*/ 168789245 h 87"/>
              <a:gd name="T14" fmla="*/ 120681984 w 95"/>
              <a:gd name="T15" fmla="*/ 137140957 h 87"/>
              <a:gd name="T16" fmla="*/ 190410699 w 95"/>
              <a:gd name="T17" fmla="*/ 87032792 h 87"/>
              <a:gd name="T18" fmla="*/ 115318741 w 95"/>
              <a:gd name="T19" fmla="*/ 7912072 h 87"/>
              <a:gd name="T20" fmla="*/ 16091368 w 95"/>
              <a:gd name="T21" fmla="*/ 36923003 h 87"/>
              <a:gd name="T22" fmla="*/ 21454611 w 95"/>
              <a:gd name="T23" fmla="*/ 87032792 h 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 cmpd="sng">
            <a:solidFill>
              <a:srgbClr val="FFFF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51220" name="稻壳儿小白白(http://dwz.cn/Wu2UP)"/>
          <p:cNvSpPr>
            <a:spLocks/>
          </p:cNvSpPr>
          <p:nvPr/>
        </p:nvSpPr>
        <p:spPr bwMode="auto">
          <a:xfrm>
            <a:off x="6165863" y="3762707"/>
            <a:ext cx="117475" cy="138113"/>
          </a:xfrm>
          <a:custGeom>
            <a:avLst/>
            <a:gdLst>
              <a:gd name="T0" fmla="*/ 31076161 w 73"/>
              <a:gd name="T1" fmla="*/ 84484535 h 85"/>
              <a:gd name="T2" fmla="*/ 31076161 w 73"/>
              <a:gd name="T3" fmla="*/ 118808052 h 85"/>
              <a:gd name="T4" fmla="*/ 64741599 w 73"/>
              <a:gd name="T5" fmla="*/ 153129945 h 85"/>
              <a:gd name="T6" fmla="*/ 49204323 w 73"/>
              <a:gd name="T7" fmla="*/ 211213774 h 85"/>
              <a:gd name="T8" fmla="*/ 116535200 w 73"/>
              <a:gd name="T9" fmla="*/ 174251485 h 85"/>
              <a:gd name="T10" fmla="*/ 170918079 w 73"/>
              <a:gd name="T11" fmla="*/ 97686512 h 85"/>
              <a:gd name="T12" fmla="*/ 139841918 w 73"/>
              <a:gd name="T13" fmla="*/ 63364620 h 85"/>
              <a:gd name="T14" fmla="*/ 62152321 w 73"/>
              <a:gd name="T15" fmla="*/ 29041102 h 85"/>
              <a:gd name="T16" fmla="*/ 31076161 w 73"/>
              <a:gd name="T17" fmla="*/ 84484535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 cmpd="sng">
            <a:solidFill>
              <a:srgbClr val="FFFF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51221" name="稻壳儿小白白(http://dwz.cn/Wu2UP)"/>
          <p:cNvSpPr>
            <a:spLocks/>
          </p:cNvSpPr>
          <p:nvPr/>
        </p:nvSpPr>
        <p:spPr bwMode="auto">
          <a:xfrm>
            <a:off x="6229363" y="3619832"/>
            <a:ext cx="103187" cy="193675"/>
          </a:xfrm>
          <a:custGeom>
            <a:avLst/>
            <a:gdLst>
              <a:gd name="T0" fmla="*/ 0 w 63"/>
              <a:gd name="T1" fmla="*/ 0 h 119"/>
              <a:gd name="T2" fmla="*/ 29509844 w 63"/>
              <a:gd name="T3" fmla="*/ 79465341 h 119"/>
              <a:gd name="T4" fmla="*/ 123403463 w 63"/>
              <a:gd name="T5" fmla="*/ 143036311 h 119"/>
              <a:gd name="T6" fmla="*/ 144864721 w 63"/>
              <a:gd name="T7" fmla="*/ 214554467 h 119"/>
              <a:gd name="T8" fmla="*/ 139498997 w 63"/>
              <a:gd name="T9" fmla="*/ 294019808 h 119"/>
              <a:gd name="T10" fmla="*/ 169008841 w 63"/>
              <a:gd name="T11" fmla="*/ 299317389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 cmpd="sng">
            <a:solidFill>
              <a:srgbClr val="FFFF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261938" y="3129774"/>
            <a:ext cx="1798165" cy="6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提出创意种子</a:t>
            </a:r>
            <a:endParaRPr lang="en-US" altLang="zh-CN" sz="14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（发现）</a:t>
            </a:r>
            <a:endParaRPr lang="en-US" altLang="zh-CN" sz="14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5" name="稻壳儿小白白(http://dwz.cn/Wu2UP)"/>
          <p:cNvSpPr txBox="1">
            <a:spLocks noChangeArrowheads="1"/>
          </p:cNvSpPr>
          <p:nvPr/>
        </p:nvSpPr>
        <p:spPr bwMode="auto">
          <a:xfrm>
            <a:off x="2229360" y="1817948"/>
            <a:ext cx="3623765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运用创新设计思维重构主题</a:t>
            </a:r>
            <a:endParaRPr lang="en-US" altLang="zh-CN" sz="14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（探索）</a:t>
            </a:r>
            <a:endParaRPr lang="en-US" altLang="zh-CN" sz="14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5203838" y="1767906"/>
            <a:ext cx="3308466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运用创新设计思维相关工具搭建原型</a:t>
            </a:r>
            <a:endParaRPr lang="en-US" altLang="zh-CN" sz="14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（设计）</a:t>
            </a:r>
            <a:endParaRPr lang="en-US" altLang="zh-CN" sz="14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10164585" y="2820602"/>
            <a:ext cx="1331270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实现创意种子 （交付</a:t>
            </a:r>
            <a:r>
              <a:rPr lang="en-US" altLang="zh-CN" sz="14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/</a:t>
            </a:r>
            <a:r>
              <a:rPr lang="zh-CN" altLang="en-US" sz="14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实施）</a:t>
            </a:r>
            <a:endParaRPr lang="en-US" altLang="zh-CN" sz="14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8" name="稻壳儿小白白(http://dwz.cn/Wu2UP)"/>
          <p:cNvSpPr>
            <a:spLocks/>
          </p:cNvSpPr>
          <p:nvPr/>
        </p:nvSpPr>
        <p:spPr bwMode="auto">
          <a:xfrm rot="11199323" flipH="1">
            <a:off x="5964109" y="4041351"/>
            <a:ext cx="673100" cy="1003300"/>
          </a:xfrm>
          <a:custGeom>
            <a:avLst/>
            <a:gdLst>
              <a:gd name="T0" fmla="*/ 0 w 647700"/>
              <a:gd name="T1" fmla="*/ 1042904 h 965200"/>
              <a:gd name="T2" fmla="*/ 109725 w 647700"/>
              <a:gd name="T3" fmla="*/ 562619 h 965200"/>
              <a:gd name="T4" fmla="*/ 699496 w 647700"/>
              <a:gd name="T5" fmla="*/ 0 h 965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5361109" y="5079351"/>
            <a:ext cx="2993924" cy="6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结合专业知识，反复迭代，修改原型</a:t>
            </a:r>
            <a:endParaRPr lang="en-US" altLang="zh-CN" sz="1400" b="1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（设计）</a:t>
            </a:r>
            <a:endParaRPr lang="en-US" altLang="zh-CN" sz="14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043829" y="4256633"/>
            <a:ext cx="1453610" cy="3770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/>
              <a:t>先做成</a:t>
            </a:r>
            <a:r>
              <a:rPr lang="zh-CN" altLang="en-US" sz="1400" dirty="0"/>
              <a:t>，</a:t>
            </a:r>
            <a:r>
              <a:rPr lang="zh-CN" altLang="en-US" sz="1400" dirty="0" smtClean="0"/>
              <a:t>再做好</a:t>
            </a:r>
            <a:endParaRPr lang="zh-CN" altLang="en-US" sz="1400" dirty="0"/>
          </a:p>
        </p:txBody>
      </p:sp>
      <p:pic>
        <p:nvPicPr>
          <p:cNvPr id="41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关键创新点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以目标为导向，敏捷开发，反复迭代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关键创新点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学科交叉，跨专业融合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sp>
        <p:nvSpPr>
          <p:cNvPr id="83" name="AutoShape 2"/>
          <p:cNvSpPr>
            <a:spLocks/>
          </p:cNvSpPr>
          <p:nvPr/>
        </p:nvSpPr>
        <p:spPr bwMode="auto">
          <a:xfrm>
            <a:off x="414642" y="3165463"/>
            <a:ext cx="1801717" cy="2091118"/>
          </a:xfrm>
          <a:custGeom>
            <a:avLst/>
            <a:gdLst>
              <a:gd name="T0" fmla="*/ 16896 w 21600"/>
              <a:gd name="T1" fmla="*/ 10532 h 21600"/>
              <a:gd name="T2" fmla="*/ 17435 w 21600"/>
              <a:gd name="T3" fmla="*/ 7389 h 21600"/>
              <a:gd name="T4" fmla="*/ 9099 w 21600"/>
              <a:gd name="T5" fmla="*/ 0 h 21600"/>
              <a:gd name="T6" fmla="*/ 0 w 21600"/>
              <a:gd name="T7" fmla="*/ 10532 h 21600"/>
              <a:gd name="T8" fmla="*/ 13152 w 21600"/>
              <a:gd name="T9" fmla="*/ 21600 h 21600"/>
              <a:gd name="T10" fmla="*/ 21600 w 21600"/>
              <a:gd name="T11" fmla="*/ 19014 h 21600"/>
              <a:gd name="T12" fmla="*/ 16896 w 21600"/>
              <a:gd name="T13" fmla="*/ 10532 h 21600"/>
              <a:gd name="T14" fmla="*/ 16896 w 21600"/>
              <a:gd name="T15" fmla="*/ 105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1600">
                <a:moveTo>
                  <a:pt x="16896" y="10532"/>
                </a:moveTo>
                <a:cubicBezTo>
                  <a:pt x="16896" y="9440"/>
                  <a:pt x="17085" y="8385"/>
                  <a:pt x="17435" y="7389"/>
                </a:cubicBezTo>
                <a:cubicBezTo>
                  <a:pt x="13418" y="6219"/>
                  <a:pt x="10284" y="3458"/>
                  <a:pt x="9099" y="0"/>
                </a:cubicBezTo>
                <a:cubicBezTo>
                  <a:pt x="3819" y="1438"/>
                  <a:pt x="0" y="5609"/>
                  <a:pt x="0" y="10532"/>
                </a:cubicBezTo>
                <a:cubicBezTo>
                  <a:pt x="0" y="16645"/>
                  <a:pt x="5888" y="21600"/>
                  <a:pt x="13152" y="21600"/>
                </a:cubicBezTo>
                <a:cubicBezTo>
                  <a:pt x="16368" y="21600"/>
                  <a:pt x="19315" y="20628"/>
                  <a:pt x="21600" y="19014"/>
                </a:cubicBezTo>
                <a:cubicBezTo>
                  <a:pt x="18725" y="16984"/>
                  <a:pt x="16896" y="13938"/>
                  <a:pt x="16896" y="10532"/>
                </a:cubicBezTo>
                <a:close/>
                <a:moveTo>
                  <a:pt x="16896" y="10532"/>
                </a:moveTo>
              </a:path>
            </a:pathLst>
          </a:custGeom>
          <a:solidFill>
            <a:srgbClr val="F29B26"/>
          </a:solidFill>
          <a:ln>
            <a:noFill/>
          </a:ln>
          <a:extLst/>
        </p:spPr>
        <p:txBody>
          <a:bodyPr lIns="0" tIns="0" rIns="0" bIns="0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Aparajita" panose="020B0604020202020204" pitchFamily="34" charset="0"/>
            </a:endParaRPr>
          </a:p>
        </p:txBody>
      </p:sp>
      <p:sp>
        <p:nvSpPr>
          <p:cNvPr id="84" name="AutoShape 3"/>
          <p:cNvSpPr>
            <a:spLocks/>
          </p:cNvSpPr>
          <p:nvPr/>
        </p:nvSpPr>
        <p:spPr bwMode="auto">
          <a:xfrm>
            <a:off x="2213618" y="3165463"/>
            <a:ext cx="1802265" cy="2084156"/>
          </a:xfrm>
          <a:custGeom>
            <a:avLst/>
            <a:gdLst>
              <a:gd name="T0" fmla="*/ 12750 w 21600"/>
              <a:gd name="T1" fmla="*/ 0 h 21600"/>
              <a:gd name="T2" fmla="*/ 4190 w 21600"/>
              <a:gd name="T3" fmla="*/ 7413 h 21600"/>
              <a:gd name="T4" fmla="*/ 4704 w 21600"/>
              <a:gd name="T5" fmla="*/ 10496 h 21600"/>
              <a:gd name="T6" fmla="*/ 0 w 21600"/>
              <a:gd name="T7" fmla="*/ 19005 h 21600"/>
              <a:gd name="T8" fmla="*/ 8448 w 21600"/>
              <a:gd name="T9" fmla="*/ 21600 h 21600"/>
              <a:gd name="T10" fmla="*/ 21600 w 21600"/>
              <a:gd name="T11" fmla="*/ 10496 h 21600"/>
              <a:gd name="T12" fmla="*/ 12750 w 21600"/>
              <a:gd name="T13" fmla="*/ 0 h 21600"/>
              <a:gd name="T14" fmla="*/ 12750 w 21600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1600">
                <a:moveTo>
                  <a:pt x="12750" y="0"/>
                </a:moveTo>
                <a:cubicBezTo>
                  <a:pt x="11522" y="3507"/>
                  <a:pt x="8299" y="6290"/>
                  <a:pt x="4190" y="7413"/>
                </a:cubicBezTo>
                <a:cubicBezTo>
                  <a:pt x="4524" y="8392"/>
                  <a:pt x="4704" y="9426"/>
                  <a:pt x="4704" y="10496"/>
                </a:cubicBezTo>
                <a:cubicBezTo>
                  <a:pt x="4704" y="13913"/>
                  <a:pt x="2875" y="16969"/>
                  <a:pt x="0" y="19005"/>
                </a:cubicBezTo>
                <a:cubicBezTo>
                  <a:pt x="2285" y="20624"/>
                  <a:pt x="5232" y="21600"/>
                  <a:pt x="8448" y="21600"/>
                </a:cubicBezTo>
                <a:cubicBezTo>
                  <a:pt x="15712" y="21600"/>
                  <a:pt x="21600" y="16628"/>
                  <a:pt x="21600" y="10496"/>
                </a:cubicBezTo>
                <a:cubicBezTo>
                  <a:pt x="21600" y="5635"/>
                  <a:pt x="17901" y="1505"/>
                  <a:pt x="12750" y="0"/>
                </a:cubicBezTo>
                <a:close/>
                <a:moveTo>
                  <a:pt x="12750" y="0"/>
                </a:moveTo>
              </a:path>
            </a:pathLst>
          </a:custGeom>
          <a:solidFill>
            <a:srgbClr val="9BBB5C"/>
          </a:solidFill>
          <a:ln>
            <a:noFill/>
          </a:ln>
          <a:extLst/>
        </p:spPr>
        <p:txBody>
          <a:bodyPr lIns="0" tIns="0" rIns="0" bIns="0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Aparajita" panose="020B0604020202020204" pitchFamily="34" charset="0"/>
            </a:endParaRPr>
          </a:p>
        </p:txBody>
      </p:sp>
      <p:sp>
        <p:nvSpPr>
          <p:cNvPr id="85" name="AutoShape 4"/>
          <p:cNvSpPr>
            <a:spLocks/>
          </p:cNvSpPr>
          <p:nvPr/>
        </p:nvSpPr>
        <p:spPr bwMode="auto">
          <a:xfrm>
            <a:off x="1822680" y="3883029"/>
            <a:ext cx="785167" cy="1125616"/>
          </a:xfrm>
          <a:custGeom>
            <a:avLst/>
            <a:gdLst>
              <a:gd name="T0" fmla="*/ 21600 w 21600"/>
              <a:gd name="T1" fmla="*/ 5840 h 21600"/>
              <a:gd name="T2" fmla="*/ 20420 w 21600"/>
              <a:gd name="T3" fmla="*/ 130 h 21600"/>
              <a:gd name="T4" fmla="*/ 11114 w 21600"/>
              <a:gd name="T5" fmla="*/ 1127 h 21600"/>
              <a:gd name="T6" fmla="*/ 1237 w 21600"/>
              <a:gd name="T7" fmla="*/ 0 h 21600"/>
              <a:gd name="T8" fmla="*/ 0 w 21600"/>
              <a:gd name="T9" fmla="*/ 5840 h 21600"/>
              <a:gd name="T10" fmla="*/ 10800 w 21600"/>
              <a:gd name="T11" fmla="*/ 21600 h 21600"/>
              <a:gd name="T12" fmla="*/ 21600 w 21600"/>
              <a:gd name="T13" fmla="*/ 5840 h 21600"/>
              <a:gd name="T14" fmla="*/ 21600 w 21600"/>
              <a:gd name="T15" fmla="*/ 584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1600">
                <a:moveTo>
                  <a:pt x="21600" y="5840"/>
                </a:moveTo>
                <a:cubicBezTo>
                  <a:pt x="21600" y="3858"/>
                  <a:pt x="21187" y="1943"/>
                  <a:pt x="20420" y="130"/>
                </a:cubicBezTo>
                <a:cubicBezTo>
                  <a:pt x="17488" y="776"/>
                  <a:pt x="14362" y="1127"/>
                  <a:pt x="11114" y="1127"/>
                </a:cubicBezTo>
                <a:cubicBezTo>
                  <a:pt x="7655" y="1127"/>
                  <a:pt x="4332" y="729"/>
                  <a:pt x="1237" y="0"/>
                </a:cubicBezTo>
                <a:cubicBezTo>
                  <a:pt x="433" y="1851"/>
                  <a:pt x="0" y="3811"/>
                  <a:pt x="0" y="5840"/>
                </a:cubicBezTo>
                <a:cubicBezTo>
                  <a:pt x="0" y="12168"/>
                  <a:pt x="4198" y="17828"/>
                  <a:pt x="10800" y="21600"/>
                </a:cubicBezTo>
                <a:cubicBezTo>
                  <a:pt x="17402" y="17828"/>
                  <a:pt x="21600" y="12168"/>
                  <a:pt x="21600" y="5840"/>
                </a:cubicBezTo>
                <a:close/>
                <a:moveTo>
                  <a:pt x="21600" y="5840"/>
                </a:moveTo>
              </a:path>
            </a:pathLst>
          </a:custGeom>
          <a:solidFill>
            <a:srgbClr val="F29B26">
              <a:lumMod val="5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Aparajita" panose="020B0604020202020204" pitchFamily="34" charset="0"/>
            </a:endParaRPr>
          </a:p>
        </p:txBody>
      </p:sp>
      <p:sp>
        <p:nvSpPr>
          <p:cNvPr id="86" name="AutoShape 5"/>
          <p:cNvSpPr>
            <a:spLocks/>
          </p:cNvSpPr>
          <p:nvPr/>
        </p:nvSpPr>
        <p:spPr bwMode="auto">
          <a:xfrm>
            <a:off x="1130723" y="1803693"/>
            <a:ext cx="2194301" cy="1566866"/>
          </a:xfrm>
          <a:custGeom>
            <a:avLst/>
            <a:gdLst>
              <a:gd name="T0" fmla="*/ 10687 w 21600"/>
              <a:gd name="T1" fmla="*/ 21600 h 21600"/>
              <a:gd name="T2" fmla="*/ 17625 w 21600"/>
              <a:gd name="T3" fmla="*/ 18150 h 21600"/>
              <a:gd name="T4" fmla="*/ 21158 w 21600"/>
              <a:gd name="T5" fmla="*/ 18959 h 21600"/>
              <a:gd name="T6" fmla="*/ 21600 w 21600"/>
              <a:gd name="T7" fmla="*/ 14766 h 21600"/>
              <a:gd name="T8" fmla="*/ 10800 w 21600"/>
              <a:gd name="T9" fmla="*/ 0 h 21600"/>
              <a:gd name="T10" fmla="*/ 0 w 21600"/>
              <a:gd name="T11" fmla="*/ 14766 h 21600"/>
              <a:gd name="T12" fmla="*/ 422 w 21600"/>
              <a:gd name="T13" fmla="*/ 18865 h 21600"/>
              <a:gd name="T14" fmla="*/ 3750 w 21600"/>
              <a:gd name="T15" fmla="*/ 18150 h 21600"/>
              <a:gd name="T16" fmla="*/ 10687 w 21600"/>
              <a:gd name="T17" fmla="*/ 21600 h 21600"/>
              <a:gd name="T18" fmla="*/ 10687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687" y="21600"/>
                </a:moveTo>
                <a:cubicBezTo>
                  <a:pt x="12564" y="19447"/>
                  <a:pt x="14984" y="18150"/>
                  <a:pt x="17625" y="18150"/>
                </a:cubicBezTo>
                <a:cubicBezTo>
                  <a:pt x="18862" y="18150"/>
                  <a:pt x="20051" y="18435"/>
                  <a:pt x="21158" y="18959"/>
                </a:cubicBezTo>
                <a:cubicBezTo>
                  <a:pt x="21445" y="17630"/>
                  <a:pt x="21600" y="16223"/>
                  <a:pt x="21600" y="14766"/>
                </a:cubicBezTo>
                <a:cubicBezTo>
                  <a:pt x="21600" y="6611"/>
                  <a:pt x="16765" y="0"/>
                  <a:pt x="10800" y="0"/>
                </a:cubicBezTo>
                <a:cubicBezTo>
                  <a:pt x="4835" y="0"/>
                  <a:pt x="0" y="6611"/>
                  <a:pt x="0" y="14766"/>
                </a:cubicBezTo>
                <a:cubicBezTo>
                  <a:pt x="0" y="16189"/>
                  <a:pt x="147" y="17564"/>
                  <a:pt x="422" y="18865"/>
                </a:cubicBezTo>
                <a:cubicBezTo>
                  <a:pt x="1470" y="18402"/>
                  <a:pt x="2589" y="18150"/>
                  <a:pt x="3750" y="18150"/>
                </a:cubicBezTo>
                <a:cubicBezTo>
                  <a:pt x="6391" y="18150"/>
                  <a:pt x="8811" y="19447"/>
                  <a:pt x="10687" y="21600"/>
                </a:cubicBezTo>
                <a:close/>
                <a:moveTo>
                  <a:pt x="10687" y="21600"/>
                </a:moveTo>
              </a:path>
            </a:pathLst>
          </a:custGeom>
          <a:solidFill>
            <a:srgbClr val="1EA185"/>
          </a:solidFill>
          <a:ln>
            <a:noFill/>
          </a:ln>
          <a:extLst/>
        </p:spPr>
        <p:txBody>
          <a:bodyPr lIns="0" tIns="0" rIns="0" bIns="0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Aparajita" panose="020B0604020202020204" pitchFamily="34" charset="0"/>
            </a:endParaRPr>
          </a:p>
        </p:txBody>
      </p:sp>
      <p:sp>
        <p:nvSpPr>
          <p:cNvPr id="87" name="AutoShape 6"/>
          <p:cNvSpPr>
            <a:spLocks/>
          </p:cNvSpPr>
          <p:nvPr/>
        </p:nvSpPr>
        <p:spPr bwMode="auto">
          <a:xfrm>
            <a:off x="1177329" y="3119946"/>
            <a:ext cx="1042869" cy="767368"/>
          </a:xfrm>
          <a:custGeom>
            <a:avLst/>
            <a:gdLst>
              <a:gd name="T0" fmla="*/ 14404 w 21600"/>
              <a:gd name="T1" fmla="*/ 21600 h 21600"/>
              <a:gd name="T2" fmla="*/ 21600 w 21600"/>
              <a:gd name="T3" fmla="*/ 7048 h 21600"/>
              <a:gd name="T4" fmla="*/ 7002 w 21600"/>
              <a:gd name="T5" fmla="*/ 0 h 21600"/>
              <a:gd name="T6" fmla="*/ 0 w 21600"/>
              <a:gd name="T7" fmla="*/ 1462 h 21600"/>
              <a:gd name="T8" fmla="*/ 14404 w 21600"/>
              <a:gd name="T9" fmla="*/ 21600 h 21600"/>
              <a:gd name="T10" fmla="*/ 14404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4404" y="21600"/>
                </a:moveTo>
                <a:cubicBezTo>
                  <a:pt x="15685" y="15845"/>
                  <a:pt x="18225" y="10808"/>
                  <a:pt x="21600" y="7048"/>
                </a:cubicBezTo>
                <a:cubicBezTo>
                  <a:pt x="17651" y="2650"/>
                  <a:pt x="12560" y="0"/>
                  <a:pt x="7002" y="0"/>
                </a:cubicBezTo>
                <a:cubicBezTo>
                  <a:pt x="4559" y="0"/>
                  <a:pt x="2206" y="514"/>
                  <a:pt x="0" y="1462"/>
                </a:cubicBezTo>
                <a:cubicBezTo>
                  <a:pt x="2047" y="10885"/>
                  <a:pt x="7462" y="18412"/>
                  <a:pt x="14404" y="21600"/>
                </a:cubicBezTo>
                <a:close/>
                <a:moveTo>
                  <a:pt x="14404" y="21600"/>
                </a:moveTo>
              </a:path>
            </a:pathLst>
          </a:custGeom>
          <a:solidFill>
            <a:srgbClr val="1EA185">
              <a:lumMod val="75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Aparajita" panose="020B0604020202020204" pitchFamily="34" charset="0"/>
            </a:endParaRPr>
          </a:p>
        </p:txBody>
      </p:sp>
      <p:sp>
        <p:nvSpPr>
          <p:cNvPr id="88" name="AutoShape 7"/>
          <p:cNvSpPr>
            <a:spLocks/>
          </p:cNvSpPr>
          <p:nvPr/>
        </p:nvSpPr>
        <p:spPr bwMode="auto">
          <a:xfrm>
            <a:off x="2218553" y="3115126"/>
            <a:ext cx="1063703" cy="773794"/>
          </a:xfrm>
          <a:custGeom>
            <a:avLst/>
            <a:gdLst>
              <a:gd name="T0" fmla="*/ 0 w 21600"/>
              <a:gd name="T1" fmla="*/ 6987 h 21600"/>
              <a:gd name="T2" fmla="*/ 7098 w 21600"/>
              <a:gd name="T3" fmla="*/ 21600 h 21600"/>
              <a:gd name="T4" fmla="*/ 21600 w 21600"/>
              <a:gd name="T5" fmla="*/ 1638 h 21600"/>
              <a:gd name="T6" fmla="*/ 14312 w 21600"/>
              <a:gd name="T7" fmla="*/ 0 h 21600"/>
              <a:gd name="T8" fmla="*/ 0 w 21600"/>
              <a:gd name="T9" fmla="*/ 6987 h 21600"/>
              <a:gd name="T10" fmla="*/ 0 w 21600"/>
              <a:gd name="T11" fmla="*/ 698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6987"/>
                </a:moveTo>
                <a:cubicBezTo>
                  <a:pt x="3346" y="10754"/>
                  <a:pt x="5855" y="15817"/>
                  <a:pt x="7098" y="21600"/>
                </a:cubicBezTo>
                <a:cubicBezTo>
                  <a:pt x="14059" y="18577"/>
                  <a:pt x="19520" y="11082"/>
                  <a:pt x="21600" y="1638"/>
                </a:cubicBezTo>
                <a:cubicBezTo>
                  <a:pt x="19316" y="578"/>
                  <a:pt x="16865" y="0"/>
                  <a:pt x="14312" y="0"/>
                </a:cubicBezTo>
                <a:cubicBezTo>
                  <a:pt x="8863" y="0"/>
                  <a:pt x="3871" y="2627"/>
                  <a:pt x="0" y="6987"/>
                </a:cubicBezTo>
                <a:close/>
                <a:moveTo>
                  <a:pt x="0" y="6987"/>
                </a:moveTo>
              </a:path>
            </a:pathLst>
          </a:custGeom>
          <a:solidFill>
            <a:srgbClr val="9BBB5C">
              <a:lumMod val="5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Aparajita" panose="020B0604020202020204" pitchFamily="34" charset="0"/>
            </a:endParaRPr>
          </a:p>
        </p:txBody>
      </p:sp>
      <p:sp>
        <p:nvSpPr>
          <p:cNvPr id="89" name="AutoShape 8"/>
          <p:cNvSpPr>
            <a:spLocks/>
          </p:cNvSpPr>
          <p:nvPr/>
        </p:nvSpPr>
        <p:spPr bwMode="auto">
          <a:xfrm>
            <a:off x="1874219" y="3367881"/>
            <a:ext cx="696890" cy="575660"/>
          </a:xfrm>
          <a:custGeom>
            <a:avLst/>
            <a:gdLst>
              <a:gd name="T0" fmla="*/ 10768 w 21600"/>
              <a:gd name="T1" fmla="*/ 0 h 21600"/>
              <a:gd name="T2" fmla="*/ 0 w 21600"/>
              <a:gd name="T3" fmla="*/ 19397 h 21600"/>
              <a:gd name="T4" fmla="*/ 11122 w 21600"/>
              <a:gd name="T5" fmla="*/ 21600 h 21600"/>
              <a:gd name="T6" fmla="*/ 21600 w 21600"/>
              <a:gd name="T7" fmla="*/ 19652 h 21600"/>
              <a:gd name="T8" fmla="*/ 10768 w 21600"/>
              <a:gd name="T9" fmla="*/ 0 h 21600"/>
              <a:gd name="T10" fmla="*/ 10768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768" y="0"/>
                </a:moveTo>
                <a:cubicBezTo>
                  <a:pt x="5717" y="5011"/>
                  <a:pt x="1918" y="11726"/>
                  <a:pt x="0" y="19397"/>
                </a:cubicBezTo>
                <a:cubicBezTo>
                  <a:pt x="3485" y="20823"/>
                  <a:pt x="7227" y="21600"/>
                  <a:pt x="11122" y="21600"/>
                </a:cubicBezTo>
                <a:cubicBezTo>
                  <a:pt x="14779" y="21600"/>
                  <a:pt x="18299" y="20915"/>
                  <a:pt x="21600" y="19652"/>
                </a:cubicBezTo>
                <a:cubicBezTo>
                  <a:pt x="19703" y="11874"/>
                  <a:pt x="15874" y="5067"/>
                  <a:pt x="10768" y="0"/>
                </a:cubicBezTo>
                <a:close/>
                <a:moveTo>
                  <a:pt x="10768" y="0"/>
                </a:moveTo>
              </a:path>
            </a:pathLst>
          </a:custGeom>
          <a:solidFill>
            <a:srgbClr val="1624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Aparajita" panose="020B0604020202020204" pitchFamily="34" charset="0"/>
            </a:endParaRPr>
          </a:p>
        </p:txBody>
      </p:sp>
      <p:sp>
        <p:nvSpPr>
          <p:cNvPr id="90" name="Rectangle 9"/>
          <p:cNvSpPr>
            <a:spLocks/>
          </p:cNvSpPr>
          <p:nvPr/>
        </p:nvSpPr>
        <p:spPr bwMode="auto">
          <a:xfrm>
            <a:off x="1426383" y="2681282"/>
            <a:ext cx="1641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parajita" panose="020B0604020202020204" pitchFamily="34" charset="0"/>
                <a:sym typeface="Nexa Bold" charset="0"/>
              </a:rPr>
              <a:t>本专业知识、技能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parajita" panose="020B0604020202020204" pitchFamily="34" charset="0"/>
              <a:sym typeface="Nexa Bold" charset="0"/>
            </a:endParaRPr>
          </a:p>
        </p:txBody>
      </p:sp>
      <p:sp>
        <p:nvSpPr>
          <p:cNvPr id="91" name="Rectangle 10"/>
          <p:cNvSpPr>
            <a:spLocks/>
          </p:cNvSpPr>
          <p:nvPr/>
        </p:nvSpPr>
        <p:spPr bwMode="auto">
          <a:xfrm>
            <a:off x="1266387" y="4172343"/>
            <a:ext cx="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Open Sans Light"/>
              <a:cs typeface="Aparajita" panose="020B0604020202020204" pitchFamily="34" charset="0"/>
              <a:sym typeface="Nexa Bold" charset="0"/>
            </a:endParaRPr>
          </a:p>
        </p:txBody>
      </p:sp>
      <p:sp>
        <p:nvSpPr>
          <p:cNvPr id="93" name="Rectangle 12"/>
          <p:cNvSpPr>
            <a:spLocks/>
          </p:cNvSpPr>
          <p:nvPr/>
        </p:nvSpPr>
        <p:spPr bwMode="auto">
          <a:xfrm>
            <a:off x="1823776" y="4137392"/>
            <a:ext cx="782426" cy="24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Open Sans Light"/>
              <a:cs typeface="Aparajita" panose="020B0604020202020204" pitchFamily="34" charset="0"/>
              <a:sym typeface="Nexa Bold" charset="0"/>
            </a:endParaRPr>
          </a:p>
        </p:txBody>
      </p:sp>
      <p:sp>
        <p:nvSpPr>
          <p:cNvPr id="95" name="Rectangle 14"/>
          <p:cNvSpPr>
            <a:spLocks/>
          </p:cNvSpPr>
          <p:nvPr/>
        </p:nvSpPr>
        <p:spPr bwMode="auto">
          <a:xfrm>
            <a:off x="1317145" y="3297195"/>
            <a:ext cx="782426" cy="25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Open Sans Light"/>
              <a:cs typeface="Aparajita" panose="020B0604020202020204" pitchFamily="34" charset="0"/>
              <a:sym typeface="Nexa Bold" charset="0"/>
            </a:endParaRPr>
          </a:p>
        </p:txBody>
      </p:sp>
      <p:sp>
        <p:nvSpPr>
          <p:cNvPr id="100" name="Freeform 12"/>
          <p:cNvSpPr>
            <a:spLocks/>
          </p:cNvSpPr>
          <p:nvPr/>
        </p:nvSpPr>
        <p:spPr bwMode="auto">
          <a:xfrm rot="5400000" flipH="1" flipV="1">
            <a:off x="3310110" y="2545566"/>
            <a:ext cx="64258" cy="225724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819400 h 21600"/>
              <a:gd name="T4" fmla="*/ 1955800 w 21600"/>
              <a:gd name="T5" fmla="*/ 2819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rgbClr val="44546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Aparajita" panose="020B0604020202020204" pitchFamily="34" charset="0"/>
            </a:endParaRPr>
          </a:p>
        </p:txBody>
      </p:sp>
      <p:sp>
        <p:nvSpPr>
          <p:cNvPr id="106" name="TextBox 50"/>
          <p:cNvSpPr txBox="1"/>
          <p:nvPr/>
        </p:nvSpPr>
        <p:spPr>
          <a:xfrm>
            <a:off x="4395313" y="3386812"/>
            <a:ext cx="1189995" cy="51048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marL="0" marR="0" lvl="0" indent="0" algn="ctr" defTabSz="182843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rPr>
              <a:t>创意作品</a:t>
            </a:r>
            <a:endParaRPr kumimoji="0" lang="id-ID" sz="1600" b="1" i="0" u="none" strike="noStrike" kern="0" cap="none" spc="0" normalizeH="0" baseline="0" noProof="0" dirty="0" smtClean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 bwMode="auto">
          <a:xfrm>
            <a:off x="882956" y="4049232"/>
            <a:ext cx="12311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parajita" panose="020B0604020202020204" pitchFamily="34" charset="0"/>
                <a:sym typeface="Nexa Bold" charset="0"/>
              </a:rPr>
              <a:t>其它专业知识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parajita" panose="020B0604020202020204" pitchFamily="34" charset="0"/>
              <a:sym typeface="Nexa Bold" charset="0"/>
            </a:endParaRPr>
          </a:p>
        </p:txBody>
      </p:sp>
      <p:sp>
        <p:nvSpPr>
          <p:cNvPr id="35" name="Rectangle 9"/>
          <p:cNvSpPr>
            <a:spLocks/>
          </p:cNvSpPr>
          <p:nvPr/>
        </p:nvSpPr>
        <p:spPr bwMode="auto">
          <a:xfrm>
            <a:off x="2247783" y="3956339"/>
            <a:ext cx="14362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parajita" panose="020B0604020202020204" pitchFamily="34" charset="0"/>
                <a:sym typeface="Nexa Bold" charset="0"/>
              </a:rPr>
              <a:t>创新设计思维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parajita" panose="020B0604020202020204" pitchFamily="34" charset="0"/>
              <a:sym typeface="Nexa Bold" charset="0"/>
            </a:endParaRPr>
          </a:p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Aparajita" panose="020B0604020202020204" pitchFamily="34" charset="0"/>
                <a:sym typeface="Nexa Bold" charset="0"/>
              </a:rPr>
              <a:t>及其它通用能力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Aparajita" panose="020B0604020202020204" pitchFamily="34" charset="0"/>
              <a:sym typeface="Nexa Bold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49636" r="3499" b="20165"/>
          <a:stretch/>
        </p:blipFill>
        <p:spPr>
          <a:xfrm>
            <a:off x="5848761" y="1463401"/>
            <a:ext cx="3120747" cy="21010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49559" y="5921064"/>
            <a:ext cx="554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跨专业的学生</a:t>
            </a:r>
            <a:r>
              <a:rPr lang="en-US" altLang="zh-CN" sz="1400" dirty="0" smtClean="0"/>
              <a:t>+</a:t>
            </a:r>
            <a:r>
              <a:rPr lang="zh-CN" altLang="en-US" sz="1400" dirty="0" smtClean="0"/>
              <a:t>跨专业的老师</a:t>
            </a:r>
            <a:r>
              <a:rPr lang="en-US" altLang="zh-CN" sz="1400" dirty="0" smtClean="0"/>
              <a:t>+</a:t>
            </a:r>
            <a:r>
              <a:rPr lang="zh-CN" altLang="en-US" sz="1400" dirty="0" smtClean="0"/>
              <a:t>跨专业的知识</a:t>
            </a:r>
            <a:r>
              <a:rPr lang="en-US" altLang="zh-CN" sz="1400" dirty="0" smtClean="0"/>
              <a:t>=</a:t>
            </a:r>
            <a:r>
              <a:rPr lang="zh-CN" altLang="en-US" sz="1400" dirty="0" smtClean="0"/>
              <a:t>跨专业的创意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作品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51941" r="2175" b="13432"/>
          <a:stretch/>
        </p:blipFill>
        <p:spPr>
          <a:xfrm>
            <a:off x="5853121" y="3504371"/>
            <a:ext cx="3145868" cy="24166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17115" r="14132" b="48258"/>
          <a:stretch/>
        </p:blipFill>
        <p:spPr>
          <a:xfrm>
            <a:off x="8921431" y="3547271"/>
            <a:ext cx="2706461" cy="23737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76" y="1506248"/>
            <a:ext cx="2612181" cy="195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164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关键创新点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将项目管理工具运用在小组分工中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7" y="1763462"/>
            <a:ext cx="11018996" cy="18727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60864" y="3841569"/>
            <a:ext cx="53289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/>
              <a:t>任务细化，分工更明确</a:t>
            </a:r>
            <a:endParaRPr lang="en-US" altLang="zh-CN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/>
              <a:t>便于</a:t>
            </a:r>
            <a:r>
              <a:rPr lang="zh-CN" altLang="en-US" sz="1400" dirty="0"/>
              <a:t>学生明确自己的工作任务，提高任务</a:t>
            </a:r>
            <a:r>
              <a:rPr lang="zh-CN" altLang="en-US" sz="1400" dirty="0" smtClean="0"/>
              <a:t>完成率</a:t>
            </a:r>
            <a:endParaRPr lang="en-US" altLang="zh-CN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/>
              <a:t>便于小组成员间相互监督，责任划分</a:t>
            </a:r>
            <a:endParaRPr lang="en-US" altLang="zh-CN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/>
              <a:t>便于教师及时了解学生进度，进行阶段性的检查与指导</a:t>
            </a:r>
            <a:endParaRPr lang="en-US" altLang="zh-CN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/>
              <a:t>便于教师更合理、准确地进行考核评分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5122048" y="1494594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小组任务分工甘</a:t>
            </a:r>
            <a:r>
              <a:rPr lang="zh-CN" altLang="en-US" sz="1400" dirty="0"/>
              <a:t>特图</a:t>
            </a:r>
          </a:p>
        </p:txBody>
      </p:sp>
      <p:sp>
        <p:nvSpPr>
          <p:cNvPr id="423" name="文本框 422"/>
          <p:cNvSpPr txBox="1"/>
          <p:nvPr/>
        </p:nvSpPr>
        <p:spPr>
          <a:xfrm rot="19979864">
            <a:off x="7895965" y="3193134"/>
            <a:ext cx="1396283" cy="417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</a:rPr>
              <a:t>合 同 生 效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14591" y="4169218"/>
            <a:ext cx="1989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/>
              <a:t>小组成员间的合同</a:t>
            </a:r>
            <a:endParaRPr lang="en-US" altLang="zh-CN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/>
              <a:t>学生与教师间的合同</a:t>
            </a:r>
          </a:p>
        </p:txBody>
      </p:sp>
    </p:spTree>
    <p:extLst>
      <p:ext uri="{BB962C8B-B14F-4D97-AF65-F5344CB8AC3E}">
        <p14:creationId xmlns:p14="http://schemas.microsoft.com/office/powerpoint/2010/main" val="11388960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关键创新点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工作过程系统化课程开发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grpSp>
        <p:nvGrpSpPr>
          <p:cNvPr id="71" name="组合 70"/>
          <p:cNvGrpSpPr/>
          <p:nvPr/>
        </p:nvGrpSpPr>
        <p:grpSpPr>
          <a:xfrm>
            <a:off x="1243091" y="3797036"/>
            <a:ext cx="4374943" cy="969379"/>
            <a:chOff x="341072" y="4141385"/>
            <a:chExt cx="4374943" cy="969379"/>
          </a:xfrm>
        </p:grpSpPr>
        <p:sp>
          <p:nvSpPr>
            <p:cNvPr id="72" name="直接连接符 68"/>
            <p:cNvSpPr>
              <a:spLocks noChangeShapeType="1"/>
            </p:cNvSpPr>
            <p:nvPr/>
          </p:nvSpPr>
          <p:spPr bwMode="auto">
            <a:xfrm flipH="1">
              <a:off x="3347863" y="4509121"/>
              <a:ext cx="1368152" cy="0"/>
            </a:xfrm>
            <a:prstGeom prst="line">
              <a:avLst/>
            </a:prstGeom>
            <a:noFill/>
            <a:ln w="12700">
              <a:solidFill>
                <a:srgbClr val="000000">
                  <a:lumMod val="75000"/>
                  <a:lumOff val="25000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813687" y="4190967"/>
              <a:ext cx="534177" cy="534177"/>
              <a:chOff x="2656009" y="3925997"/>
              <a:chExt cx="534177" cy="534177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2656009" y="3925997"/>
                <a:ext cx="534177" cy="534177"/>
                <a:chOff x="304800" y="673100"/>
                <a:chExt cx="4000500" cy="4000500"/>
              </a:xfrm>
              <a:effectLst>
                <a:outerShdw blurRad="317500" dist="1905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1" name="同心圆 80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rgbClr val="FFFFFF"/>
                    </a:gs>
                    <a:gs pos="55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51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8" name="Group 9"/>
              <p:cNvGrpSpPr>
                <a:grpSpLocks/>
              </p:cNvGrpSpPr>
              <p:nvPr/>
            </p:nvGrpSpPr>
            <p:grpSpPr bwMode="auto">
              <a:xfrm>
                <a:off x="2723790" y="4084898"/>
                <a:ext cx="386899" cy="286862"/>
                <a:chOff x="0" y="0"/>
                <a:chExt cx="374651" cy="277813"/>
              </a:xfrm>
              <a:solidFill>
                <a:srgbClr val="000000"/>
              </a:solidFill>
            </p:grpSpPr>
            <p:sp>
              <p:nvSpPr>
                <p:cNvPr id="79" name="Freeform 17"/>
                <p:cNvSpPr>
                  <a:spLocks noChangeArrowheads="1"/>
                </p:cNvSpPr>
                <p:nvPr/>
              </p:nvSpPr>
              <p:spPr bwMode="auto">
                <a:xfrm>
                  <a:off x="141288" y="66675"/>
                  <a:ext cx="233363" cy="211138"/>
                </a:xfrm>
                <a:custGeom>
                  <a:avLst/>
                  <a:gdLst>
                    <a:gd name="T0" fmla="*/ 611890896 w 89"/>
                    <a:gd name="T1" fmla="*/ 224220736 h 81"/>
                    <a:gd name="T2" fmla="*/ 295631590 w 89"/>
                    <a:gd name="T3" fmla="*/ 0 h 81"/>
                    <a:gd name="T4" fmla="*/ 275006496 w 89"/>
                    <a:gd name="T5" fmla="*/ 6795516 h 81"/>
                    <a:gd name="T6" fmla="*/ 295631590 w 89"/>
                    <a:gd name="T7" fmla="*/ 74740245 h 81"/>
                    <a:gd name="T8" fmla="*/ 0 w 89"/>
                    <a:gd name="T9" fmla="*/ 298960981 h 81"/>
                    <a:gd name="T10" fmla="*/ 0 w 89"/>
                    <a:gd name="T11" fmla="*/ 298960981 h 81"/>
                    <a:gd name="T12" fmla="*/ 275006496 w 89"/>
                    <a:gd name="T13" fmla="*/ 441648563 h 81"/>
                    <a:gd name="T14" fmla="*/ 508762805 w 89"/>
                    <a:gd name="T15" fmla="*/ 550361173 h 81"/>
                    <a:gd name="T16" fmla="*/ 440012492 w 89"/>
                    <a:gd name="T17" fmla="*/ 421264623 h 81"/>
                    <a:gd name="T18" fmla="*/ 611890896 w 89"/>
                    <a:gd name="T19" fmla="*/ 224220736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81"/>
                    <a:gd name="T32" fmla="*/ 89 w 89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81">
                      <a:moveTo>
                        <a:pt x="89" y="33"/>
                      </a:moveTo>
                      <a:cubicBezTo>
                        <a:pt x="89" y="15"/>
                        <a:pt x="68" y="0"/>
                        <a:pt x="43" y="0"/>
                      </a:cubicBezTo>
                      <a:cubicBezTo>
                        <a:pt x="42" y="0"/>
                        <a:pt x="41" y="1"/>
                        <a:pt x="40" y="1"/>
                      </a:cubicBezTo>
                      <a:cubicBezTo>
                        <a:pt x="42" y="4"/>
                        <a:pt x="43" y="8"/>
                        <a:pt x="43" y="11"/>
                      </a:cubicBezTo>
                      <a:cubicBezTo>
                        <a:pt x="43" y="29"/>
                        <a:pt x="24" y="43"/>
                        <a:pt x="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" y="56"/>
                        <a:pt x="21" y="64"/>
                        <a:pt x="40" y="65"/>
                      </a:cubicBezTo>
                      <a:cubicBezTo>
                        <a:pt x="53" y="75"/>
                        <a:pt x="74" y="81"/>
                        <a:pt x="74" y="81"/>
                      </a:cubicBezTo>
                      <a:cubicBezTo>
                        <a:pt x="64" y="72"/>
                        <a:pt x="63" y="65"/>
                        <a:pt x="64" y="62"/>
                      </a:cubicBezTo>
                      <a:cubicBezTo>
                        <a:pt x="79" y="56"/>
                        <a:pt x="89" y="46"/>
                        <a:pt x="89" y="33"/>
                      </a:cubicBezTo>
                      <a:close/>
                    </a:path>
                  </a:pathLst>
                </a:custGeom>
                <a:solidFill>
                  <a:srgbClr val="26A599">
                    <a:lumMod val="40000"/>
                    <a:lumOff val="60000"/>
                  </a:srgbClr>
                </a:solidFill>
                <a:ln w="9525" cmpd="sng">
                  <a:noFill/>
                  <a:bevel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Freeform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1300" cy="209550"/>
                </a:xfrm>
                <a:custGeom>
                  <a:avLst/>
                  <a:gdLst>
                    <a:gd name="T0" fmla="*/ 612251539 w 92"/>
                    <a:gd name="T1" fmla="*/ 144083961 h 80"/>
                    <a:gd name="T2" fmla="*/ 316443967 w 92"/>
                    <a:gd name="T3" fmla="*/ 0 h 80"/>
                    <a:gd name="T4" fmla="*/ 0 w 92"/>
                    <a:gd name="T5" fmla="*/ 219556013 h 80"/>
                    <a:gd name="T6" fmla="*/ 171981329 w 92"/>
                    <a:gd name="T7" fmla="*/ 418528976 h 80"/>
                    <a:gd name="T8" fmla="*/ 96310174 w 92"/>
                    <a:gd name="T9" fmla="*/ 548890031 h 80"/>
                    <a:gd name="T10" fmla="*/ 330203313 w 92"/>
                    <a:gd name="T11" fmla="*/ 445972168 h 80"/>
                    <a:gd name="T12" fmla="*/ 337080363 w 92"/>
                    <a:gd name="T13" fmla="*/ 439112025 h 80"/>
                    <a:gd name="T14" fmla="*/ 632887935 w 92"/>
                    <a:gd name="T15" fmla="*/ 219556013 h 80"/>
                    <a:gd name="T16" fmla="*/ 612251539 w 92"/>
                    <a:gd name="T17" fmla="*/ 144083961 h 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80"/>
                    <a:gd name="T29" fmla="*/ 92 w 92"/>
                    <a:gd name="T30" fmla="*/ 80 h 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80">
                      <a:moveTo>
                        <a:pt x="89" y="21"/>
                      </a:moveTo>
                      <a:cubicBezTo>
                        <a:pt x="83" y="9"/>
                        <a:pt x="66" y="0"/>
                        <a:pt x="46" y="0"/>
                      </a:cubicBezTo>
                      <a:cubicBezTo>
                        <a:pt x="20" y="0"/>
                        <a:pt x="0" y="14"/>
                        <a:pt x="0" y="32"/>
                      </a:cubicBezTo>
                      <a:cubicBezTo>
                        <a:pt x="0" y="45"/>
                        <a:pt x="10" y="56"/>
                        <a:pt x="25" y="61"/>
                      </a:cubicBezTo>
                      <a:cubicBezTo>
                        <a:pt x="26" y="65"/>
                        <a:pt x="25" y="71"/>
                        <a:pt x="14" y="80"/>
                      </a:cubicBezTo>
                      <a:cubicBezTo>
                        <a:pt x="14" y="80"/>
                        <a:pt x="36" y="75"/>
                        <a:pt x="48" y="65"/>
                      </a:cubicBezTo>
                      <a:cubicBezTo>
                        <a:pt x="49" y="64"/>
                        <a:pt x="49" y="64"/>
                        <a:pt x="49" y="64"/>
                      </a:cubicBezTo>
                      <a:cubicBezTo>
                        <a:pt x="73" y="63"/>
                        <a:pt x="92" y="49"/>
                        <a:pt x="92" y="32"/>
                      </a:cubicBezTo>
                      <a:cubicBezTo>
                        <a:pt x="92" y="28"/>
                        <a:pt x="91" y="25"/>
                        <a:pt x="89" y="21"/>
                      </a:cubicBezTo>
                      <a:close/>
                    </a:path>
                  </a:pathLst>
                </a:custGeom>
                <a:solidFill>
                  <a:srgbClr val="26A599">
                    <a:lumMod val="40000"/>
                    <a:lumOff val="60000"/>
                  </a:srgbClr>
                </a:solidFill>
                <a:ln w="9525" cmpd="sng">
                  <a:noFill/>
                  <a:bevel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5" name="矩形 44"/>
            <p:cNvSpPr>
              <a:spLocks noChangeArrowheads="1"/>
            </p:cNvSpPr>
            <p:nvPr/>
          </p:nvSpPr>
          <p:spPr bwMode="auto">
            <a:xfrm>
              <a:off x="1240872" y="4141385"/>
              <a:ext cx="1303869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Calibri" pitchFamily="34" charset="0"/>
                </a:rPr>
                <a:t>学习情境一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Calibri" pitchFamily="34" charset="0"/>
                </a:rPr>
                <a:t>：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Calibri" pitchFamily="34" charset="0"/>
                </a:rPr>
                <a:t>钱包</a:t>
              </a:r>
              <a:r>
                <a: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Calibri" pitchFamily="34" charset="0"/>
                </a:rPr>
                <a:t>设计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矩形 45"/>
            <p:cNvSpPr>
              <a:spLocks noChangeArrowheads="1"/>
            </p:cNvSpPr>
            <p:nvPr/>
          </p:nvSpPr>
          <p:spPr bwMode="auto">
            <a:xfrm>
              <a:off x="341072" y="4797152"/>
              <a:ext cx="2502736" cy="31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878519" y="1992518"/>
            <a:ext cx="4046795" cy="2620445"/>
            <a:chOff x="3621549" y="3918973"/>
            <a:chExt cx="3303985" cy="1441847"/>
          </a:xfrm>
        </p:grpSpPr>
        <p:sp>
          <p:nvSpPr>
            <p:cNvPr id="84" name="任意多边形 59"/>
            <p:cNvSpPr>
              <a:spLocks noChangeArrowheads="1"/>
            </p:cNvSpPr>
            <p:nvPr/>
          </p:nvSpPr>
          <p:spPr bwMode="auto">
            <a:xfrm>
              <a:off x="6039709" y="3918973"/>
              <a:ext cx="885825" cy="1441847"/>
            </a:xfrm>
            <a:custGeom>
              <a:avLst/>
              <a:gdLst>
                <a:gd name="T0" fmla="*/ 1181100 w 1181100"/>
                <a:gd name="T1" fmla="*/ 0 h 1921854"/>
                <a:gd name="T2" fmla="*/ 1181100 w 1181100"/>
                <a:gd name="T3" fmla="*/ 1923072 h 1921854"/>
                <a:gd name="T4" fmla="*/ 0 w 1181100"/>
                <a:gd name="T5" fmla="*/ 1923072 h 1921854"/>
                <a:gd name="T6" fmla="*/ 0 w 1181100"/>
                <a:gd name="T7" fmla="*/ 732430 h 1921854"/>
                <a:gd name="T8" fmla="*/ 319230 w 1181100"/>
                <a:gd name="T9" fmla="*/ 562609 h 1921854"/>
                <a:gd name="T10" fmla="*/ 425975 w 1181100"/>
                <a:gd name="T11" fmla="*/ 500607 h 1921854"/>
                <a:gd name="T12" fmla="*/ 445921 w 1181100"/>
                <a:gd name="T13" fmla="*/ 530208 h 1921854"/>
                <a:gd name="T14" fmla="*/ 590551 w 1181100"/>
                <a:gd name="T15" fmla="*/ 590153 h 1921854"/>
                <a:gd name="T16" fmla="*/ 795088 w 1181100"/>
                <a:gd name="T17" fmla="*/ 385486 h 1921854"/>
                <a:gd name="T18" fmla="*/ 779015 w 1181100"/>
                <a:gd name="T19" fmla="*/ 305821 h 1921854"/>
                <a:gd name="T20" fmla="*/ 768996 w 1181100"/>
                <a:gd name="T21" fmla="*/ 290951 h 1921854"/>
                <a:gd name="T22" fmla="*/ 952789 w 1181100"/>
                <a:gd name="T23" fmla="*/ 167651 h 1921854"/>
                <a:gd name="T24" fmla="*/ 1140954 w 1181100"/>
                <a:gd name="T25" fmla="*/ 31296 h 1921854"/>
                <a:gd name="T26" fmla="*/ 1181100 w 1181100"/>
                <a:gd name="T27" fmla="*/ 0 h 19218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100"/>
                <a:gd name="T43" fmla="*/ 0 h 1921854"/>
                <a:gd name="T44" fmla="*/ 1181100 w 1181100"/>
                <a:gd name="T45" fmla="*/ 1921854 h 19218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100" h="1921854">
                  <a:moveTo>
                    <a:pt x="1181100" y="0"/>
                  </a:moveTo>
                  <a:lnTo>
                    <a:pt x="1181100" y="1921854"/>
                  </a:lnTo>
                  <a:lnTo>
                    <a:pt x="0" y="1921854"/>
                  </a:lnTo>
                  <a:lnTo>
                    <a:pt x="0" y="731966"/>
                  </a:lnTo>
                  <a:lnTo>
                    <a:pt x="319230" y="562253"/>
                  </a:lnTo>
                  <a:lnTo>
                    <a:pt x="425975" y="500289"/>
                  </a:lnTo>
                  <a:lnTo>
                    <a:pt x="445921" y="529872"/>
                  </a:lnTo>
                  <a:cubicBezTo>
                    <a:pt x="482935" y="566886"/>
                    <a:pt x="534069" y="589779"/>
                    <a:pt x="590551" y="589779"/>
                  </a:cubicBezTo>
                  <a:cubicBezTo>
                    <a:pt x="703514" y="589779"/>
                    <a:pt x="795088" y="498205"/>
                    <a:pt x="795088" y="385242"/>
                  </a:cubicBezTo>
                  <a:cubicBezTo>
                    <a:pt x="795088" y="357001"/>
                    <a:pt x="789365" y="330097"/>
                    <a:pt x="779015" y="305627"/>
                  </a:cubicBezTo>
                  <a:lnTo>
                    <a:pt x="768996" y="290767"/>
                  </a:lnTo>
                  <a:lnTo>
                    <a:pt x="952789" y="167545"/>
                  </a:lnTo>
                  <a:cubicBezTo>
                    <a:pt x="1017466" y="122501"/>
                    <a:pt x="1080201" y="77074"/>
                    <a:pt x="1140954" y="31276"/>
                  </a:cubicBezTo>
                  <a:lnTo>
                    <a:pt x="1181100" y="0"/>
                  </a:lnTo>
                  <a:close/>
                </a:path>
              </a:pathLst>
            </a:custGeom>
            <a:solidFill>
              <a:srgbClr val="26A599">
                <a:lumMod val="50000"/>
                <a:alpha val="70000"/>
              </a:srgbClr>
            </a:solidFill>
            <a:ln>
              <a:noFill/>
            </a:ln>
            <a:extLst/>
          </p:spPr>
          <p:txBody>
            <a:bodyPr lIns="68580" tIns="34290" rIns="68580" bIns="3429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85" name="任意多边形 63"/>
            <p:cNvSpPr>
              <a:spLocks noChangeArrowheads="1"/>
            </p:cNvSpPr>
            <p:nvPr/>
          </p:nvSpPr>
          <p:spPr bwMode="auto">
            <a:xfrm>
              <a:off x="5113403" y="4489282"/>
              <a:ext cx="885825" cy="871538"/>
            </a:xfrm>
            <a:custGeom>
              <a:avLst/>
              <a:gdLst>
                <a:gd name="T0" fmla="*/ 1181100 w 1181100"/>
                <a:gd name="T1" fmla="*/ 0 h 1161755"/>
                <a:gd name="T2" fmla="*/ 1181100 w 1181100"/>
                <a:gd name="T3" fmla="*/ 1162345 h 1161755"/>
                <a:gd name="T4" fmla="*/ 0 w 1181100"/>
                <a:gd name="T5" fmla="*/ 1162345 h 1161755"/>
                <a:gd name="T6" fmla="*/ 0 w 1181100"/>
                <a:gd name="T7" fmla="*/ 518117 h 1161755"/>
                <a:gd name="T8" fmla="*/ 336342 w 1181100"/>
                <a:gd name="T9" fmla="*/ 385714 h 1161755"/>
                <a:gd name="T10" fmla="*/ 408490 w 1181100"/>
                <a:gd name="T11" fmla="*/ 354408 h 1161755"/>
                <a:gd name="T12" fmla="*/ 445921 w 1181100"/>
                <a:gd name="T13" fmla="*/ 409954 h 1161755"/>
                <a:gd name="T14" fmla="*/ 590551 w 1181100"/>
                <a:gd name="T15" fmla="*/ 469891 h 1161755"/>
                <a:gd name="T16" fmla="*/ 795088 w 1181100"/>
                <a:gd name="T17" fmla="*/ 265250 h 1161755"/>
                <a:gd name="T18" fmla="*/ 790933 w 1181100"/>
                <a:gd name="T19" fmla="*/ 224009 h 1161755"/>
                <a:gd name="T20" fmla="*/ 781056 w 1181100"/>
                <a:gd name="T21" fmla="*/ 192174 h 1161755"/>
                <a:gd name="T22" fmla="*/ 1174526 w 1181100"/>
                <a:gd name="T23" fmla="*/ 3497 h 1161755"/>
                <a:gd name="T24" fmla="*/ 1181100 w 1181100"/>
                <a:gd name="T25" fmla="*/ 0 h 1161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1100"/>
                <a:gd name="T40" fmla="*/ 0 h 1161755"/>
                <a:gd name="T41" fmla="*/ 1181100 w 1181100"/>
                <a:gd name="T42" fmla="*/ 1161755 h 11617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1100" h="1161755">
                  <a:moveTo>
                    <a:pt x="1181100" y="0"/>
                  </a:moveTo>
                  <a:lnTo>
                    <a:pt x="1181100" y="1161755"/>
                  </a:lnTo>
                  <a:lnTo>
                    <a:pt x="0" y="1161755"/>
                  </a:lnTo>
                  <a:lnTo>
                    <a:pt x="0" y="517854"/>
                  </a:lnTo>
                  <a:lnTo>
                    <a:pt x="336342" y="385518"/>
                  </a:lnTo>
                  <a:lnTo>
                    <a:pt x="408490" y="354228"/>
                  </a:lnTo>
                  <a:lnTo>
                    <a:pt x="445921" y="409746"/>
                  </a:lnTo>
                  <a:cubicBezTo>
                    <a:pt x="482935" y="446760"/>
                    <a:pt x="534070" y="469653"/>
                    <a:pt x="590551" y="469653"/>
                  </a:cubicBezTo>
                  <a:cubicBezTo>
                    <a:pt x="703514" y="469653"/>
                    <a:pt x="795088" y="378079"/>
                    <a:pt x="795088" y="265116"/>
                  </a:cubicBezTo>
                  <a:cubicBezTo>
                    <a:pt x="795088" y="250996"/>
                    <a:pt x="793657" y="237210"/>
                    <a:pt x="790933" y="223895"/>
                  </a:cubicBezTo>
                  <a:lnTo>
                    <a:pt x="781056" y="192076"/>
                  </a:lnTo>
                  <a:lnTo>
                    <a:pt x="1174526" y="3495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26A599">
                <a:alpha val="70000"/>
              </a:srgbClr>
            </a:solidFill>
            <a:ln>
              <a:noFill/>
            </a:ln>
            <a:extLst/>
          </p:spPr>
          <p:txBody>
            <a:bodyPr lIns="68580" tIns="34290" rIns="68580" bIns="3429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86" name="任意多边形 66"/>
            <p:cNvSpPr>
              <a:spLocks noChangeArrowheads="1"/>
            </p:cNvSpPr>
            <p:nvPr/>
          </p:nvSpPr>
          <p:spPr bwMode="auto">
            <a:xfrm>
              <a:off x="3621549" y="4892903"/>
              <a:ext cx="1452563" cy="466725"/>
            </a:xfrm>
            <a:custGeom>
              <a:avLst/>
              <a:gdLst>
                <a:gd name="T0" fmla="*/ 1936752 w 1936748"/>
                <a:gd name="T1" fmla="*/ 0 h 623080"/>
                <a:gd name="T2" fmla="*/ 1936752 w 1936748"/>
                <a:gd name="T3" fmla="*/ 621521 h 623080"/>
                <a:gd name="T4" fmla="*/ 0 w 1936748"/>
                <a:gd name="T5" fmla="*/ 621521 h 623080"/>
                <a:gd name="T6" fmla="*/ 0 w 1936748"/>
                <a:gd name="T7" fmla="*/ 612348 h 623080"/>
                <a:gd name="T8" fmla="*/ 352298 w 1936748"/>
                <a:gd name="T9" fmla="*/ 518226 h 623080"/>
                <a:gd name="T10" fmla="*/ 750619 w 1936748"/>
                <a:gd name="T11" fmla="*/ 402333 h 623080"/>
                <a:gd name="T12" fmla="*/ 791648 w 1936748"/>
                <a:gd name="T13" fmla="*/ 389503 h 623080"/>
                <a:gd name="T14" fmla="*/ 823747 w 1936748"/>
                <a:gd name="T15" fmla="*/ 436994 h 623080"/>
                <a:gd name="T16" fmla="*/ 968377 w 1936748"/>
                <a:gd name="T17" fmla="*/ 496751 h 623080"/>
                <a:gd name="T18" fmla="*/ 1172914 w 1936748"/>
                <a:gd name="T19" fmla="*/ 292726 h 623080"/>
                <a:gd name="T20" fmla="*/ 1170637 w 1936748"/>
                <a:gd name="T21" fmla="*/ 270191 h 623080"/>
                <a:gd name="T22" fmla="*/ 1509045 w 1936748"/>
                <a:gd name="T23" fmla="*/ 156507 h 623080"/>
                <a:gd name="T24" fmla="*/ 1868380 w 1936748"/>
                <a:gd name="T25" fmla="*/ 26834 h 623080"/>
                <a:gd name="T26" fmla="*/ 1936752 w 1936748"/>
                <a:gd name="T27" fmla="*/ 0 h 623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6748"/>
                <a:gd name="T43" fmla="*/ 0 h 623080"/>
                <a:gd name="T44" fmla="*/ 1936748 w 1936748"/>
                <a:gd name="T45" fmla="*/ 623080 h 6230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6748" h="623080">
                  <a:moveTo>
                    <a:pt x="1936748" y="0"/>
                  </a:moveTo>
                  <a:lnTo>
                    <a:pt x="1936748" y="623080"/>
                  </a:lnTo>
                  <a:lnTo>
                    <a:pt x="0" y="623080"/>
                  </a:lnTo>
                  <a:lnTo>
                    <a:pt x="0" y="613884"/>
                  </a:lnTo>
                  <a:lnTo>
                    <a:pt x="352298" y="519526"/>
                  </a:lnTo>
                  <a:cubicBezTo>
                    <a:pt x="487129" y="481602"/>
                    <a:pt x="619924" y="442867"/>
                    <a:pt x="750617" y="403342"/>
                  </a:cubicBezTo>
                  <a:lnTo>
                    <a:pt x="791646" y="390480"/>
                  </a:lnTo>
                  <a:lnTo>
                    <a:pt x="823745" y="438090"/>
                  </a:lnTo>
                  <a:cubicBezTo>
                    <a:pt x="860759" y="475104"/>
                    <a:pt x="911894" y="497997"/>
                    <a:pt x="968375" y="497997"/>
                  </a:cubicBezTo>
                  <a:cubicBezTo>
                    <a:pt x="1081338" y="497997"/>
                    <a:pt x="1172912" y="406423"/>
                    <a:pt x="1172912" y="293460"/>
                  </a:cubicBezTo>
                  <a:lnTo>
                    <a:pt x="1170635" y="270869"/>
                  </a:lnTo>
                  <a:lnTo>
                    <a:pt x="1509041" y="156899"/>
                  </a:lnTo>
                  <a:cubicBezTo>
                    <a:pt x="1631071" y="114305"/>
                    <a:pt x="1750871" y="70965"/>
                    <a:pt x="1868376" y="26902"/>
                  </a:cubicBezTo>
                  <a:lnTo>
                    <a:pt x="1936748" y="0"/>
                  </a:lnTo>
                  <a:close/>
                </a:path>
              </a:pathLst>
            </a:custGeom>
            <a:solidFill>
              <a:srgbClr val="26A599">
                <a:lumMod val="40000"/>
                <a:lumOff val="60000"/>
                <a:alpha val="70000"/>
              </a:srgbClr>
            </a:solidFill>
            <a:ln>
              <a:noFill/>
            </a:ln>
            <a:extLst/>
          </p:spPr>
          <p:txBody>
            <a:bodyPr lIns="68580" tIns="34290" rIns="68580" bIns="3429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4251642" y="5009431"/>
              <a:ext cx="224047" cy="224047"/>
            </a:xfrm>
            <a:prstGeom prst="ellipse">
              <a:avLst/>
            </a:prstGeom>
            <a:solidFill>
              <a:srgbClr val="26A599">
                <a:lumMod val="40000"/>
                <a:lumOff val="60000"/>
                <a:alpha val="70000"/>
              </a:srgbClr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449160" y="4575891"/>
              <a:ext cx="224047" cy="224047"/>
            </a:xfrm>
            <a:prstGeom prst="ellipse">
              <a:avLst/>
            </a:prstGeom>
            <a:solidFill>
              <a:srgbClr val="26A599">
                <a:alpha val="70000"/>
              </a:srgbClr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6370597" y="4101858"/>
              <a:ext cx="224047" cy="224047"/>
            </a:xfrm>
            <a:prstGeom prst="ellipse">
              <a:avLst/>
            </a:prstGeom>
            <a:solidFill>
              <a:srgbClr val="26A599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974872" y="2693974"/>
            <a:ext cx="5353034" cy="761741"/>
            <a:chOff x="1089679" y="3009358"/>
            <a:chExt cx="5315604" cy="761741"/>
          </a:xfrm>
        </p:grpSpPr>
        <p:grpSp>
          <p:nvGrpSpPr>
            <p:cNvPr id="91" name="组合 90"/>
            <p:cNvGrpSpPr/>
            <p:nvPr/>
          </p:nvGrpSpPr>
          <p:grpSpPr>
            <a:xfrm>
              <a:off x="2813687" y="3110847"/>
              <a:ext cx="534177" cy="534177"/>
              <a:chOff x="2656009" y="3263716"/>
              <a:chExt cx="534177" cy="534177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2656009" y="3263716"/>
                <a:ext cx="534177" cy="534177"/>
                <a:chOff x="304800" y="673100"/>
                <a:chExt cx="4000500" cy="4000500"/>
              </a:xfrm>
              <a:effectLst>
                <a:outerShdw blurRad="317500" dist="1905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7" name="同心圆 9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rgbClr val="FFFFFF"/>
                    </a:gs>
                    <a:gs pos="55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51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Freeform 277"/>
              <p:cNvSpPr>
                <a:spLocks noEditPoints="1" noChangeArrowheads="1"/>
              </p:cNvSpPr>
              <p:nvPr/>
            </p:nvSpPr>
            <p:spPr bwMode="auto">
              <a:xfrm>
                <a:off x="2772932" y="3323860"/>
                <a:ext cx="287993" cy="341712"/>
              </a:xfrm>
              <a:custGeom>
                <a:avLst/>
                <a:gdLst>
                  <a:gd name="T0" fmla="*/ 1763300750 w 72"/>
                  <a:gd name="T1" fmla="*/ 927075880 h 86"/>
                  <a:gd name="T2" fmla="*/ 1621097786 w 72"/>
                  <a:gd name="T3" fmla="*/ 927075880 h 86"/>
                  <a:gd name="T4" fmla="*/ 1621097786 w 72"/>
                  <a:gd name="T5" fmla="*/ 533772246 h 86"/>
                  <a:gd name="T6" fmla="*/ 1080731858 w 72"/>
                  <a:gd name="T7" fmla="*/ 0 h 86"/>
                  <a:gd name="T8" fmla="*/ 966969487 w 72"/>
                  <a:gd name="T9" fmla="*/ 0 h 86"/>
                  <a:gd name="T10" fmla="*/ 426603558 w 72"/>
                  <a:gd name="T11" fmla="*/ 533772246 h 86"/>
                  <a:gd name="T12" fmla="*/ 426603558 w 72"/>
                  <a:gd name="T13" fmla="*/ 927075880 h 86"/>
                  <a:gd name="T14" fmla="*/ 284400594 w 72"/>
                  <a:gd name="T15" fmla="*/ 927075880 h 86"/>
                  <a:gd name="T16" fmla="*/ 0 w 72"/>
                  <a:gd name="T17" fmla="*/ 1208007804 h 86"/>
                  <a:gd name="T18" fmla="*/ 0 w 72"/>
                  <a:gd name="T19" fmla="*/ 2135083684 h 86"/>
                  <a:gd name="T20" fmla="*/ 284400594 w 72"/>
                  <a:gd name="T21" fmla="*/ 2147483647 h 86"/>
                  <a:gd name="T22" fmla="*/ 1763300750 w 72"/>
                  <a:gd name="T23" fmla="*/ 2147483647 h 86"/>
                  <a:gd name="T24" fmla="*/ 2047701344 w 72"/>
                  <a:gd name="T25" fmla="*/ 2135083684 h 86"/>
                  <a:gd name="T26" fmla="*/ 2047701344 w 72"/>
                  <a:gd name="T27" fmla="*/ 1208007804 h 86"/>
                  <a:gd name="T28" fmla="*/ 1763300750 w 72"/>
                  <a:gd name="T29" fmla="*/ 927075880 h 86"/>
                  <a:gd name="T30" fmla="*/ 1194494228 w 72"/>
                  <a:gd name="T31" fmla="*/ 2147483647 h 86"/>
                  <a:gd name="T32" fmla="*/ 881647709 w 72"/>
                  <a:gd name="T33" fmla="*/ 2147483647 h 86"/>
                  <a:gd name="T34" fmla="*/ 910088301 w 72"/>
                  <a:gd name="T35" fmla="*/ 1797963255 h 86"/>
                  <a:gd name="T36" fmla="*/ 824766523 w 72"/>
                  <a:gd name="T37" fmla="*/ 1629408340 h 86"/>
                  <a:gd name="T38" fmla="*/ 1023850672 w 72"/>
                  <a:gd name="T39" fmla="*/ 1432751223 h 86"/>
                  <a:gd name="T40" fmla="*/ 1222934821 w 72"/>
                  <a:gd name="T41" fmla="*/ 1629408340 h 86"/>
                  <a:gd name="T42" fmla="*/ 1137613043 w 72"/>
                  <a:gd name="T43" fmla="*/ 1797963255 h 86"/>
                  <a:gd name="T44" fmla="*/ 1194494228 w 72"/>
                  <a:gd name="T45" fmla="*/ 2147483647 h 86"/>
                  <a:gd name="T46" fmla="*/ 1422013637 w 72"/>
                  <a:gd name="T47" fmla="*/ 927075880 h 86"/>
                  <a:gd name="T48" fmla="*/ 625687707 w 72"/>
                  <a:gd name="T49" fmla="*/ 927075880 h 86"/>
                  <a:gd name="T50" fmla="*/ 625687707 w 72"/>
                  <a:gd name="T51" fmla="*/ 533772246 h 86"/>
                  <a:gd name="T52" fmla="*/ 966969487 w 72"/>
                  <a:gd name="T53" fmla="*/ 196651817 h 86"/>
                  <a:gd name="T54" fmla="*/ 1080731858 w 72"/>
                  <a:gd name="T55" fmla="*/ 196651817 h 86"/>
                  <a:gd name="T56" fmla="*/ 1422013637 w 72"/>
                  <a:gd name="T57" fmla="*/ 533772246 h 86"/>
                  <a:gd name="T58" fmla="*/ 1422013637 w 72"/>
                  <a:gd name="T59" fmla="*/ 927075880 h 8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2"/>
                  <a:gd name="T91" fmla="*/ 0 h 86"/>
                  <a:gd name="T92" fmla="*/ 72 w 72"/>
                  <a:gd name="T93" fmla="*/ 86 h 8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2" h="86">
                    <a:moveTo>
                      <a:pt x="62" y="33"/>
                    </a:move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9"/>
                      <a:pt x="49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0"/>
                      <a:pt x="15" y="9"/>
                      <a:pt x="15" y="1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5" y="33"/>
                      <a:pt x="0" y="37"/>
                      <a:pt x="0" y="43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1"/>
                      <a:pt x="5" y="86"/>
                      <a:pt x="10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8" y="86"/>
                      <a:pt x="72" y="81"/>
                      <a:pt x="72" y="76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7"/>
                      <a:pt x="68" y="33"/>
                      <a:pt x="62" y="33"/>
                    </a:cubicBezTo>
                    <a:close/>
                    <a:moveTo>
                      <a:pt x="42" y="78"/>
                    </a:move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0" y="63"/>
                      <a:pt x="29" y="60"/>
                      <a:pt x="29" y="58"/>
                    </a:cubicBezTo>
                    <a:cubicBezTo>
                      <a:pt x="29" y="54"/>
                      <a:pt x="32" y="51"/>
                      <a:pt x="36" y="51"/>
                    </a:cubicBezTo>
                    <a:cubicBezTo>
                      <a:pt x="40" y="51"/>
                      <a:pt x="43" y="54"/>
                      <a:pt x="43" y="58"/>
                    </a:cubicBezTo>
                    <a:cubicBezTo>
                      <a:pt x="43" y="60"/>
                      <a:pt x="42" y="63"/>
                      <a:pt x="40" y="64"/>
                    </a:cubicBezTo>
                    <a:lnTo>
                      <a:pt x="42" y="78"/>
                    </a:lnTo>
                    <a:close/>
                    <a:moveTo>
                      <a:pt x="50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3"/>
                      <a:pt x="28" y="7"/>
                      <a:pt x="34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5" y="7"/>
                      <a:pt x="50" y="13"/>
                      <a:pt x="50" y="19"/>
                    </a:cubicBez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26A599"/>
              </a:solidFill>
              <a:ln w="9525" cmpd="sng">
                <a:noFill/>
                <a:bevel/>
                <a:headEnd/>
                <a:tailEnd/>
              </a:ln>
              <a:extLst/>
            </p:spPr>
            <p:txBody>
              <a:bodyPr lIns="121920" tIns="60960" rIns="121920" bIns="6096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1089679" y="3009358"/>
              <a:ext cx="5315604" cy="761741"/>
              <a:chOff x="1089679" y="3009358"/>
              <a:chExt cx="5315604" cy="761741"/>
            </a:xfrm>
          </p:grpSpPr>
          <p:cxnSp>
            <p:nvCxnSpPr>
              <p:cNvPr id="93" name="肘形连接符 160"/>
              <p:cNvCxnSpPr>
                <a:cxnSpLocks noChangeShapeType="1"/>
              </p:cNvCxnSpPr>
              <p:nvPr/>
            </p:nvCxnSpPr>
            <p:spPr bwMode="auto">
              <a:xfrm>
                <a:off x="3347864" y="3342103"/>
                <a:ext cx="3057419" cy="374929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000000">
                    <a:lumMod val="75000"/>
                    <a:lumOff val="25000"/>
                  </a:srgbClr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4" name="矩形 41"/>
              <p:cNvSpPr>
                <a:spLocks noChangeArrowheads="1"/>
              </p:cNvSpPr>
              <p:nvPr/>
            </p:nvSpPr>
            <p:spPr bwMode="auto">
              <a:xfrm>
                <a:off x="1089679" y="3009358"/>
                <a:ext cx="1412239" cy="761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3" tIns="34287" rIns="68573" bIns="34287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Calibri" pitchFamily="34" charset="0"/>
                  </a:rPr>
                  <a:t>学习情境二</a:t>
                </a:r>
                <a:r>
                  <a:rPr kumimoji="0" lang="zh-CN" alt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Calibri" pitchFamily="34" charset="0"/>
                  </a:rPr>
                  <a:t>：</a:t>
                </a:r>
                <a:endPara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Calibri" pitchFamily="34" charset="0"/>
                </a:endParaRPr>
              </a:p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Calibri" pitchFamily="34" charset="0"/>
                  </a:rPr>
                  <a:t>校园</a:t>
                </a: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Calibri" pitchFamily="34" charset="0"/>
                  </a:rPr>
                  <a:t>订饭</a:t>
                </a:r>
                <a:r>
                  <a:rPr kumimoji="0" lang="en-US" altLang="zh-CN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Calibri" pitchFamily="34" charset="0"/>
                  </a:rPr>
                  <a:t>APP</a:t>
                </a:r>
                <a:endPara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2139726" y="1632076"/>
            <a:ext cx="6065509" cy="880714"/>
            <a:chOff x="1070193" y="2026283"/>
            <a:chExt cx="6670159" cy="826653"/>
          </a:xfrm>
        </p:grpSpPr>
        <p:cxnSp>
          <p:nvCxnSpPr>
            <p:cNvPr id="100" name="肘形连接符 154"/>
            <p:cNvCxnSpPr>
              <a:cxnSpLocks noChangeShapeType="1"/>
            </p:cNvCxnSpPr>
            <p:nvPr/>
          </p:nvCxnSpPr>
          <p:spPr bwMode="auto">
            <a:xfrm>
              <a:off x="3347864" y="2335630"/>
              <a:ext cx="4392488" cy="51730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>
                  <a:lumMod val="75000"/>
                  <a:lumOff val="25000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1" name="组合 100"/>
            <p:cNvGrpSpPr/>
            <p:nvPr/>
          </p:nvGrpSpPr>
          <p:grpSpPr>
            <a:xfrm>
              <a:off x="2813687" y="2060848"/>
              <a:ext cx="534177" cy="534177"/>
              <a:chOff x="2646403" y="1850353"/>
              <a:chExt cx="534177" cy="534177"/>
            </a:xfrm>
          </p:grpSpPr>
          <p:grpSp>
            <p:nvGrpSpPr>
              <p:cNvPr id="103" name="组合 102"/>
              <p:cNvGrpSpPr/>
              <p:nvPr/>
            </p:nvGrpSpPr>
            <p:grpSpPr>
              <a:xfrm>
                <a:off x="2646403" y="1850353"/>
                <a:ext cx="534177" cy="534177"/>
                <a:chOff x="304800" y="673100"/>
                <a:chExt cx="4000500" cy="4000500"/>
              </a:xfrm>
              <a:effectLst>
                <a:outerShdw blurRad="317500" dist="1905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07" name="同心圆 10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rgbClr val="FFFFFF"/>
                    </a:gs>
                    <a:gs pos="55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392114" y="760412"/>
                  <a:ext cx="3825858" cy="3825876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51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组合 125"/>
              <p:cNvGrpSpPr>
                <a:grpSpLocks/>
              </p:cNvGrpSpPr>
              <p:nvPr/>
            </p:nvGrpSpPr>
            <p:grpSpPr bwMode="auto">
              <a:xfrm>
                <a:off x="2744763" y="1943248"/>
                <a:ext cx="337457" cy="325903"/>
                <a:chOff x="1" y="-2"/>
                <a:chExt cx="583917" cy="496876"/>
              </a:xfrm>
              <a:solidFill>
                <a:srgbClr val="C00000"/>
              </a:solidFill>
            </p:grpSpPr>
            <p:sp>
              <p:nvSpPr>
                <p:cNvPr id="105" name="Freeform 160"/>
                <p:cNvSpPr>
                  <a:spLocks noChangeArrowheads="1"/>
                </p:cNvSpPr>
                <p:nvPr/>
              </p:nvSpPr>
              <p:spPr bwMode="auto">
                <a:xfrm>
                  <a:off x="1" y="-2"/>
                  <a:ext cx="583917" cy="224863"/>
                </a:xfrm>
                <a:custGeom>
                  <a:avLst/>
                  <a:gdLst>
                    <a:gd name="T0" fmla="*/ 2147483647 w 68"/>
                    <a:gd name="T1" fmla="*/ 1495961648 h 26"/>
                    <a:gd name="T2" fmla="*/ 2147483647 w 68"/>
                    <a:gd name="T3" fmla="*/ 1121971236 h 26"/>
                    <a:gd name="T4" fmla="*/ 2147483647 w 68"/>
                    <a:gd name="T5" fmla="*/ 747980824 h 26"/>
                    <a:gd name="T6" fmla="*/ 2147483647 w 68"/>
                    <a:gd name="T7" fmla="*/ 523584847 h 26"/>
                    <a:gd name="T8" fmla="*/ 2147483647 w 68"/>
                    <a:gd name="T9" fmla="*/ 523584847 h 26"/>
                    <a:gd name="T10" fmla="*/ 2147483647 w 68"/>
                    <a:gd name="T11" fmla="*/ 747980824 h 26"/>
                    <a:gd name="T12" fmla="*/ 2147483647 w 68"/>
                    <a:gd name="T13" fmla="*/ 747980824 h 26"/>
                    <a:gd name="T14" fmla="*/ 2147483647 w 68"/>
                    <a:gd name="T15" fmla="*/ 897575259 h 26"/>
                    <a:gd name="T16" fmla="*/ 2147483647 w 68"/>
                    <a:gd name="T17" fmla="*/ 74801542 h 26"/>
                    <a:gd name="T18" fmla="*/ 2147483647 w 68"/>
                    <a:gd name="T19" fmla="*/ 0 h 26"/>
                    <a:gd name="T20" fmla="*/ 2147483647 w 68"/>
                    <a:gd name="T21" fmla="*/ 74801542 h 26"/>
                    <a:gd name="T22" fmla="*/ 147472885 w 68"/>
                    <a:gd name="T23" fmla="*/ 1495961648 h 26"/>
                    <a:gd name="T24" fmla="*/ 73736443 w 68"/>
                    <a:gd name="T25" fmla="*/ 1795150518 h 26"/>
                    <a:gd name="T26" fmla="*/ 368682214 w 68"/>
                    <a:gd name="T27" fmla="*/ 1795150518 h 26"/>
                    <a:gd name="T28" fmla="*/ 2147483647 w 68"/>
                    <a:gd name="T29" fmla="*/ 523584847 h 26"/>
                    <a:gd name="T30" fmla="*/ 2147483647 w 68"/>
                    <a:gd name="T31" fmla="*/ 523584847 h 26"/>
                    <a:gd name="T32" fmla="*/ 2147483647 w 68"/>
                    <a:gd name="T33" fmla="*/ 1869943411 h 26"/>
                    <a:gd name="T34" fmla="*/ 2147483647 w 68"/>
                    <a:gd name="T35" fmla="*/ 1869943411 h 26"/>
                    <a:gd name="T36" fmla="*/ 2147483647 w 68"/>
                    <a:gd name="T37" fmla="*/ 1570754541 h 26"/>
                    <a:gd name="T38" fmla="*/ 2147483647 w 68"/>
                    <a:gd name="T39" fmla="*/ 1495961648 h 2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8"/>
                    <a:gd name="T61" fmla="*/ 0 h 26"/>
                    <a:gd name="T62" fmla="*/ 68 w 68"/>
                    <a:gd name="T63" fmla="*/ 26 h 2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8" h="26">
                      <a:moveTo>
                        <a:pt x="64" y="20"/>
                      </a:moveTo>
                      <a:cubicBezTo>
                        <a:pt x="62" y="19"/>
                        <a:pt x="61" y="17"/>
                        <a:pt x="61" y="15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8"/>
                        <a:pt x="60" y="7"/>
                        <a:pt x="58" y="7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6" y="7"/>
                        <a:pt x="54" y="8"/>
                        <a:pt x="54" y="10"/>
                      </a:cubicBez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2"/>
                        <a:pt x="53" y="13"/>
                        <a:pt x="52" y="12"/>
                      </a:cubicBez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35" y="1"/>
                        <a:pt x="33" y="0"/>
                        <a:pt x="33" y="0"/>
                      </a:cubicBezTo>
                      <a:cubicBezTo>
                        <a:pt x="33" y="0"/>
                        <a:pt x="32" y="1"/>
                        <a:pt x="30" y="1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2" y="25"/>
                        <a:pt x="3" y="25"/>
                        <a:pt x="5" y="24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2" y="6"/>
                        <a:pt x="34" y="6"/>
                        <a:pt x="36" y="7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4" y="26"/>
                        <a:pt x="66" y="26"/>
                        <a:pt x="67" y="25"/>
                      </a:cubicBezTo>
                      <a:cubicBezTo>
                        <a:pt x="68" y="24"/>
                        <a:pt x="67" y="22"/>
                        <a:pt x="66" y="21"/>
                      </a:cubicBez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26A599">
                    <a:lumMod val="50000"/>
                  </a:srgbClr>
                </a:solidFill>
                <a:ln w="9525" cmpd="sng">
                  <a:noFill/>
                  <a:bevel/>
                  <a:headEnd/>
                  <a:tailEnd/>
                </a:ln>
                <a:extLst/>
              </p:spPr>
              <p:txBody>
                <a:bodyPr lIns="121920" tIns="60960" rIns="121920" bIns="6096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Freeform 159"/>
                <p:cNvSpPr>
                  <a:spLocks noChangeArrowheads="1"/>
                </p:cNvSpPr>
                <p:nvPr/>
              </p:nvSpPr>
              <p:spPr bwMode="auto">
                <a:xfrm>
                  <a:off x="61657" y="94297"/>
                  <a:ext cx="460602" cy="402577"/>
                </a:xfrm>
                <a:custGeom>
                  <a:avLst/>
                  <a:gdLst>
                    <a:gd name="T0" fmla="*/ 2109911457 w 54"/>
                    <a:gd name="T1" fmla="*/ 73363234 h 47"/>
                    <a:gd name="T2" fmla="*/ 1746128914 w 54"/>
                    <a:gd name="T3" fmla="*/ 73363234 h 47"/>
                    <a:gd name="T4" fmla="*/ 145507900 w 54"/>
                    <a:gd name="T5" fmla="*/ 1100508471 h 47"/>
                    <a:gd name="T6" fmla="*/ 0 w 54"/>
                    <a:gd name="T7" fmla="*/ 1467341772 h 47"/>
                    <a:gd name="T8" fmla="*/ 0 w 54"/>
                    <a:gd name="T9" fmla="*/ 2147483647 h 47"/>
                    <a:gd name="T10" fmla="*/ 218266114 w 54"/>
                    <a:gd name="T11" fmla="*/ 2147483647 h 47"/>
                    <a:gd name="T12" fmla="*/ 945822671 w 54"/>
                    <a:gd name="T13" fmla="*/ 2147483647 h 47"/>
                    <a:gd name="T14" fmla="*/ 1164088786 w 54"/>
                    <a:gd name="T15" fmla="*/ 2147483647 h 47"/>
                    <a:gd name="T16" fmla="*/ 1164088786 w 54"/>
                    <a:gd name="T17" fmla="*/ 1980918673 h 47"/>
                    <a:gd name="T18" fmla="*/ 1382354900 w 54"/>
                    <a:gd name="T19" fmla="*/ 1760811840 h 47"/>
                    <a:gd name="T20" fmla="*/ 2147483647 w 54"/>
                    <a:gd name="T21" fmla="*/ 1760811840 h 47"/>
                    <a:gd name="T22" fmla="*/ 2147483647 w 54"/>
                    <a:gd name="T23" fmla="*/ 1980918673 h 47"/>
                    <a:gd name="T24" fmla="*/ 2147483647 w 54"/>
                    <a:gd name="T25" fmla="*/ 2147483647 h 47"/>
                    <a:gd name="T26" fmla="*/ 2147483647 w 54"/>
                    <a:gd name="T27" fmla="*/ 2147483647 h 47"/>
                    <a:gd name="T28" fmla="*/ 2147483647 w 54"/>
                    <a:gd name="T29" fmla="*/ 2147483647 h 47"/>
                    <a:gd name="T30" fmla="*/ 2147483647 w 54"/>
                    <a:gd name="T31" fmla="*/ 2147483647 h 47"/>
                    <a:gd name="T32" fmla="*/ 2147483647 w 54"/>
                    <a:gd name="T33" fmla="*/ 1467341772 h 47"/>
                    <a:gd name="T34" fmla="*/ 2147483647 w 54"/>
                    <a:gd name="T35" fmla="*/ 1173871705 h 47"/>
                    <a:gd name="T36" fmla="*/ 2109911457 w 54"/>
                    <a:gd name="T37" fmla="*/ 73363234 h 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"/>
                    <a:gd name="T58" fmla="*/ 0 h 47"/>
                    <a:gd name="T59" fmla="*/ 54 w 54"/>
                    <a:gd name="T60" fmla="*/ 47 h 4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" h="47">
                      <a:moveTo>
                        <a:pt x="29" y="1"/>
                      </a:moveTo>
                      <a:cubicBezTo>
                        <a:pt x="28" y="0"/>
                        <a:pt x="25" y="0"/>
                        <a:pt x="24" y="1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6"/>
                        <a:pt x="0" y="18"/>
                        <a:pt x="0" y="2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1" y="47"/>
                        <a:pt x="3" y="47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4" y="47"/>
                        <a:pt x="16" y="46"/>
                        <a:pt x="16" y="44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26"/>
                        <a:pt x="17" y="24"/>
                        <a:pt x="19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7" y="24"/>
                        <a:pt x="38" y="26"/>
                        <a:pt x="38" y="27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8" y="46"/>
                        <a:pt x="39" y="47"/>
                        <a:pt x="41" y="47"/>
                      </a:cubicBezTo>
                      <a:cubicBezTo>
                        <a:pt x="51" y="47"/>
                        <a:pt x="51" y="47"/>
                        <a:pt x="51" y="47"/>
                      </a:cubicBezTo>
                      <a:cubicBezTo>
                        <a:pt x="53" y="47"/>
                        <a:pt x="54" y="46"/>
                        <a:pt x="54" y="44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4" y="19"/>
                        <a:pt x="53" y="17"/>
                        <a:pt x="52" y="16"/>
                      </a:cubicBez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rgbClr val="26A599">
                    <a:lumMod val="50000"/>
                  </a:srgbClr>
                </a:solidFill>
                <a:ln w="9525" cmpd="sng">
                  <a:noFill/>
                  <a:bevel/>
                  <a:headEnd/>
                  <a:tailEnd/>
                </a:ln>
                <a:extLst/>
              </p:spPr>
              <p:txBody>
                <a:bodyPr lIns="121920" tIns="60960" rIns="121920" bIns="6096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2" name="矩形 93"/>
            <p:cNvSpPr>
              <a:spLocks noChangeArrowheads="1"/>
            </p:cNvSpPr>
            <p:nvPr/>
          </p:nvSpPr>
          <p:spPr bwMode="auto">
            <a:xfrm>
              <a:off x="1070193" y="2026283"/>
              <a:ext cx="1374314" cy="67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Calibri" pitchFamily="34" charset="0"/>
                </a:rPr>
                <a:t>学习情境三：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Calibri" pitchFamily="34" charset="0"/>
                </a:rPr>
                <a:t>创意公益广告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9" name="Line 40"/>
          <p:cNvSpPr>
            <a:spLocks noChangeShapeType="1"/>
          </p:cNvSpPr>
          <p:nvPr/>
        </p:nvSpPr>
        <p:spPr bwMode="auto">
          <a:xfrm rot="10800000" flipH="1">
            <a:off x="9103658" y="1384998"/>
            <a:ext cx="34214" cy="3229821"/>
          </a:xfrm>
          <a:prstGeom prst="line">
            <a:avLst/>
          </a:prstGeom>
          <a:noFill/>
          <a:ln w="38100">
            <a:solidFill>
              <a:srgbClr val="004C3F">
                <a:lumMod val="75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9137872" y="1414521"/>
            <a:ext cx="400110" cy="3054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从易到难，从简单到综合，能力递进。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76093" y="5108806"/>
            <a:ext cx="9289208" cy="733719"/>
            <a:chOff x="-36688" y="5509549"/>
            <a:chExt cx="9322545" cy="943787"/>
          </a:xfrm>
        </p:grpSpPr>
        <p:sp>
          <p:nvSpPr>
            <p:cNvPr id="112" name="Line 10"/>
            <p:cNvSpPr>
              <a:spLocks noChangeShapeType="1"/>
            </p:cNvSpPr>
            <p:nvPr/>
          </p:nvSpPr>
          <p:spPr bwMode="auto">
            <a:xfrm>
              <a:off x="628650" y="5982566"/>
              <a:ext cx="288925" cy="0"/>
            </a:xfrm>
            <a:prstGeom prst="line">
              <a:avLst/>
            </a:prstGeom>
            <a:noFill/>
            <a:ln w="22225">
              <a:solidFill>
                <a:srgbClr val="36B7AB"/>
              </a:solidFill>
              <a:round/>
              <a:headEnd/>
              <a:tailEnd type="triangle" w="med" len="lg"/>
            </a:ln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113" name="Group 11"/>
            <p:cNvGrpSpPr>
              <a:grpSpLocks/>
            </p:cNvGrpSpPr>
            <p:nvPr/>
          </p:nvGrpSpPr>
          <p:grpSpPr bwMode="auto">
            <a:xfrm>
              <a:off x="801925" y="5521732"/>
              <a:ext cx="1206500" cy="919162"/>
              <a:chOff x="836" y="1977"/>
              <a:chExt cx="760" cy="579"/>
            </a:xfrm>
          </p:grpSpPr>
          <p:sp>
            <p:nvSpPr>
              <p:cNvPr id="131" name="Freeform 12"/>
              <p:cNvSpPr>
                <a:spLocks/>
              </p:cNvSpPr>
              <p:nvPr/>
            </p:nvSpPr>
            <p:spPr bwMode="auto">
              <a:xfrm>
                <a:off x="836" y="1977"/>
                <a:ext cx="578" cy="579"/>
              </a:xfrm>
              <a:custGeom>
                <a:avLst/>
                <a:gdLst>
                  <a:gd name="T0" fmla="*/ 0 w 578"/>
                  <a:gd name="T1" fmla="*/ 0 h 579"/>
                  <a:gd name="T2" fmla="*/ 578 w 578"/>
                  <a:gd name="T3" fmla="*/ 0 h 579"/>
                  <a:gd name="T4" fmla="*/ 578 w 578"/>
                  <a:gd name="T5" fmla="*/ 579 h 579"/>
                  <a:gd name="T6" fmla="*/ 0 w 578"/>
                  <a:gd name="T7" fmla="*/ 579 h 5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8"/>
                  <a:gd name="T13" fmla="*/ 0 h 579"/>
                  <a:gd name="T14" fmla="*/ 578 w 578"/>
                  <a:gd name="T15" fmla="*/ 579 h 5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8" h="579">
                    <a:moveTo>
                      <a:pt x="0" y="0"/>
                    </a:moveTo>
                    <a:lnTo>
                      <a:pt x="578" y="0"/>
                    </a:lnTo>
                    <a:lnTo>
                      <a:pt x="578" y="579"/>
                    </a:lnTo>
                    <a:lnTo>
                      <a:pt x="0" y="579"/>
                    </a:lnTo>
                  </a:path>
                </a:pathLst>
              </a:custGeom>
              <a:noFill/>
              <a:ln w="22225">
                <a:solidFill>
                  <a:srgbClr val="36B7AB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32" name="Line 13"/>
              <p:cNvSpPr>
                <a:spLocks noChangeShapeType="1"/>
              </p:cNvSpPr>
              <p:nvPr/>
            </p:nvSpPr>
            <p:spPr bwMode="auto">
              <a:xfrm>
                <a:off x="1414" y="2267"/>
                <a:ext cx="182" cy="0"/>
              </a:xfrm>
              <a:prstGeom prst="line">
                <a:avLst/>
              </a:prstGeom>
              <a:noFill/>
              <a:ln w="22225">
                <a:solidFill>
                  <a:srgbClr val="36B7AB"/>
                </a:solidFill>
                <a:round/>
                <a:headEnd/>
                <a:tailEnd type="triangle" w="med" len="lg"/>
              </a:ln>
            </p:spPr>
            <p:txBody>
              <a:bodyPr wrap="none" lIns="0" tIns="0" rIns="0" bIns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4" name="Group 14"/>
            <p:cNvGrpSpPr>
              <a:grpSpLocks/>
            </p:cNvGrpSpPr>
            <p:nvPr/>
          </p:nvGrpSpPr>
          <p:grpSpPr bwMode="auto">
            <a:xfrm>
              <a:off x="1968235" y="5520621"/>
              <a:ext cx="1206500" cy="919162"/>
              <a:chOff x="836" y="1977"/>
              <a:chExt cx="760" cy="579"/>
            </a:xfrm>
          </p:grpSpPr>
          <p:sp>
            <p:nvSpPr>
              <p:cNvPr id="129" name="Freeform 15"/>
              <p:cNvSpPr>
                <a:spLocks/>
              </p:cNvSpPr>
              <p:nvPr/>
            </p:nvSpPr>
            <p:spPr bwMode="auto">
              <a:xfrm>
                <a:off x="836" y="1977"/>
                <a:ext cx="578" cy="579"/>
              </a:xfrm>
              <a:custGeom>
                <a:avLst/>
                <a:gdLst>
                  <a:gd name="T0" fmla="*/ 0 w 578"/>
                  <a:gd name="T1" fmla="*/ 0 h 579"/>
                  <a:gd name="T2" fmla="*/ 578 w 578"/>
                  <a:gd name="T3" fmla="*/ 0 h 579"/>
                  <a:gd name="T4" fmla="*/ 578 w 578"/>
                  <a:gd name="T5" fmla="*/ 579 h 579"/>
                  <a:gd name="T6" fmla="*/ 0 w 578"/>
                  <a:gd name="T7" fmla="*/ 579 h 5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8"/>
                  <a:gd name="T13" fmla="*/ 0 h 579"/>
                  <a:gd name="T14" fmla="*/ 578 w 578"/>
                  <a:gd name="T15" fmla="*/ 579 h 5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8" h="579">
                    <a:moveTo>
                      <a:pt x="0" y="0"/>
                    </a:moveTo>
                    <a:lnTo>
                      <a:pt x="578" y="0"/>
                    </a:lnTo>
                    <a:lnTo>
                      <a:pt x="578" y="579"/>
                    </a:lnTo>
                    <a:lnTo>
                      <a:pt x="0" y="579"/>
                    </a:lnTo>
                  </a:path>
                </a:pathLst>
              </a:custGeom>
              <a:noFill/>
              <a:ln w="22225">
                <a:solidFill>
                  <a:srgbClr val="36B7AB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30" name="Line 16"/>
              <p:cNvSpPr>
                <a:spLocks noChangeShapeType="1"/>
              </p:cNvSpPr>
              <p:nvPr/>
            </p:nvSpPr>
            <p:spPr bwMode="auto">
              <a:xfrm>
                <a:off x="1414" y="2267"/>
                <a:ext cx="182" cy="0"/>
              </a:xfrm>
              <a:prstGeom prst="line">
                <a:avLst/>
              </a:prstGeom>
              <a:noFill/>
              <a:ln w="22225">
                <a:solidFill>
                  <a:srgbClr val="36B7AB"/>
                </a:solidFill>
                <a:round/>
                <a:headEnd/>
                <a:tailEnd type="triangle" w="med" len="lg"/>
              </a:ln>
            </p:spPr>
            <p:txBody>
              <a:bodyPr wrap="none" lIns="0" tIns="0" rIns="0" bIns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5" name="Group 17"/>
            <p:cNvGrpSpPr>
              <a:grpSpLocks/>
            </p:cNvGrpSpPr>
            <p:nvPr/>
          </p:nvGrpSpPr>
          <p:grpSpPr bwMode="auto">
            <a:xfrm>
              <a:off x="3226940" y="5509549"/>
              <a:ext cx="1206500" cy="919162"/>
              <a:chOff x="836" y="1977"/>
              <a:chExt cx="760" cy="579"/>
            </a:xfrm>
          </p:grpSpPr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836" y="1977"/>
                <a:ext cx="578" cy="579"/>
              </a:xfrm>
              <a:custGeom>
                <a:avLst/>
                <a:gdLst>
                  <a:gd name="T0" fmla="*/ 0 w 578"/>
                  <a:gd name="T1" fmla="*/ 0 h 579"/>
                  <a:gd name="T2" fmla="*/ 578 w 578"/>
                  <a:gd name="T3" fmla="*/ 0 h 579"/>
                  <a:gd name="T4" fmla="*/ 578 w 578"/>
                  <a:gd name="T5" fmla="*/ 579 h 579"/>
                  <a:gd name="T6" fmla="*/ 0 w 578"/>
                  <a:gd name="T7" fmla="*/ 579 h 5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8"/>
                  <a:gd name="T13" fmla="*/ 0 h 579"/>
                  <a:gd name="T14" fmla="*/ 578 w 578"/>
                  <a:gd name="T15" fmla="*/ 579 h 5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8" h="579">
                    <a:moveTo>
                      <a:pt x="0" y="0"/>
                    </a:moveTo>
                    <a:lnTo>
                      <a:pt x="578" y="0"/>
                    </a:lnTo>
                    <a:lnTo>
                      <a:pt x="578" y="579"/>
                    </a:lnTo>
                    <a:lnTo>
                      <a:pt x="0" y="579"/>
                    </a:lnTo>
                  </a:path>
                </a:pathLst>
              </a:custGeom>
              <a:noFill/>
              <a:ln w="22225">
                <a:solidFill>
                  <a:srgbClr val="36B7AB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28" name="Line 19"/>
              <p:cNvSpPr>
                <a:spLocks noChangeShapeType="1"/>
              </p:cNvSpPr>
              <p:nvPr/>
            </p:nvSpPr>
            <p:spPr bwMode="auto">
              <a:xfrm>
                <a:off x="1414" y="2267"/>
                <a:ext cx="182" cy="0"/>
              </a:xfrm>
              <a:prstGeom prst="line">
                <a:avLst/>
              </a:prstGeom>
              <a:noFill/>
              <a:ln w="22225">
                <a:solidFill>
                  <a:srgbClr val="36B7AB"/>
                </a:solidFill>
                <a:round/>
                <a:headEnd/>
                <a:tailEnd type="triangle" w="med" len="lg"/>
              </a:ln>
            </p:spPr>
            <p:txBody>
              <a:bodyPr wrap="none" lIns="0" tIns="0" rIns="0" bIns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6" name="Freeform 21"/>
            <p:cNvSpPr>
              <a:spLocks/>
            </p:cNvSpPr>
            <p:nvPr/>
          </p:nvSpPr>
          <p:spPr bwMode="auto">
            <a:xfrm>
              <a:off x="4344776" y="5520621"/>
              <a:ext cx="1886464" cy="919162"/>
            </a:xfrm>
            <a:custGeom>
              <a:avLst/>
              <a:gdLst>
                <a:gd name="T0" fmla="*/ 0 w 578"/>
                <a:gd name="T1" fmla="*/ 0 h 579"/>
                <a:gd name="T2" fmla="*/ 578 w 578"/>
                <a:gd name="T3" fmla="*/ 0 h 579"/>
                <a:gd name="T4" fmla="*/ 578 w 578"/>
                <a:gd name="T5" fmla="*/ 579 h 579"/>
                <a:gd name="T6" fmla="*/ 0 w 578"/>
                <a:gd name="T7" fmla="*/ 579 h 5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579"/>
                <a:gd name="T14" fmla="*/ 578 w 578"/>
                <a:gd name="T15" fmla="*/ 579 h 5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579">
                  <a:moveTo>
                    <a:pt x="0" y="0"/>
                  </a:moveTo>
                  <a:lnTo>
                    <a:pt x="578" y="0"/>
                  </a:lnTo>
                  <a:lnTo>
                    <a:pt x="578" y="579"/>
                  </a:lnTo>
                  <a:lnTo>
                    <a:pt x="0" y="579"/>
                  </a:lnTo>
                </a:path>
              </a:pathLst>
            </a:custGeom>
            <a:noFill/>
            <a:ln w="22225">
              <a:solidFill>
                <a:srgbClr val="36B7AB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7" name="Line 22"/>
            <p:cNvSpPr>
              <a:spLocks noChangeShapeType="1"/>
            </p:cNvSpPr>
            <p:nvPr/>
          </p:nvSpPr>
          <p:spPr bwMode="auto">
            <a:xfrm flipV="1">
              <a:off x="6231240" y="5969924"/>
              <a:ext cx="368200" cy="11072"/>
            </a:xfrm>
            <a:prstGeom prst="line">
              <a:avLst/>
            </a:prstGeom>
            <a:noFill/>
            <a:ln w="22225">
              <a:solidFill>
                <a:srgbClr val="36B7AB"/>
              </a:solidFill>
              <a:round/>
              <a:headEnd/>
              <a:tailEnd type="triangle" w="med" len="lg"/>
            </a:ln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8" name="TextBox 65"/>
            <p:cNvSpPr txBox="1"/>
            <p:nvPr/>
          </p:nvSpPr>
          <p:spPr>
            <a:xfrm>
              <a:off x="-36688" y="5762528"/>
              <a:ext cx="9120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/>
                  </a:solidFill>
                  <a:latin typeface="Calibri"/>
                </a:rPr>
                <a:t>头脑风暴、</a:t>
              </a:r>
              <a:endParaRPr lang="en-US" altLang="zh-CN" sz="1200" kern="0" dirty="0" smtClean="0">
                <a:solidFill>
                  <a:sysClr val="windowText" lastClr="000000"/>
                </a:solidFill>
                <a:latin typeface="Calibri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/>
                  </a:solidFill>
                  <a:latin typeface="Calibri"/>
                </a:rPr>
                <a:t>思维导</a:t>
              </a:r>
              <a:r>
                <a:rPr lang="zh-CN" altLang="en-US" sz="1200" kern="0" dirty="0" smtClean="0">
                  <a:solidFill>
                    <a:sysClr val="windowText" lastClr="000000"/>
                  </a:solidFill>
                  <a:latin typeface="Calibri"/>
                </a:rPr>
                <a:t>图</a:t>
              </a:r>
              <a:endParaRPr lang="zh-CN" altLang="en-US" sz="12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9" name="TextBox 66"/>
            <p:cNvSpPr txBox="1"/>
            <p:nvPr/>
          </p:nvSpPr>
          <p:spPr>
            <a:xfrm>
              <a:off x="879360" y="5645964"/>
              <a:ext cx="9330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0" dirty="0" smtClean="0">
                  <a:solidFill>
                    <a:sysClr val="windowText" lastClr="000000"/>
                  </a:solidFill>
                  <a:latin typeface="Calibri"/>
                </a:rPr>
                <a:t>互换排序、</a:t>
              </a:r>
              <a:endParaRPr lang="en-US" altLang="zh-CN" sz="1200" kern="0" dirty="0" smtClean="0">
                <a:solidFill>
                  <a:sysClr val="windowText" lastClr="000000"/>
                </a:solidFill>
                <a:latin typeface="Calibri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0" dirty="0">
                  <a:solidFill>
                    <a:sysClr val="windowText" lastClr="000000"/>
                  </a:solidFill>
                  <a:latin typeface="Calibri"/>
                </a:rPr>
                <a:t>聚类</a:t>
              </a:r>
              <a:r>
                <a:rPr lang="zh-CN" altLang="en-US" sz="1200" kern="0" dirty="0" smtClean="0">
                  <a:solidFill>
                    <a:sysClr val="windowText" lastClr="000000"/>
                  </a:solidFill>
                  <a:latin typeface="Calibri"/>
                </a:rPr>
                <a:t>、设计</a:t>
              </a:r>
              <a:r>
                <a:rPr lang="zh-CN" altLang="en-US" sz="1200" kern="0" dirty="0">
                  <a:solidFill>
                    <a:sysClr val="windowText" lastClr="000000"/>
                  </a:solidFill>
                  <a:latin typeface="Calibri"/>
                </a:rPr>
                <a:t>主题</a:t>
              </a:r>
            </a:p>
          </p:txBody>
        </p:sp>
        <p:sp>
          <p:nvSpPr>
            <p:cNvPr id="120" name="TextBox 67"/>
            <p:cNvSpPr txBox="1"/>
            <p:nvPr/>
          </p:nvSpPr>
          <p:spPr>
            <a:xfrm>
              <a:off x="2074500" y="5700973"/>
              <a:ext cx="7452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Calibri"/>
                </a:rPr>
                <a:t>分类</a:t>
              </a:r>
              <a:endParaRPr lang="en-US" altLang="zh-CN" sz="1400" kern="0" dirty="0">
                <a:solidFill>
                  <a:sysClr val="windowText" lastClr="000000"/>
                </a:solidFill>
                <a:latin typeface="Calibri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Calibri"/>
                </a:rPr>
                <a:t>与优化</a:t>
              </a:r>
              <a:endParaRPr lang="zh-CN" altLang="en-US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1" name="TextBox 68"/>
            <p:cNvSpPr txBox="1"/>
            <p:nvPr/>
          </p:nvSpPr>
          <p:spPr>
            <a:xfrm>
              <a:off x="3153247" y="5700973"/>
              <a:ext cx="10385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Calibri"/>
                </a:rPr>
                <a:t>获取信息、</a:t>
              </a:r>
              <a:r>
                <a:rPr lang="en-US" altLang="zh-CN" sz="1400" kern="0" dirty="0" smtClean="0">
                  <a:solidFill>
                    <a:sysClr val="windowText" lastClr="000000"/>
                  </a:solidFill>
                  <a:latin typeface="Calibri"/>
                </a:rPr>
                <a:t>SWOT</a:t>
              </a: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Calibri"/>
                </a:rPr>
                <a:t>分析</a:t>
              </a:r>
              <a:endParaRPr lang="zh-CN" altLang="en-US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2" name="TextBox 69"/>
            <p:cNvSpPr txBox="1"/>
            <p:nvPr/>
          </p:nvSpPr>
          <p:spPr>
            <a:xfrm>
              <a:off x="4414831" y="5826313"/>
              <a:ext cx="18867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Calibri"/>
                </a:rPr>
                <a:t>目标导向的行动计划</a:t>
              </a:r>
              <a:endParaRPr lang="zh-CN" altLang="en-US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3" name="TextBox 78"/>
            <p:cNvSpPr txBox="1"/>
            <p:nvPr/>
          </p:nvSpPr>
          <p:spPr>
            <a:xfrm>
              <a:off x="6609764" y="5808694"/>
              <a:ext cx="18579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</a:rPr>
                <a:t>描绘草图 、原型设计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</a:endParaRPr>
            </a:p>
          </p:txBody>
        </p:sp>
        <p:sp>
          <p:nvSpPr>
            <p:cNvPr id="124" name="TextBox 1"/>
            <p:cNvSpPr txBox="1"/>
            <p:nvPr/>
          </p:nvSpPr>
          <p:spPr>
            <a:xfrm>
              <a:off x="8572351" y="5731351"/>
              <a:ext cx="713506" cy="59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/>
                  </a:solidFill>
                  <a:latin typeface="Calibri"/>
                </a:rPr>
                <a:t>故事</a:t>
              </a:r>
              <a:endParaRPr lang="en-US" altLang="zh-CN" sz="1200" kern="0" dirty="0" smtClean="0">
                <a:solidFill>
                  <a:sysClr val="windowText" lastClr="000000"/>
                </a:solidFill>
                <a:latin typeface="Calibri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>
                  <a:solidFill>
                    <a:sysClr val="windowText" lastClr="000000"/>
                  </a:solidFill>
                  <a:latin typeface="Calibri"/>
                </a:rPr>
                <a:t>推广</a:t>
              </a:r>
              <a:endParaRPr lang="zh-CN" altLang="en-US" sz="12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5" name="Freeform 21"/>
            <p:cNvSpPr>
              <a:spLocks/>
            </p:cNvSpPr>
            <p:nvPr/>
          </p:nvSpPr>
          <p:spPr bwMode="auto">
            <a:xfrm>
              <a:off x="6483736" y="5534174"/>
              <a:ext cx="1941441" cy="919162"/>
            </a:xfrm>
            <a:custGeom>
              <a:avLst/>
              <a:gdLst>
                <a:gd name="T0" fmla="*/ 0 w 578"/>
                <a:gd name="T1" fmla="*/ 0 h 579"/>
                <a:gd name="T2" fmla="*/ 578 w 578"/>
                <a:gd name="T3" fmla="*/ 0 h 579"/>
                <a:gd name="T4" fmla="*/ 578 w 578"/>
                <a:gd name="T5" fmla="*/ 579 h 579"/>
                <a:gd name="T6" fmla="*/ 0 w 578"/>
                <a:gd name="T7" fmla="*/ 579 h 5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579"/>
                <a:gd name="T14" fmla="*/ 578 w 578"/>
                <a:gd name="T15" fmla="*/ 579 h 5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579">
                  <a:moveTo>
                    <a:pt x="0" y="0"/>
                  </a:moveTo>
                  <a:lnTo>
                    <a:pt x="578" y="0"/>
                  </a:lnTo>
                  <a:lnTo>
                    <a:pt x="578" y="579"/>
                  </a:lnTo>
                  <a:lnTo>
                    <a:pt x="0" y="579"/>
                  </a:lnTo>
                </a:path>
              </a:pathLst>
            </a:custGeom>
            <a:noFill/>
            <a:ln w="22225">
              <a:solidFill>
                <a:srgbClr val="36B7AB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6" name="Line 22"/>
            <p:cNvSpPr>
              <a:spLocks noChangeShapeType="1"/>
            </p:cNvSpPr>
            <p:nvPr/>
          </p:nvSpPr>
          <p:spPr bwMode="auto">
            <a:xfrm flipV="1">
              <a:off x="8425177" y="5992960"/>
              <a:ext cx="284591" cy="1589"/>
            </a:xfrm>
            <a:prstGeom prst="line">
              <a:avLst/>
            </a:prstGeom>
            <a:noFill/>
            <a:ln w="22225">
              <a:solidFill>
                <a:srgbClr val="36B7AB"/>
              </a:solidFill>
              <a:round/>
              <a:headEnd/>
              <a:tailEnd type="triangle" w="med" len="lg"/>
            </a:ln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smtClean="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33" name="Line 40"/>
          <p:cNvSpPr>
            <a:spLocks noChangeShapeType="1"/>
          </p:cNvSpPr>
          <p:nvPr/>
        </p:nvSpPr>
        <p:spPr bwMode="auto">
          <a:xfrm rot="10800000" flipH="1" flipV="1">
            <a:off x="1218962" y="4870249"/>
            <a:ext cx="8572309" cy="42836"/>
          </a:xfrm>
          <a:prstGeom prst="line">
            <a:avLst/>
          </a:prstGeom>
          <a:noFill/>
          <a:ln w="38100">
            <a:solidFill>
              <a:srgbClr val="004C3F">
                <a:lumMod val="75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4727530" y="4692259"/>
            <a:ext cx="1555172" cy="3693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工作过程不变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4996168" y="5887032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学习情境开发</a:t>
            </a:r>
            <a:endParaRPr lang="zh-CN" altLang="en-US" sz="1100" dirty="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5559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关键创新点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注重学习体验，激发学习主动性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6" y="1186424"/>
            <a:ext cx="5526526" cy="48551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93" y="1186424"/>
            <a:ext cx="5488006" cy="49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6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学生收获与成长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作品与竞赛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02494"/>
              </p:ext>
            </p:extLst>
          </p:nvPr>
        </p:nvGraphicFramePr>
        <p:xfrm>
          <a:off x="6574175" y="959939"/>
          <a:ext cx="4910014" cy="1605524"/>
        </p:xfrm>
        <a:graphic>
          <a:graphicData uri="http://schemas.openxmlformats.org/drawingml/2006/table">
            <a:tbl>
              <a:tblPr/>
              <a:tblGrid>
                <a:gridCol w="4125775">
                  <a:extLst>
                    <a:ext uri="{9D8B030D-6E8A-4147-A177-3AD203B41FA5}">
                      <a16:colId xmlns:a16="http://schemas.microsoft.com/office/drawing/2014/main" val="467879445"/>
                    </a:ext>
                  </a:extLst>
                </a:gridCol>
                <a:gridCol w="784239">
                  <a:extLst>
                    <a:ext uri="{9D8B030D-6E8A-4147-A177-3AD203B41FA5}">
                      <a16:colId xmlns:a16="http://schemas.microsoft.com/office/drawing/2014/main" val="1292639164"/>
                    </a:ext>
                  </a:extLst>
                </a:gridCol>
              </a:tblGrid>
              <a:tr h="2426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竞赛名称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奖项级别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26138"/>
                  </a:ext>
                </a:extLst>
              </a:tr>
              <a:tr h="2669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2018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第十二届</a:t>
                      </a:r>
                      <a:r>
                        <a:rPr lang="en-US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ican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国际创新创业大赛中国区总决赛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二等奖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065608"/>
                  </a:ext>
                </a:extLst>
              </a:tr>
              <a:tr h="2669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2016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中美青年创客大赛西安赛区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二等奖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636261"/>
                  </a:ext>
                </a:extLst>
              </a:tr>
              <a:tr h="295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2017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年西安高新“挑战杯”陕西大学生课外学术科技作品竞赛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三等奖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256690"/>
                  </a:ext>
                </a:extLst>
              </a:tr>
              <a:tr h="2669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2016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年西安市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第二届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“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dea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to action”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一等奖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886823"/>
                  </a:ext>
                </a:extLst>
              </a:tr>
              <a:tr h="2669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2015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年全球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创业周西安站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——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开源硬件马拉松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二等奖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456037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574175" y="682940"/>
            <a:ext cx="4910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参与竞赛并获奖</a:t>
            </a:r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0"/>
          <a:stretch/>
        </p:blipFill>
        <p:spPr>
          <a:xfrm>
            <a:off x="9811897" y="2953030"/>
            <a:ext cx="1672292" cy="1840644"/>
          </a:xfrm>
          <a:prstGeom prst="rect">
            <a:avLst/>
          </a:prstGeom>
        </p:spPr>
      </p:pic>
      <p:pic>
        <p:nvPicPr>
          <p:cNvPr id="39" name="Picture 5" descr="D:\文件工作\我做过的\学生活动\20161218 首届 校园创客季总决赛\支撑材料\参赛过程照片\总决赛现场照片\mmexport14821195254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75" y="2953029"/>
            <a:ext cx="3089285" cy="18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7"/>
          <a:stretch/>
        </p:blipFill>
        <p:spPr>
          <a:xfrm>
            <a:off x="9811897" y="4845783"/>
            <a:ext cx="1698842" cy="182141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77675"/>
              </p:ext>
            </p:extLst>
          </p:nvPr>
        </p:nvGraphicFramePr>
        <p:xfrm>
          <a:off x="6574175" y="2565463"/>
          <a:ext cx="4910014" cy="266934"/>
        </p:xfrm>
        <a:graphic>
          <a:graphicData uri="http://schemas.openxmlformats.org/drawingml/2006/table">
            <a:tbl>
              <a:tblPr/>
              <a:tblGrid>
                <a:gridCol w="4125775">
                  <a:extLst>
                    <a:ext uri="{9D8B030D-6E8A-4147-A177-3AD203B41FA5}">
                      <a16:colId xmlns:a16="http://schemas.microsoft.com/office/drawing/2014/main" val="929578598"/>
                    </a:ext>
                  </a:extLst>
                </a:gridCol>
                <a:gridCol w="784239">
                  <a:extLst>
                    <a:ext uri="{9D8B030D-6E8A-4147-A177-3AD203B41FA5}">
                      <a16:colId xmlns:a16="http://schemas.microsoft.com/office/drawing/2014/main" val="1224303441"/>
                    </a:ext>
                  </a:extLst>
                </a:gridCol>
              </a:tblGrid>
              <a:tr h="2669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2016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年陕西省校园创客季总决赛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优秀奖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406383"/>
                  </a:ext>
                </a:extLst>
              </a:tr>
            </a:tbl>
          </a:graphicData>
        </a:graphic>
      </p:graphicFrame>
      <p:sp>
        <p:nvSpPr>
          <p:cNvPr id="45" name="稻壳儿小白白(http://dwz.cn/Wu2UP)"/>
          <p:cNvSpPr>
            <a:spLocks noChangeShapeType="1"/>
          </p:cNvSpPr>
          <p:nvPr/>
        </p:nvSpPr>
        <p:spPr bwMode="auto">
          <a:xfrm flipH="1" flipV="1">
            <a:off x="6239215" y="767158"/>
            <a:ext cx="19734" cy="5966151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7" y="1054023"/>
            <a:ext cx="1563587" cy="16432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10" y="1054023"/>
            <a:ext cx="1440433" cy="16473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06" y="1014754"/>
            <a:ext cx="2133234" cy="16947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7" y="4909063"/>
            <a:ext cx="2744632" cy="15193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83" y="4924438"/>
            <a:ext cx="2831757" cy="15709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41089" y="2719072"/>
            <a:ext cx="4449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学生作品：平面公益广告</a:t>
            </a:r>
            <a:r>
              <a:rPr lang="en-US" altLang="zh-CN" sz="1200" dirty="0" smtClean="0"/>
              <a:t>&amp;</a:t>
            </a:r>
            <a:r>
              <a:rPr lang="zh-CN" altLang="en-US" sz="1200" dirty="0" smtClean="0"/>
              <a:t>视频公益广告</a:t>
            </a:r>
            <a:endParaRPr lang="zh-CN" altLang="en-US" sz="1200" dirty="0"/>
          </a:p>
        </p:txBody>
      </p:sp>
      <p:sp>
        <p:nvSpPr>
          <p:cNvPr id="51" name="文本框 50"/>
          <p:cNvSpPr txBox="1"/>
          <p:nvPr/>
        </p:nvSpPr>
        <p:spPr>
          <a:xfrm>
            <a:off x="2205549" y="6456310"/>
            <a:ext cx="234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学生作业：调研报告</a:t>
            </a:r>
            <a:endParaRPr lang="zh-CN" altLang="en-US" sz="1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" y="3048520"/>
            <a:ext cx="2683163" cy="1509279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477581" y="4550398"/>
            <a:ext cx="555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学生作品：机器人瓦力</a:t>
            </a:r>
            <a:r>
              <a:rPr lang="en-US" altLang="zh-CN" sz="1200" dirty="0" smtClean="0"/>
              <a:t>&amp;</a:t>
            </a:r>
            <a:r>
              <a:rPr lang="zh-CN" altLang="en-US" sz="1200" dirty="0" smtClean="0"/>
              <a:t>智能手臂</a:t>
            </a:r>
            <a:endParaRPr lang="zh-CN" altLang="en-US" sz="12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2" b="9620"/>
          <a:stretch/>
        </p:blipFill>
        <p:spPr>
          <a:xfrm>
            <a:off x="6574174" y="4852607"/>
            <a:ext cx="3089285" cy="18104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/>
          <a:stretch/>
        </p:blipFill>
        <p:spPr>
          <a:xfrm>
            <a:off x="3362106" y="3017886"/>
            <a:ext cx="2603434" cy="153305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7260" y="1971997"/>
            <a:ext cx="5343858" cy="3265127"/>
            <a:chOff x="2652274" y="1991386"/>
            <a:chExt cx="6373954" cy="3497694"/>
          </a:xfrm>
        </p:grpSpPr>
        <p:sp>
          <p:nvSpPr>
            <p:cNvPr id="37890" name="稻壳儿小白白(http://dwz.cn/Wu2UP)"/>
            <p:cNvSpPr>
              <a:spLocks noChangeArrowheads="1"/>
            </p:cNvSpPr>
            <p:nvPr/>
          </p:nvSpPr>
          <p:spPr bwMode="auto">
            <a:xfrm>
              <a:off x="5625200" y="3984792"/>
              <a:ext cx="614566" cy="327772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id-ID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891" name="稻壳儿小白白(http://dwz.cn/Wu2UP)"/>
            <p:cNvSpPr>
              <a:spLocks noChangeArrowheads="1"/>
            </p:cNvSpPr>
            <p:nvPr/>
          </p:nvSpPr>
          <p:spPr bwMode="auto">
            <a:xfrm>
              <a:off x="4649200" y="3465154"/>
              <a:ext cx="2575383" cy="1369714"/>
            </a:xfrm>
            <a:prstGeom prst="ellipse">
              <a:avLst/>
            </a:prstGeom>
            <a:noFill/>
            <a:ln w="12700">
              <a:solidFill>
                <a:srgbClr val="117A68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id-ID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892" name="稻壳儿小白白(http://dwz.cn/Wu2UP)"/>
            <p:cNvSpPr>
              <a:spLocks noChangeArrowheads="1"/>
            </p:cNvSpPr>
            <p:nvPr/>
          </p:nvSpPr>
          <p:spPr bwMode="auto">
            <a:xfrm>
              <a:off x="4600084" y="4119366"/>
              <a:ext cx="108305" cy="65288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id-ID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893" name="稻壳儿小白白(http://dwz.cn/Wu2UP)"/>
            <p:cNvSpPr>
              <a:spLocks noChangeArrowheads="1"/>
            </p:cNvSpPr>
            <p:nvPr/>
          </p:nvSpPr>
          <p:spPr bwMode="auto">
            <a:xfrm>
              <a:off x="7176727" y="4119366"/>
              <a:ext cx="107046" cy="65288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id-ID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894" name="稻壳儿小白白(http://dwz.cn/Wu2UP)"/>
            <p:cNvSpPr>
              <a:spLocks noChangeArrowheads="1"/>
            </p:cNvSpPr>
            <p:nvPr/>
          </p:nvSpPr>
          <p:spPr bwMode="auto">
            <a:xfrm>
              <a:off x="6528159" y="3525113"/>
              <a:ext cx="107045" cy="65288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id-ID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895" name="稻壳儿小白白(http://dwz.cn/Wu2UP)"/>
            <p:cNvSpPr>
              <a:spLocks noChangeArrowheads="1"/>
            </p:cNvSpPr>
            <p:nvPr/>
          </p:nvSpPr>
          <p:spPr bwMode="auto">
            <a:xfrm>
              <a:off x="5249912" y="3525113"/>
              <a:ext cx="108305" cy="65288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id-ID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896" name="稻壳儿小白白(http://dwz.cn/Wu2UP)"/>
            <p:cNvSpPr>
              <a:spLocks noChangeArrowheads="1"/>
            </p:cNvSpPr>
            <p:nvPr/>
          </p:nvSpPr>
          <p:spPr bwMode="auto">
            <a:xfrm>
              <a:off x="6528159" y="4714951"/>
              <a:ext cx="107045" cy="65288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id-ID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897" name="稻壳儿小白白(http://dwz.cn/Wu2UP)"/>
            <p:cNvSpPr>
              <a:spLocks noChangeArrowheads="1"/>
            </p:cNvSpPr>
            <p:nvPr/>
          </p:nvSpPr>
          <p:spPr bwMode="auto">
            <a:xfrm>
              <a:off x="5249912" y="4714951"/>
              <a:ext cx="108305" cy="65288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id-ID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898" name="稻壳儿小白白(http://dwz.cn/Wu2UP)"/>
            <p:cNvSpPr>
              <a:spLocks noChangeArrowheads="1"/>
            </p:cNvSpPr>
            <p:nvPr/>
          </p:nvSpPr>
          <p:spPr bwMode="auto">
            <a:xfrm flipH="1">
              <a:off x="4550235" y="2006169"/>
              <a:ext cx="435737" cy="459681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en-AU" altLang="en-US" sz="16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899" name="稻壳儿小白白(http://dwz.cn/Wu2UP)"/>
            <p:cNvSpPr>
              <a:spLocks noEditPoints="1"/>
            </p:cNvSpPr>
            <p:nvPr/>
          </p:nvSpPr>
          <p:spPr bwMode="auto">
            <a:xfrm>
              <a:off x="4622018" y="2111430"/>
              <a:ext cx="299727" cy="249160"/>
            </a:xfrm>
            <a:custGeom>
              <a:avLst/>
              <a:gdLst>
                <a:gd name="T0" fmla="*/ 635241450 w 106"/>
                <a:gd name="T1" fmla="*/ 140716165 h 83"/>
                <a:gd name="T2" fmla="*/ 647948489 w 106"/>
                <a:gd name="T3" fmla="*/ 140716165 h 83"/>
                <a:gd name="T4" fmla="*/ 647948489 w 106"/>
                <a:gd name="T5" fmla="*/ 550074556 h 83"/>
                <a:gd name="T6" fmla="*/ 241390967 w 106"/>
                <a:gd name="T7" fmla="*/ 345397149 h 83"/>
                <a:gd name="T8" fmla="*/ 241390967 w 106"/>
                <a:gd name="T9" fmla="*/ 332603469 h 83"/>
                <a:gd name="T10" fmla="*/ 698765951 w 106"/>
                <a:gd name="T11" fmla="*/ 537280877 h 83"/>
                <a:gd name="T12" fmla="*/ 711472990 w 106"/>
                <a:gd name="T13" fmla="*/ 550074556 h 83"/>
                <a:gd name="T14" fmla="*/ 1105323473 w 106"/>
                <a:gd name="T15" fmla="*/ 345397149 h 83"/>
                <a:gd name="T16" fmla="*/ 711472990 w 106"/>
                <a:gd name="T17" fmla="*/ 140716165 h 83"/>
                <a:gd name="T18" fmla="*/ 698765951 w 106"/>
                <a:gd name="T19" fmla="*/ 140716165 h 83"/>
                <a:gd name="T20" fmla="*/ 190573504 w 106"/>
                <a:gd name="T21" fmla="*/ 370980930 h 83"/>
                <a:gd name="T22" fmla="*/ 12703475 w 106"/>
                <a:gd name="T23" fmla="*/ 447735852 h 83"/>
                <a:gd name="T24" fmla="*/ 12703475 w 106"/>
                <a:gd name="T25" fmla="*/ 473319634 h 83"/>
                <a:gd name="T26" fmla="*/ 431964471 w 106"/>
                <a:gd name="T27" fmla="*/ 677997041 h 83"/>
                <a:gd name="T28" fmla="*/ 609834501 w 106"/>
                <a:gd name="T29" fmla="*/ 588452017 h 83"/>
                <a:gd name="T30" fmla="*/ 1334010965 w 106"/>
                <a:gd name="T31" fmla="*/ 204677407 h 83"/>
                <a:gd name="T32" fmla="*/ 1334010965 w 106"/>
                <a:gd name="T33" fmla="*/ 230264766 h 83"/>
                <a:gd name="T34" fmla="*/ 1156140936 w 106"/>
                <a:gd name="T35" fmla="*/ 319809790 h 83"/>
                <a:gd name="T36" fmla="*/ 736879939 w 106"/>
                <a:gd name="T37" fmla="*/ 102338704 h 83"/>
                <a:gd name="T38" fmla="*/ 914749969 w 106"/>
                <a:gd name="T39" fmla="*/ 0 h 83"/>
                <a:gd name="T40" fmla="*/ 1334010965 w 106"/>
                <a:gd name="T41" fmla="*/ 204677407 h 83"/>
                <a:gd name="T42" fmla="*/ 1346714440 w 106"/>
                <a:gd name="T43" fmla="*/ 460525955 h 83"/>
                <a:gd name="T44" fmla="*/ 914749969 w 106"/>
                <a:gd name="T45" fmla="*/ 677997041 h 83"/>
                <a:gd name="T46" fmla="*/ 736879939 w 106"/>
                <a:gd name="T47" fmla="*/ 601245696 h 83"/>
                <a:gd name="T48" fmla="*/ 736879939 w 106"/>
                <a:gd name="T49" fmla="*/ 575658338 h 83"/>
                <a:gd name="T50" fmla="*/ 1168847975 w 106"/>
                <a:gd name="T51" fmla="*/ 370980930 h 83"/>
                <a:gd name="T52" fmla="*/ 609834501 w 106"/>
                <a:gd name="T53" fmla="*/ 89548601 h 83"/>
                <a:gd name="T54" fmla="*/ 419260996 w 106"/>
                <a:gd name="T55" fmla="*/ 0 h 83"/>
                <a:gd name="T56" fmla="*/ 0 w 106"/>
                <a:gd name="T57" fmla="*/ 217471087 h 83"/>
                <a:gd name="T58" fmla="*/ 177866465 w 106"/>
                <a:gd name="T59" fmla="*/ 319809790 h 83"/>
                <a:gd name="T60" fmla="*/ 609834501 w 106"/>
                <a:gd name="T61" fmla="*/ 115132383 h 83"/>
                <a:gd name="T62" fmla="*/ 609834501 w 106"/>
                <a:gd name="T63" fmla="*/ 89548601 h 83"/>
                <a:gd name="T64" fmla="*/ 698765951 w 106"/>
                <a:gd name="T65" fmla="*/ 1048977972 h 83"/>
                <a:gd name="T66" fmla="*/ 711472990 w 106"/>
                <a:gd name="T67" fmla="*/ 1061771651 h 83"/>
                <a:gd name="T68" fmla="*/ 1143437461 w 106"/>
                <a:gd name="T69" fmla="*/ 831506885 h 83"/>
                <a:gd name="T70" fmla="*/ 1130730422 w 106"/>
                <a:gd name="T71" fmla="*/ 626829478 h 83"/>
                <a:gd name="T72" fmla="*/ 927453443 w 106"/>
                <a:gd name="T73" fmla="*/ 729168182 h 83"/>
                <a:gd name="T74" fmla="*/ 914749969 w 106"/>
                <a:gd name="T75" fmla="*/ 729168182 h 83"/>
                <a:gd name="T76" fmla="*/ 711472990 w 106"/>
                <a:gd name="T77" fmla="*/ 626829478 h 83"/>
                <a:gd name="T78" fmla="*/ 698765951 w 106"/>
                <a:gd name="T79" fmla="*/ 639623157 h 83"/>
                <a:gd name="T80" fmla="*/ 215984018 w 106"/>
                <a:gd name="T81" fmla="*/ 626829478 h 83"/>
                <a:gd name="T82" fmla="*/ 419260996 w 106"/>
                <a:gd name="T83" fmla="*/ 729168182 h 83"/>
                <a:gd name="T84" fmla="*/ 635241450 w 106"/>
                <a:gd name="T85" fmla="*/ 626829478 h 83"/>
                <a:gd name="T86" fmla="*/ 647948489 w 106"/>
                <a:gd name="T87" fmla="*/ 639623157 h 83"/>
                <a:gd name="T88" fmla="*/ 647948489 w 106"/>
                <a:gd name="T89" fmla="*/ 1061771651 h 83"/>
                <a:gd name="T90" fmla="*/ 215984018 w 106"/>
                <a:gd name="T91" fmla="*/ 844300565 h 83"/>
                <a:gd name="T92" fmla="*/ 203276979 w 106"/>
                <a:gd name="T93" fmla="*/ 639623157 h 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0" name="稻壳儿小白白(http://dwz.cn/Wu2UP)"/>
            <p:cNvSpPr>
              <a:spLocks noChangeArrowheads="1"/>
            </p:cNvSpPr>
            <p:nvPr/>
          </p:nvSpPr>
          <p:spPr bwMode="auto">
            <a:xfrm flipH="1">
              <a:off x="3642974" y="3162698"/>
              <a:ext cx="435737" cy="459680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/>
              <a:endParaRPr lang="en-US" altLang="zh-CN" sz="16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901" name="稻壳儿小白白(http://dwz.cn/Wu2UP)"/>
            <p:cNvSpPr>
              <a:spLocks noEditPoints="1"/>
            </p:cNvSpPr>
            <p:nvPr/>
          </p:nvSpPr>
          <p:spPr bwMode="auto">
            <a:xfrm>
              <a:off x="3690829" y="3257298"/>
              <a:ext cx="327433" cy="286468"/>
            </a:xfrm>
            <a:custGeom>
              <a:avLst/>
              <a:gdLst>
                <a:gd name="T0" fmla="*/ 1235052152 w 107"/>
                <a:gd name="T1" fmla="*/ 947721480 h 88"/>
                <a:gd name="T2" fmla="*/ 1235052152 w 107"/>
                <a:gd name="T3" fmla="*/ 105302818 h 88"/>
                <a:gd name="T4" fmla="*/ 1235052152 w 107"/>
                <a:gd name="T5" fmla="*/ 45130887 h 88"/>
                <a:gd name="T6" fmla="*/ 1264812584 w 107"/>
                <a:gd name="T7" fmla="*/ 0 h 88"/>
                <a:gd name="T8" fmla="*/ 1294569159 w 107"/>
                <a:gd name="T9" fmla="*/ 0 h 88"/>
                <a:gd name="T10" fmla="*/ 1324329591 w 107"/>
                <a:gd name="T11" fmla="*/ 0 h 88"/>
                <a:gd name="T12" fmla="*/ 1324329591 w 107"/>
                <a:gd name="T13" fmla="*/ 1037979376 h 88"/>
                <a:gd name="T14" fmla="*/ 1294569159 w 107"/>
                <a:gd name="T15" fmla="*/ 1053024298 h 88"/>
                <a:gd name="T16" fmla="*/ 1264812584 w 107"/>
                <a:gd name="T17" fmla="*/ 1037979376 h 88"/>
                <a:gd name="T18" fmla="*/ 1235052152 w 107"/>
                <a:gd name="T19" fmla="*/ 1007893410 h 88"/>
                <a:gd name="T20" fmla="*/ 1235052152 w 107"/>
                <a:gd name="T21" fmla="*/ 947721480 h 88"/>
                <a:gd name="T22" fmla="*/ 357121329 w 107"/>
                <a:gd name="T23" fmla="*/ 947721480 h 88"/>
                <a:gd name="T24" fmla="*/ 357121329 w 107"/>
                <a:gd name="T25" fmla="*/ 105302818 h 88"/>
                <a:gd name="T26" fmla="*/ 357121329 w 107"/>
                <a:gd name="T27" fmla="*/ 45130887 h 88"/>
                <a:gd name="T28" fmla="*/ 327360897 w 107"/>
                <a:gd name="T29" fmla="*/ 0 h 88"/>
                <a:gd name="T30" fmla="*/ 297604322 w 107"/>
                <a:gd name="T31" fmla="*/ 0 h 88"/>
                <a:gd name="T32" fmla="*/ 267843890 w 107"/>
                <a:gd name="T33" fmla="*/ 0 h 88"/>
                <a:gd name="T34" fmla="*/ 267843890 w 107"/>
                <a:gd name="T35" fmla="*/ 1037979376 h 88"/>
                <a:gd name="T36" fmla="*/ 297604322 w 107"/>
                <a:gd name="T37" fmla="*/ 1053024298 h 88"/>
                <a:gd name="T38" fmla="*/ 327360897 w 107"/>
                <a:gd name="T39" fmla="*/ 1037979376 h 88"/>
                <a:gd name="T40" fmla="*/ 357121329 w 107"/>
                <a:gd name="T41" fmla="*/ 1007893410 h 88"/>
                <a:gd name="T42" fmla="*/ 357121329 w 107"/>
                <a:gd name="T43" fmla="*/ 947721480 h 88"/>
                <a:gd name="T44" fmla="*/ 535683923 w 107"/>
                <a:gd name="T45" fmla="*/ 767201810 h 88"/>
                <a:gd name="T46" fmla="*/ 535683923 w 107"/>
                <a:gd name="T47" fmla="*/ 827377619 h 88"/>
                <a:gd name="T48" fmla="*/ 491045203 w 107"/>
                <a:gd name="T49" fmla="*/ 872504628 h 88"/>
                <a:gd name="T50" fmla="*/ 461284771 w 107"/>
                <a:gd name="T51" fmla="*/ 887549549 h 88"/>
                <a:gd name="T52" fmla="*/ 431524339 w 107"/>
                <a:gd name="T53" fmla="*/ 872504628 h 88"/>
                <a:gd name="T54" fmla="*/ 431524339 w 107"/>
                <a:gd name="T55" fmla="*/ 180519670 h 88"/>
                <a:gd name="T56" fmla="*/ 461284771 w 107"/>
                <a:gd name="T57" fmla="*/ 165474748 h 88"/>
                <a:gd name="T58" fmla="*/ 491045203 w 107"/>
                <a:gd name="T59" fmla="*/ 180519670 h 88"/>
                <a:gd name="T60" fmla="*/ 535683923 w 107"/>
                <a:gd name="T61" fmla="*/ 210605635 h 88"/>
                <a:gd name="T62" fmla="*/ 535683923 w 107"/>
                <a:gd name="T63" fmla="*/ 270777566 h 88"/>
                <a:gd name="T64" fmla="*/ 535683923 w 107"/>
                <a:gd name="T65" fmla="*/ 767201810 h 88"/>
                <a:gd name="T66" fmla="*/ 907687397 w 107"/>
                <a:gd name="T67" fmla="*/ 1203458002 h 88"/>
                <a:gd name="T68" fmla="*/ 803527813 w 107"/>
                <a:gd name="T69" fmla="*/ 1323801863 h 88"/>
                <a:gd name="T70" fmla="*/ 684486084 w 107"/>
                <a:gd name="T71" fmla="*/ 1203458002 h 88"/>
                <a:gd name="T72" fmla="*/ 684486084 w 107"/>
                <a:gd name="T73" fmla="*/ 361035461 h 88"/>
                <a:gd name="T74" fmla="*/ 803527813 w 107"/>
                <a:gd name="T75" fmla="*/ 240691600 h 88"/>
                <a:gd name="T76" fmla="*/ 907687397 w 107"/>
                <a:gd name="T77" fmla="*/ 361035461 h 88"/>
                <a:gd name="T78" fmla="*/ 907687397 w 107"/>
                <a:gd name="T79" fmla="*/ 1203458002 h 88"/>
                <a:gd name="T80" fmla="*/ 1056489558 w 107"/>
                <a:gd name="T81" fmla="*/ 767201810 h 88"/>
                <a:gd name="T82" fmla="*/ 1056489558 w 107"/>
                <a:gd name="T83" fmla="*/ 827377619 h 88"/>
                <a:gd name="T84" fmla="*/ 1101128278 w 107"/>
                <a:gd name="T85" fmla="*/ 872504628 h 88"/>
                <a:gd name="T86" fmla="*/ 1130888710 w 107"/>
                <a:gd name="T87" fmla="*/ 887549549 h 88"/>
                <a:gd name="T88" fmla="*/ 1160649143 w 107"/>
                <a:gd name="T89" fmla="*/ 872504628 h 88"/>
                <a:gd name="T90" fmla="*/ 1160649143 w 107"/>
                <a:gd name="T91" fmla="*/ 180519670 h 88"/>
                <a:gd name="T92" fmla="*/ 1130888710 w 107"/>
                <a:gd name="T93" fmla="*/ 165474748 h 88"/>
                <a:gd name="T94" fmla="*/ 1101128278 w 107"/>
                <a:gd name="T95" fmla="*/ 180519670 h 88"/>
                <a:gd name="T96" fmla="*/ 1056489558 w 107"/>
                <a:gd name="T97" fmla="*/ 210605635 h 88"/>
                <a:gd name="T98" fmla="*/ 1056489558 w 107"/>
                <a:gd name="T99" fmla="*/ 270777566 h 88"/>
                <a:gd name="T100" fmla="*/ 1056489558 w 107"/>
                <a:gd name="T101" fmla="*/ 767201810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稻壳儿小白白(http://dwz.cn/Wu2UP)"/>
            <p:cNvSpPr>
              <a:spLocks noChangeArrowheads="1"/>
            </p:cNvSpPr>
            <p:nvPr/>
          </p:nvSpPr>
          <p:spPr bwMode="auto">
            <a:xfrm>
              <a:off x="7621281" y="3162698"/>
              <a:ext cx="435737" cy="459680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en-US" altLang="zh-CN" sz="16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903" name="稻壳儿小白白(http://dwz.cn/Wu2UP)"/>
            <p:cNvSpPr>
              <a:spLocks/>
            </p:cNvSpPr>
            <p:nvPr/>
          </p:nvSpPr>
          <p:spPr bwMode="auto">
            <a:xfrm>
              <a:off x="7734623" y="3317257"/>
              <a:ext cx="201497" cy="191867"/>
            </a:xfrm>
            <a:custGeom>
              <a:avLst/>
              <a:gdLst>
                <a:gd name="T0" fmla="*/ 0 w 161"/>
                <a:gd name="T1" fmla="*/ 154101625 h 145"/>
                <a:gd name="T2" fmla="*/ 0 w 161"/>
                <a:gd name="T3" fmla="*/ 360399724 h 145"/>
                <a:gd name="T4" fmla="*/ 77157627 w 161"/>
                <a:gd name="T5" fmla="*/ 360399724 h 145"/>
                <a:gd name="T6" fmla="*/ 323562870 w 161"/>
                <a:gd name="T7" fmla="*/ 360399724 h 145"/>
                <a:gd name="T8" fmla="*/ 400720497 w 161"/>
                <a:gd name="T9" fmla="*/ 360399724 h 145"/>
                <a:gd name="T10" fmla="*/ 400720497 w 161"/>
                <a:gd name="T11" fmla="*/ 154101625 h 145"/>
                <a:gd name="T12" fmla="*/ 201605006 w 161"/>
                <a:gd name="T13" fmla="*/ 0 h 145"/>
                <a:gd name="T14" fmla="*/ 0 w 161"/>
                <a:gd name="T15" fmla="*/ 154101625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" h="145">
                  <a:moveTo>
                    <a:pt x="0" y="62"/>
                  </a:moveTo>
                  <a:lnTo>
                    <a:pt x="0" y="145"/>
                  </a:lnTo>
                  <a:lnTo>
                    <a:pt x="31" y="145"/>
                  </a:lnTo>
                  <a:lnTo>
                    <a:pt x="130" y="145"/>
                  </a:lnTo>
                  <a:lnTo>
                    <a:pt x="161" y="145"/>
                  </a:lnTo>
                  <a:lnTo>
                    <a:pt x="161" y="62"/>
                  </a:lnTo>
                  <a:lnTo>
                    <a:pt x="81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4" name="稻壳儿小白白(http://dwz.cn/Wu2UP)"/>
            <p:cNvSpPr>
              <a:spLocks/>
            </p:cNvSpPr>
            <p:nvPr/>
          </p:nvSpPr>
          <p:spPr bwMode="auto">
            <a:xfrm>
              <a:off x="7681730" y="3235980"/>
              <a:ext cx="307283" cy="162554"/>
            </a:xfrm>
            <a:custGeom>
              <a:avLst/>
              <a:gdLst>
                <a:gd name="T0" fmla="*/ 557853282 w 246"/>
                <a:gd name="T1" fmla="*/ 198346819 h 123"/>
                <a:gd name="T2" fmla="*/ 557853282 w 246"/>
                <a:gd name="T3" fmla="*/ 52065509 h 123"/>
                <a:gd name="T4" fmla="*/ 451240706 w 246"/>
                <a:gd name="T5" fmla="*/ 52065509 h 123"/>
                <a:gd name="T6" fmla="*/ 451240706 w 246"/>
                <a:gd name="T7" fmla="*/ 116529366 h 123"/>
                <a:gd name="T8" fmla="*/ 304959395 w 246"/>
                <a:gd name="T9" fmla="*/ 0 h 123"/>
                <a:gd name="T10" fmla="*/ 304959395 w 246"/>
                <a:gd name="T11" fmla="*/ 0 h 123"/>
                <a:gd name="T12" fmla="*/ 304959395 w 246"/>
                <a:gd name="T13" fmla="*/ 0 h 123"/>
                <a:gd name="T14" fmla="*/ 304959395 w 246"/>
                <a:gd name="T15" fmla="*/ 0 h 123"/>
                <a:gd name="T16" fmla="*/ 304959395 w 246"/>
                <a:gd name="T17" fmla="*/ 0 h 123"/>
                <a:gd name="T18" fmla="*/ 0 w 246"/>
                <a:gd name="T19" fmla="*/ 240497112 h 123"/>
                <a:gd name="T20" fmla="*/ 52065509 w 246"/>
                <a:gd name="T21" fmla="*/ 304959395 h 123"/>
                <a:gd name="T22" fmla="*/ 304959395 w 246"/>
                <a:gd name="T23" fmla="*/ 104132592 h 123"/>
                <a:gd name="T24" fmla="*/ 557853282 w 246"/>
                <a:gd name="T25" fmla="*/ 304959395 h 123"/>
                <a:gd name="T26" fmla="*/ 609918791 w 246"/>
                <a:gd name="T27" fmla="*/ 240497112 h 123"/>
                <a:gd name="T28" fmla="*/ 557853282 w 246"/>
                <a:gd name="T29" fmla="*/ 198346819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6" h="123">
                  <a:moveTo>
                    <a:pt x="225" y="80"/>
                  </a:moveTo>
                  <a:lnTo>
                    <a:pt x="225" y="21"/>
                  </a:lnTo>
                  <a:lnTo>
                    <a:pt x="182" y="21"/>
                  </a:lnTo>
                  <a:lnTo>
                    <a:pt x="182" y="47"/>
                  </a:lnTo>
                  <a:lnTo>
                    <a:pt x="123" y="0"/>
                  </a:lnTo>
                  <a:lnTo>
                    <a:pt x="0" y="97"/>
                  </a:lnTo>
                  <a:lnTo>
                    <a:pt x="21" y="123"/>
                  </a:lnTo>
                  <a:lnTo>
                    <a:pt x="123" y="42"/>
                  </a:lnTo>
                  <a:lnTo>
                    <a:pt x="225" y="123"/>
                  </a:lnTo>
                  <a:lnTo>
                    <a:pt x="246" y="97"/>
                  </a:lnTo>
                  <a:lnTo>
                    <a:pt x="22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稻壳儿小白白(http://dwz.cn/Wu2UP)"/>
            <p:cNvSpPr>
              <a:spLocks noChangeArrowheads="1"/>
            </p:cNvSpPr>
            <p:nvPr/>
          </p:nvSpPr>
          <p:spPr bwMode="auto">
            <a:xfrm>
              <a:off x="7359335" y="4569719"/>
              <a:ext cx="435737" cy="459680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en-AU" altLang="en-US" sz="16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906" name="稻壳儿小白白(http://dwz.cn/Wu2UP)"/>
            <p:cNvSpPr>
              <a:spLocks noEditPoints="1"/>
            </p:cNvSpPr>
            <p:nvPr/>
          </p:nvSpPr>
          <p:spPr bwMode="auto">
            <a:xfrm>
              <a:off x="7410968" y="4661655"/>
              <a:ext cx="300986" cy="293129"/>
            </a:xfrm>
            <a:custGeom>
              <a:avLst/>
              <a:gdLst>
                <a:gd name="T0" fmla="*/ 1214149498 w 68"/>
                <a:gd name="T1" fmla="*/ 1106351933 h 63"/>
                <a:gd name="T2" fmla="*/ 1276412287 w 68"/>
                <a:gd name="T3" fmla="*/ 1352212845 h 63"/>
                <a:gd name="T4" fmla="*/ 1089618340 w 68"/>
                <a:gd name="T5" fmla="*/ 1536605758 h 63"/>
                <a:gd name="T6" fmla="*/ 840561603 w 68"/>
                <a:gd name="T7" fmla="*/ 1628796671 h 63"/>
                <a:gd name="T8" fmla="*/ 560376262 w 68"/>
                <a:gd name="T9" fmla="*/ 1628796671 h 63"/>
                <a:gd name="T10" fmla="*/ 342453710 w 68"/>
                <a:gd name="T11" fmla="*/ 1536605758 h 63"/>
                <a:gd name="T12" fmla="*/ 124525578 w 68"/>
                <a:gd name="T13" fmla="*/ 1352212845 h 63"/>
                <a:gd name="T14" fmla="*/ 186793947 w 68"/>
                <a:gd name="T15" fmla="*/ 1106351933 h 63"/>
                <a:gd name="T16" fmla="*/ 0 w 68"/>
                <a:gd name="T17" fmla="*/ 860496563 h 63"/>
                <a:gd name="T18" fmla="*/ 217922552 w 68"/>
                <a:gd name="T19" fmla="*/ 706837651 h 63"/>
                <a:gd name="T20" fmla="*/ 124525578 w 68"/>
                <a:gd name="T21" fmla="*/ 553178738 h 63"/>
                <a:gd name="T22" fmla="*/ 466979289 w 68"/>
                <a:gd name="T23" fmla="*/ 491710738 h 63"/>
                <a:gd name="T24" fmla="*/ 591504867 w 68"/>
                <a:gd name="T25" fmla="*/ 245855369 h 63"/>
                <a:gd name="T26" fmla="*/ 871695788 w 68"/>
                <a:gd name="T27" fmla="*/ 460982282 h 63"/>
                <a:gd name="T28" fmla="*/ 1089618340 w 68"/>
                <a:gd name="T29" fmla="*/ 368785825 h 63"/>
                <a:gd name="T30" fmla="*/ 1276412287 w 68"/>
                <a:gd name="T31" fmla="*/ 583907194 h 63"/>
                <a:gd name="T32" fmla="*/ 1400937866 w 68"/>
                <a:gd name="T33" fmla="*/ 829768107 h 63"/>
                <a:gd name="T34" fmla="*/ 716036025 w 68"/>
                <a:gd name="T35" fmla="*/ 676103651 h 63"/>
                <a:gd name="T36" fmla="*/ 996221366 w 68"/>
                <a:gd name="T37" fmla="*/ 952693020 h 63"/>
                <a:gd name="T38" fmla="*/ 1961314128 w 68"/>
                <a:gd name="T39" fmla="*/ 491710738 h 63"/>
                <a:gd name="T40" fmla="*/ 1992448312 w 68"/>
                <a:gd name="T41" fmla="*/ 737571651 h 63"/>
                <a:gd name="T42" fmla="*/ 1712257391 w 68"/>
                <a:gd name="T43" fmla="*/ 676103651 h 63"/>
                <a:gd name="T44" fmla="*/ 1432072050 w 68"/>
                <a:gd name="T45" fmla="*/ 737571651 h 63"/>
                <a:gd name="T46" fmla="*/ 1432072050 w 68"/>
                <a:gd name="T47" fmla="*/ 491710738 h 63"/>
                <a:gd name="T48" fmla="*/ 1432072050 w 68"/>
                <a:gd name="T49" fmla="*/ 276589369 h 63"/>
                <a:gd name="T50" fmla="*/ 1432072050 w 68"/>
                <a:gd name="T51" fmla="*/ 61462456 h 63"/>
                <a:gd name="T52" fmla="*/ 1712257391 w 68"/>
                <a:gd name="T53" fmla="*/ 122930456 h 63"/>
                <a:gd name="T54" fmla="*/ 1836788549 w 68"/>
                <a:gd name="T55" fmla="*/ 0 h 63"/>
                <a:gd name="T56" fmla="*/ 1930179943 w 68"/>
                <a:gd name="T57" fmla="*/ 215126913 h 63"/>
                <a:gd name="T58" fmla="*/ 2116973891 w 68"/>
                <a:gd name="T59" fmla="*/ 460982282 h 63"/>
                <a:gd name="T60" fmla="*/ 1930179943 w 68"/>
                <a:gd name="T61" fmla="*/ 1690264671 h 63"/>
                <a:gd name="T62" fmla="*/ 1836788549 w 68"/>
                <a:gd name="T63" fmla="*/ 1936120040 h 63"/>
                <a:gd name="T64" fmla="*/ 1681128787 w 68"/>
                <a:gd name="T65" fmla="*/ 1813189583 h 63"/>
                <a:gd name="T66" fmla="*/ 1400937866 w 68"/>
                <a:gd name="T67" fmla="*/ 1843923583 h 63"/>
                <a:gd name="T68" fmla="*/ 1276412287 w 68"/>
                <a:gd name="T69" fmla="*/ 1598068214 h 63"/>
                <a:gd name="T70" fmla="*/ 1463200655 w 68"/>
                <a:gd name="T71" fmla="*/ 1352212845 h 63"/>
                <a:gd name="T72" fmla="*/ 1556597629 w 68"/>
                <a:gd name="T73" fmla="*/ 1106351933 h 63"/>
                <a:gd name="T74" fmla="*/ 1743391576 w 68"/>
                <a:gd name="T75" fmla="*/ 1229282389 h 63"/>
                <a:gd name="T76" fmla="*/ 1992448312 w 68"/>
                <a:gd name="T77" fmla="*/ 1198548389 h 63"/>
                <a:gd name="T78" fmla="*/ 1961314128 w 68"/>
                <a:gd name="T79" fmla="*/ 1413675302 h 63"/>
                <a:gd name="T80" fmla="*/ 1712257391 w 68"/>
                <a:gd name="T81" fmla="*/ 245855369 h 63"/>
                <a:gd name="T82" fmla="*/ 1836788549 w 68"/>
                <a:gd name="T83" fmla="*/ 399514282 h 63"/>
                <a:gd name="T84" fmla="*/ 1556597629 w 68"/>
                <a:gd name="T85" fmla="*/ 1505871758 h 63"/>
                <a:gd name="T86" fmla="*/ 1712257391 w 68"/>
                <a:gd name="T87" fmla="*/ 1382941302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7907" name="稻壳儿小白白(http://dwz.cn/Wu2UP)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107" y="2023490"/>
              <a:ext cx="619603" cy="229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8" name="稻壳儿小白白(http://dwz.cn/Wu2UP)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409" y="2120756"/>
              <a:ext cx="590638" cy="2134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9" name="稻壳儿小白白(http://dwz.cn/Wu2UP)"/>
            <p:cNvSpPr>
              <a:spLocks noChangeArrowheads="1"/>
            </p:cNvSpPr>
            <p:nvPr/>
          </p:nvSpPr>
          <p:spPr bwMode="auto">
            <a:xfrm>
              <a:off x="6874520" y="1991386"/>
              <a:ext cx="435737" cy="459681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en-AU" altLang="en-US" sz="16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910" name="稻壳儿小白白(http://dwz.cn/Wu2UP)"/>
            <p:cNvSpPr>
              <a:spLocks noEditPoints="1"/>
            </p:cNvSpPr>
            <p:nvPr/>
          </p:nvSpPr>
          <p:spPr bwMode="auto">
            <a:xfrm>
              <a:off x="6950081" y="2083322"/>
              <a:ext cx="300986" cy="263817"/>
            </a:xfrm>
            <a:custGeom>
              <a:avLst/>
              <a:gdLst>
                <a:gd name="T0" fmla="*/ 454392801 w 287"/>
                <a:gd name="T1" fmla="*/ 137200873 h 237"/>
                <a:gd name="T2" fmla="*/ 426430004 w 287"/>
                <a:gd name="T3" fmla="*/ 165344234 h 237"/>
                <a:gd name="T4" fmla="*/ 454392801 w 287"/>
                <a:gd name="T5" fmla="*/ 195247549 h 237"/>
                <a:gd name="T6" fmla="*/ 484103272 w 287"/>
                <a:gd name="T7" fmla="*/ 165344234 h 237"/>
                <a:gd name="T8" fmla="*/ 454392801 w 287"/>
                <a:gd name="T9" fmla="*/ 137200873 h 237"/>
                <a:gd name="T10" fmla="*/ 47187219 w 287"/>
                <a:gd name="T11" fmla="*/ 137200873 h 237"/>
                <a:gd name="T12" fmla="*/ 19224423 w 287"/>
                <a:gd name="T13" fmla="*/ 165344234 h 237"/>
                <a:gd name="T14" fmla="*/ 47187219 w 287"/>
                <a:gd name="T15" fmla="*/ 195247549 h 237"/>
                <a:gd name="T16" fmla="*/ 75150016 w 287"/>
                <a:gd name="T17" fmla="*/ 165344234 h 237"/>
                <a:gd name="T18" fmla="*/ 47187219 w 287"/>
                <a:gd name="T19" fmla="*/ 137200873 h 237"/>
                <a:gd name="T20" fmla="*/ 370505733 w 287"/>
                <a:gd name="T21" fmla="*/ 86190037 h 237"/>
                <a:gd name="T22" fmla="*/ 328561538 w 287"/>
                <a:gd name="T23" fmla="*/ 128405078 h 237"/>
                <a:gd name="T24" fmla="*/ 370505733 w 287"/>
                <a:gd name="T25" fmla="*/ 170621446 h 237"/>
                <a:gd name="T26" fmla="*/ 412448606 w 287"/>
                <a:gd name="T27" fmla="*/ 128405078 h 237"/>
                <a:gd name="T28" fmla="*/ 370505733 w 287"/>
                <a:gd name="T29" fmla="*/ 86190037 h 237"/>
                <a:gd name="T30" fmla="*/ 501580020 w 287"/>
                <a:gd name="T31" fmla="*/ 344760148 h 237"/>
                <a:gd name="T32" fmla="*/ 452645126 w 287"/>
                <a:gd name="T33" fmla="*/ 344760148 h 237"/>
                <a:gd name="T34" fmla="*/ 452645126 w 287"/>
                <a:gd name="T35" fmla="*/ 255052854 h 237"/>
                <a:gd name="T36" fmla="*/ 442159077 w 287"/>
                <a:gd name="T37" fmla="*/ 212836487 h 237"/>
                <a:gd name="T38" fmla="*/ 454392801 w 287"/>
                <a:gd name="T39" fmla="*/ 211077858 h 237"/>
                <a:gd name="T40" fmla="*/ 501580020 w 287"/>
                <a:gd name="T41" fmla="*/ 258570111 h 237"/>
                <a:gd name="T42" fmla="*/ 501580020 w 287"/>
                <a:gd name="T43" fmla="*/ 344760148 h 237"/>
                <a:gd name="T44" fmla="*/ 131074287 w 287"/>
                <a:gd name="T45" fmla="*/ 86190037 h 237"/>
                <a:gd name="T46" fmla="*/ 89131414 w 287"/>
                <a:gd name="T47" fmla="*/ 128405078 h 237"/>
                <a:gd name="T48" fmla="*/ 131074287 w 287"/>
                <a:gd name="T49" fmla="*/ 170621446 h 237"/>
                <a:gd name="T50" fmla="*/ 173018482 w 287"/>
                <a:gd name="T51" fmla="*/ 128405078 h 237"/>
                <a:gd name="T52" fmla="*/ 131074287 w 287"/>
                <a:gd name="T53" fmla="*/ 86190037 h 237"/>
                <a:gd name="T54" fmla="*/ 47187219 w 287"/>
                <a:gd name="T55" fmla="*/ 211077858 h 237"/>
                <a:gd name="T56" fmla="*/ 59420943 w 287"/>
                <a:gd name="T57" fmla="*/ 212836487 h 237"/>
                <a:gd name="T58" fmla="*/ 48934894 w 287"/>
                <a:gd name="T59" fmla="*/ 255052854 h 237"/>
                <a:gd name="T60" fmla="*/ 48934894 w 287"/>
                <a:gd name="T61" fmla="*/ 344760148 h 237"/>
                <a:gd name="T62" fmla="*/ 0 w 287"/>
                <a:gd name="T63" fmla="*/ 344760148 h 237"/>
                <a:gd name="T64" fmla="*/ 0 w 287"/>
                <a:gd name="T65" fmla="*/ 258570111 h 237"/>
                <a:gd name="T66" fmla="*/ 47187219 w 287"/>
                <a:gd name="T67" fmla="*/ 211077858 h 237"/>
                <a:gd name="T68" fmla="*/ 251663847 w 287"/>
                <a:gd name="T69" fmla="*/ 0 h 237"/>
                <a:gd name="T70" fmla="*/ 188747555 w 287"/>
                <a:gd name="T71" fmla="*/ 63323888 h 237"/>
                <a:gd name="T72" fmla="*/ 251663847 w 287"/>
                <a:gd name="T73" fmla="*/ 126646450 h 237"/>
                <a:gd name="T74" fmla="*/ 312832465 w 287"/>
                <a:gd name="T75" fmla="*/ 63323888 h 237"/>
                <a:gd name="T76" fmla="*/ 251663847 w 287"/>
                <a:gd name="T77" fmla="*/ 0 h 237"/>
                <a:gd name="T78" fmla="*/ 438663728 w 287"/>
                <a:gd name="T79" fmla="*/ 376422092 h 237"/>
                <a:gd name="T80" fmla="*/ 363515034 w 287"/>
                <a:gd name="T81" fmla="*/ 376422092 h 237"/>
                <a:gd name="T82" fmla="*/ 363515034 w 287"/>
                <a:gd name="T83" fmla="*/ 240979847 h 237"/>
                <a:gd name="T84" fmla="*/ 351281310 w 287"/>
                <a:gd name="T85" fmla="*/ 189970338 h 237"/>
                <a:gd name="T86" fmla="*/ 370505733 w 287"/>
                <a:gd name="T87" fmla="*/ 186451754 h 237"/>
                <a:gd name="T88" fmla="*/ 438663728 w 287"/>
                <a:gd name="T89" fmla="*/ 255052854 h 237"/>
                <a:gd name="T90" fmla="*/ 438663728 w 287"/>
                <a:gd name="T91" fmla="*/ 376422092 h 237"/>
                <a:gd name="T92" fmla="*/ 138064986 w 287"/>
                <a:gd name="T93" fmla="*/ 240979847 h 237"/>
                <a:gd name="T94" fmla="*/ 138064986 w 287"/>
                <a:gd name="T95" fmla="*/ 376422092 h 237"/>
                <a:gd name="T96" fmla="*/ 64663967 w 287"/>
                <a:gd name="T97" fmla="*/ 376422092 h 237"/>
                <a:gd name="T98" fmla="*/ 64663967 w 287"/>
                <a:gd name="T99" fmla="*/ 255052854 h 237"/>
                <a:gd name="T100" fmla="*/ 131074287 w 287"/>
                <a:gd name="T101" fmla="*/ 186451754 h 237"/>
                <a:gd name="T102" fmla="*/ 150298710 w 287"/>
                <a:gd name="T103" fmla="*/ 189970338 h 237"/>
                <a:gd name="T104" fmla="*/ 138064986 w 287"/>
                <a:gd name="T105" fmla="*/ 240979847 h 237"/>
                <a:gd name="T106" fmla="*/ 153794059 w 287"/>
                <a:gd name="T107" fmla="*/ 416878505 h 237"/>
                <a:gd name="T108" fmla="*/ 349533635 w 287"/>
                <a:gd name="T109" fmla="*/ 416878505 h 237"/>
                <a:gd name="T110" fmla="*/ 349533635 w 287"/>
                <a:gd name="T111" fmla="*/ 240979847 h 237"/>
                <a:gd name="T112" fmla="*/ 251663847 w 287"/>
                <a:gd name="T113" fmla="*/ 142478085 h 237"/>
                <a:gd name="T114" fmla="*/ 153794059 w 287"/>
                <a:gd name="T115" fmla="*/ 240979847 h 237"/>
                <a:gd name="T116" fmla="*/ 153794059 w 287"/>
                <a:gd name="T117" fmla="*/ 416878505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1" name="稻壳儿小白白(http://dwz.cn/Wu2UP)"/>
            <p:cNvSpPr>
              <a:spLocks/>
            </p:cNvSpPr>
            <p:nvPr/>
          </p:nvSpPr>
          <p:spPr bwMode="auto">
            <a:xfrm>
              <a:off x="5168054" y="4391177"/>
              <a:ext cx="328692" cy="347758"/>
            </a:xfrm>
            <a:custGeom>
              <a:avLst/>
              <a:gdLst>
                <a:gd name="T0" fmla="*/ 352357939 w 360"/>
                <a:gd name="T1" fmla="*/ 476875415 h 360"/>
                <a:gd name="T2" fmla="*/ 389448007 w 360"/>
                <a:gd name="T3" fmla="*/ 438460621 h 360"/>
                <a:gd name="T4" fmla="*/ 324539814 w 360"/>
                <a:gd name="T5" fmla="*/ 205321248 h 360"/>
                <a:gd name="T6" fmla="*/ 421240315 w 360"/>
                <a:gd name="T7" fmla="*/ 108621897 h 360"/>
                <a:gd name="T8" fmla="*/ 450382017 w 360"/>
                <a:gd name="T9" fmla="*/ 25168671 h 360"/>
                <a:gd name="T10" fmla="*/ 368253518 w 360"/>
                <a:gd name="T11" fmla="*/ 55635101 h 360"/>
                <a:gd name="T12" fmla="*/ 271554168 w 360"/>
                <a:gd name="T13" fmla="*/ 152335602 h 360"/>
                <a:gd name="T14" fmla="*/ 37090067 w 360"/>
                <a:gd name="T15" fmla="*/ 86102681 h 360"/>
                <a:gd name="T16" fmla="*/ 0 w 360"/>
                <a:gd name="T17" fmla="*/ 124517476 h 360"/>
                <a:gd name="T18" fmla="*/ 196049306 w 360"/>
                <a:gd name="T19" fmla="*/ 227840463 h 360"/>
                <a:gd name="T20" fmla="*/ 129816386 w 360"/>
                <a:gd name="T21" fmla="*/ 294073384 h 360"/>
                <a:gd name="T22" fmla="*/ 50337342 w 360"/>
                <a:gd name="T23" fmla="*/ 299372294 h 360"/>
                <a:gd name="T24" fmla="*/ 11921396 w 360"/>
                <a:gd name="T25" fmla="*/ 336462361 h 360"/>
                <a:gd name="T26" fmla="*/ 105972442 w 360"/>
                <a:gd name="T27" fmla="*/ 370902973 h 360"/>
                <a:gd name="T28" fmla="*/ 139088327 w 360"/>
                <a:gd name="T29" fmla="*/ 463629292 h 360"/>
                <a:gd name="T30" fmla="*/ 177503122 w 360"/>
                <a:gd name="T31" fmla="*/ 426538074 h 360"/>
                <a:gd name="T32" fmla="*/ 181477304 w 360"/>
                <a:gd name="T33" fmla="*/ 347059030 h 360"/>
                <a:gd name="T34" fmla="*/ 249034952 w 360"/>
                <a:gd name="T35" fmla="*/ 279502533 h 360"/>
                <a:gd name="T36" fmla="*/ 352357939 w 360"/>
                <a:gd name="T37" fmla="*/ 476875415 h 3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2" name="稻壳儿小白白(http://dwz.cn/Wu2UP)"/>
            <p:cNvSpPr>
              <a:spLocks noChangeArrowheads="1"/>
            </p:cNvSpPr>
            <p:nvPr/>
          </p:nvSpPr>
          <p:spPr bwMode="auto">
            <a:xfrm flipH="1">
              <a:off x="4019522" y="4644334"/>
              <a:ext cx="435737" cy="459680"/>
            </a:xfrm>
            <a:prstGeom prst="ellipse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en-AU" altLang="en-US" sz="16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913" name="稻壳儿小白白(http://dwz.cn/Wu2UP)"/>
            <p:cNvSpPr>
              <a:spLocks/>
            </p:cNvSpPr>
            <p:nvPr/>
          </p:nvSpPr>
          <p:spPr bwMode="auto">
            <a:xfrm>
              <a:off x="4096342" y="4728275"/>
              <a:ext cx="284614" cy="301124"/>
            </a:xfrm>
            <a:custGeom>
              <a:avLst/>
              <a:gdLst>
                <a:gd name="T0" fmla="*/ 264192941 w 360"/>
                <a:gd name="T1" fmla="*/ 357554168 h 360"/>
                <a:gd name="T2" fmla="*/ 292002986 w 360"/>
                <a:gd name="T3" fmla="*/ 328751512 h 360"/>
                <a:gd name="T4" fmla="*/ 243335157 w 360"/>
                <a:gd name="T5" fmla="*/ 153947363 h 360"/>
                <a:gd name="T6" fmla="*/ 315839598 w 360"/>
                <a:gd name="T7" fmla="*/ 81442922 h 360"/>
                <a:gd name="T8" fmla="*/ 337689993 w 360"/>
                <a:gd name="T9" fmla="*/ 18870568 h 360"/>
                <a:gd name="T10" fmla="*/ 276111247 w 360"/>
                <a:gd name="T11" fmla="*/ 41714570 h 360"/>
                <a:gd name="T12" fmla="*/ 203606806 w 360"/>
                <a:gd name="T13" fmla="*/ 114219011 h 360"/>
                <a:gd name="T14" fmla="*/ 27810045 w 360"/>
                <a:gd name="T15" fmla="*/ 64558571 h 360"/>
                <a:gd name="T16" fmla="*/ 0 w 360"/>
                <a:gd name="T17" fmla="*/ 93361228 h 360"/>
                <a:gd name="T18" fmla="*/ 146994104 w 360"/>
                <a:gd name="T19" fmla="*/ 170831713 h 360"/>
                <a:gd name="T20" fmla="*/ 97334661 w 360"/>
                <a:gd name="T21" fmla="*/ 220492152 h 360"/>
                <a:gd name="T22" fmla="*/ 37742133 w 360"/>
                <a:gd name="T23" fmla="*/ 224464589 h 360"/>
                <a:gd name="T24" fmla="*/ 8938480 w 360"/>
                <a:gd name="T25" fmla="*/ 252274634 h 360"/>
                <a:gd name="T26" fmla="*/ 79456703 w 360"/>
                <a:gd name="T27" fmla="*/ 278097465 h 360"/>
                <a:gd name="T28" fmla="*/ 104286923 w 360"/>
                <a:gd name="T29" fmla="*/ 347622080 h 360"/>
                <a:gd name="T30" fmla="*/ 133089579 w 360"/>
                <a:gd name="T31" fmla="*/ 319812035 h 360"/>
                <a:gd name="T32" fmla="*/ 136069405 w 360"/>
                <a:gd name="T33" fmla="*/ 260219508 h 360"/>
                <a:gd name="T34" fmla="*/ 186722456 w 360"/>
                <a:gd name="T35" fmla="*/ 209566457 h 360"/>
                <a:gd name="T36" fmla="*/ 264192941 w 360"/>
                <a:gd name="T37" fmla="*/ 357554168 h 3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3115471" y="2530888"/>
              <a:ext cx="1549008" cy="27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400" b="1" dirty="0" smtClean="0">
                  <a:solidFill>
                    <a:srgbClr val="445469"/>
                  </a:solidFill>
                  <a:sym typeface="Arial" panose="020B0604020202020204" pitchFamily="34" charset="0"/>
                </a:rPr>
                <a:t>自信心</a:t>
              </a:r>
              <a:endParaRPr lang="en-US" altLang="zh-CN" sz="1400" b="1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91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52274" y="3693373"/>
              <a:ext cx="1782355" cy="27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400" b="1" dirty="0" smtClean="0">
                  <a:solidFill>
                    <a:srgbClr val="445469"/>
                  </a:solidFill>
                  <a:sym typeface="Arial" panose="020B0604020202020204" pitchFamily="34" charset="0"/>
                </a:rPr>
                <a:t>沟通与表达能力</a:t>
              </a:r>
              <a:endParaRPr lang="en-US" altLang="zh-CN" sz="1400" b="1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91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846745" y="5215719"/>
              <a:ext cx="2015599" cy="27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400" b="1" dirty="0" smtClean="0">
                  <a:solidFill>
                    <a:srgbClr val="445469"/>
                  </a:solidFill>
                  <a:sym typeface="Arial" panose="020B0604020202020204" pitchFamily="34" charset="0"/>
                </a:rPr>
                <a:t>创新设计思维能力</a:t>
              </a:r>
              <a:endParaRPr lang="en-US" altLang="zh-CN" sz="1400" b="1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92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7122952" y="2570208"/>
              <a:ext cx="1549008" cy="27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 b="1" dirty="0" smtClean="0">
                  <a:solidFill>
                    <a:srgbClr val="445469"/>
                  </a:solidFill>
                  <a:sym typeface="Arial" panose="020B0604020202020204" pitchFamily="34" charset="0"/>
                </a:rPr>
                <a:t>团队协作能力</a:t>
              </a:r>
              <a:endParaRPr lang="en-US" altLang="zh-CN" sz="1400" b="1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92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7475961" y="3720839"/>
              <a:ext cx="1550267" cy="27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 b="1" dirty="0">
                  <a:solidFill>
                    <a:srgbClr val="445469"/>
                  </a:solidFill>
                  <a:sym typeface="Arial" panose="020B0604020202020204" pitchFamily="34" charset="0"/>
                </a:rPr>
                <a:t>自主</a:t>
              </a:r>
              <a:r>
                <a:rPr lang="zh-CN" altLang="en-US" sz="1400" b="1" dirty="0" smtClean="0">
                  <a:solidFill>
                    <a:srgbClr val="445469"/>
                  </a:solidFill>
                  <a:sym typeface="Arial" panose="020B0604020202020204" pitchFamily="34" charset="0"/>
                </a:rPr>
                <a:t>学习能力</a:t>
              </a:r>
              <a:endParaRPr lang="en-US" altLang="zh-CN" sz="1400" b="1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92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6771107" y="5153997"/>
              <a:ext cx="1927031" cy="27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 b="1" dirty="0" smtClean="0">
                  <a:solidFill>
                    <a:srgbClr val="445469"/>
                  </a:solidFill>
                  <a:sym typeface="Arial" panose="020B0604020202020204" pitchFamily="34" charset="0"/>
                </a:rPr>
                <a:t>专业知识综合能力</a:t>
              </a:r>
              <a:endParaRPr lang="en-US" altLang="zh-CN" sz="1400" b="1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41" name="图片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学生收获与成长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收获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与感受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5" name="图片 5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65" y="815819"/>
            <a:ext cx="4008342" cy="936104"/>
          </a:xfrm>
          <a:prstGeom prst="rect">
            <a:avLst/>
          </a:prstGeom>
        </p:spPr>
      </p:pic>
      <p:pic>
        <p:nvPicPr>
          <p:cNvPr id="56" name="图片 5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65" y="1825244"/>
            <a:ext cx="4029075" cy="723900"/>
          </a:xfrm>
          <a:prstGeom prst="rect">
            <a:avLst/>
          </a:prstGeom>
        </p:spPr>
      </p:pic>
      <p:pic>
        <p:nvPicPr>
          <p:cNvPr id="57" name="图片 5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65" y="2649703"/>
            <a:ext cx="4006562" cy="850337"/>
          </a:xfrm>
          <a:prstGeom prst="rect">
            <a:avLst/>
          </a:prstGeom>
        </p:spPr>
      </p:pic>
      <p:pic>
        <p:nvPicPr>
          <p:cNvPr id="58" name="图片 5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65" y="3590040"/>
            <a:ext cx="4176463" cy="1584176"/>
          </a:xfrm>
          <a:prstGeom prst="rect">
            <a:avLst/>
          </a:prstGeom>
        </p:spPr>
      </p:pic>
      <p:pic>
        <p:nvPicPr>
          <p:cNvPr id="59" name="图片 58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/>
          <a:stretch/>
        </p:blipFill>
        <p:spPr bwMode="auto">
          <a:xfrm>
            <a:off x="6789736" y="5271040"/>
            <a:ext cx="4157520" cy="1419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10750435" y="1416838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>
                <a:latin typeface="微软雅黑" pitchFamily="34" charset="-122"/>
              </a:rPr>
              <a:t>寇冠</a:t>
            </a:r>
          </a:p>
        </p:txBody>
      </p:sp>
      <p:sp>
        <p:nvSpPr>
          <p:cNvPr id="8" name="矩形 7"/>
          <p:cNvSpPr/>
          <p:nvPr/>
        </p:nvSpPr>
        <p:spPr>
          <a:xfrm>
            <a:off x="10741987" y="2206612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 smtClean="0">
                <a:latin typeface="微软雅黑" pitchFamily="34" charset="-122"/>
              </a:rPr>
              <a:t>王博文</a:t>
            </a:r>
            <a:endParaRPr lang="zh-CN" altLang="en-US" sz="1000" dirty="0"/>
          </a:p>
        </p:txBody>
      </p:sp>
      <p:sp>
        <p:nvSpPr>
          <p:cNvPr id="11" name="矩形 10"/>
          <p:cNvSpPr/>
          <p:nvPr/>
        </p:nvSpPr>
        <p:spPr>
          <a:xfrm>
            <a:off x="10758783" y="3126455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000" dirty="0" smtClean="0">
                <a:latin typeface="微软雅黑" pitchFamily="34" charset="-122"/>
              </a:rPr>
              <a:t>王特港</a:t>
            </a:r>
            <a:endParaRPr lang="zh-CN" altLang="en-US" sz="1000" dirty="0">
              <a:latin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38692" y="4760296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1000" dirty="0" smtClean="0">
                <a:latin typeface="微软雅黑" pitchFamily="34" charset="-122"/>
              </a:rPr>
              <a:t>黄天鑫</a:t>
            </a:r>
            <a:endParaRPr lang="zh-CN" altLang="zh-CN" sz="1000" dirty="0">
              <a:latin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929241" y="6310352"/>
            <a:ext cx="7642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000" dirty="0">
                <a:latin typeface="微软雅黑" pitchFamily="34" charset="-122"/>
              </a:rPr>
              <a:t>张嘉琪</a:t>
            </a:r>
            <a:endParaRPr lang="zh-CN" altLang="en-US" sz="1000" dirty="0"/>
          </a:p>
        </p:txBody>
      </p:sp>
      <p:sp>
        <p:nvSpPr>
          <p:cNvPr id="65" name="稻壳儿小白白(http://dwz.cn/Wu2UP)"/>
          <p:cNvSpPr>
            <a:spLocks noChangeShapeType="1"/>
          </p:cNvSpPr>
          <p:nvPr/>
        </p:nvSpPr>
        <p:spPr bwMode="auto">
          <a:xfrm flipV="1">
            <a:off x="6169725" y="728365"/>
            <a:ext cx="1071" cy="585954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16907" y="931611"/>
            <a:ext cx="1528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能力提升</a:t>
            </a:r>
            <a:endParaRPr lang="zh-CN" altLang="en-US" sz="1400" dirty="0"/>
          </a:p>
        </p:txBody>
      </p:sp>
      <p:sp>
        <p:nvSpPr>
          <p:cNvPr id="67" name="文本框 66"/>
          <p:cNvSpPr txBox="1"/>
          <p:nvPr/>
        </p:nvSpPr>
        <p:spPr>
          <a:xfrm>
            <a:off x="6170796" y="931610"/>
            <a:ext cx="58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感受</a:t>
            </a:r>
            <a:endParaRPr lang="zh-CN" altLang="en-US" sz="1400" dirty="0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6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学生收获与成长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改变思维模式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sp>
        <p:nvSpPr>
          <p:cNvPr id="78" name="Freeform 1"/>
          <p:cNvSpPr>
            <a:spLocks noChangeArrowheads="1"/>
          </p:cNvSpPr>
          <p:nvPr/>
        </p:nvSpPr>
        <p:spPr bwMode="auto">
          <a:xfrm rot="16200000" flipV="1">
            <a:off x="6333619" y="1339053"/>
            <a:ext cx="4002436" cy="4203756"/>
          </a:xfrm>
          <a:custGeom>
            <a:avLst/>
            <a:gdLst>
              <a:gd name="T0" fmla="*/ 12686 w 12993"/>
              <a:gd name="T1" fmla="*/ 4080 h 11401"/>
              <a:gd name="T2" fmla="*/ 12606 w 12993"/>
              <a:gd name="T3" fmla="*/ 3587 h 11401"/>
              <a:gd name="T4" fmla="*/ 11918 w 12993"/>
              <a:gd name="T5" fmla="*/ 4946 h 11401"/>
              <a:gd name="T6" fmla="*/ 9222 w 12993"/>
              <a:gd name="T7" fmla="*/ 4608 h 11401"/>
              <a:gd name="T8" fmla="*/ 9147 w 12993"/>
              <a:gd name="T9" fmla="*/ 3773 h 11401"/>
              <a:gd name="T10" fmla="*/ 9139 w 12993"/>
              <a:gd name="T11" fmla="*/ 3805 h 11401"/>
              <a:gd name="T12" fmla="*/ 8172 w 12993"/>
              <a:gd name="T13" fmla="*/ 4251 h 11401"/>
              <a:gd name="T14" fmla="*/ 7170 w 12993"/>
              <a:gd name="T15" fmla="*/ 2648 h 11401"/>
              <a:gd name="T16" fmla="*/ 8033 w 12993"/>
              <a:gd name="T17" fmla="*/ 2115 h 11401"/>
              <a:gd name="T18" fmla="*/ 8252 w 12993"/>
              <a:gd name="T19" fmla="*/ 2648 h 11401"/>
              <a:gd name="T20" fmla="*/ 7799 w 12993"/>
              <a:gd name="T21" fmla="*/ 1924 h 11401"/>
              <a:gd name="T22" fmla="*/ 7751 w 12993"/>
              <a:gd name="T23" fmla="*/ 218 h 11401"/>
              <a:gd name="T24" fmla="*/ 7699 w 12993"/>
              <a:gd name="T25" fmla="*/ 171 h 11401"/>
              <a:gd name="T26" fmla="*/ 7091 w 12993"/>
              <a:gd name="T27" fmla="*/ 20 h 11401"/>
              <a:gd name="T28" fmla="*/ 6812 w 12993"/>
              <a:gd name="T29" fmla="*/ 2517 h 11401"/>
              <a:gd name="T30" fmla="*/ 5373 w 12993"/>
              <a:gd name="T31" fmla="*/ 2553 h 11401"/>
              <a:gd name="T32" fmla="*/ 5663 w 12993"/>
              <a:gd name="T33" fmla="*/ 1407 h 11401"/>
              <a:gd name="T34" fmla="*/ 4689 w 12993"/>
              <a:gd name="T35" fmla="*/ 2139 h 11401"/>
              <a:gd name="T36" fmla="*/ 4017 w 12993"/>
              <a:gd name="T37" fmla="*/ 1173 h 11401"/>
              <a:gd name="T38" fmla="*/ 4029 w 12993"/>
              <a:gd name="T39" fmla="*/ 1292 h 11401"/>
              <a:gd name="T40" fmla="*/ 3619 w 12993"/>
              <a:gd name="T41" fmla="*/ 2167 h 11401"/>
              <a:gd name="T42" fmla="*/ 3313 w 12993"/>
              <a:gd name="T43" fmla="*/ 1952 h 11401"/>
              <a:gd name="T44" fmla="*/ 4108 w 12993"/>
              <a:gd name="T45" fmla="*/ 2207 h 11401"/>
              <a:gd name="T46" fmla="*/ 6009 w 12993"/>
              <a:gd name="T47" fmla="*/ 3038 h 11401"/>
              <a:gd name="T48" fmla="*/ 6586 w 12993"/>
              <a:gd name="T49" fmla="*/ 4708 h 11401"/>
              <a:gd name="T50" fmla="*/ 4303 w 12993"/>
              <a:gd name="T51" fmla="*/ 4943 h 11401"/>
              <a:gd name="T52" fmla="*/ 2991 w 12993"/>
              <a:gd name="T53" fmla="*/ 3121 h 11401"/>
              <a:gd name="T54" fmla="*/ 2967 w 12993"/>
              <a:gd name="T55" fmla="*/ 4326 h 11401"/>
              <a:gd name="T56" fmla="*/ 283 w 12993"/>
              <a:gd name="T57" fmla="*/ 2505 h 11401"/>
              <a:gd name="T58" fmla="*/ 247 w 12993"/>
              <a:gd name="T59" fmla="*/ 2489 h 11401"/>
              <a:gd name="T60" fmla="*/ 219 w 12993"/>
              <a:gd name="T61" fmla="*/ 2521 h 11401"/>
              <a:gd name="T62" fmla="*/ 426 w 12993"/>
              <a:gd name="T63" fmla="*/ 3081 h 11401"/>
              <a:gd name="T64" fmla="*/ 501 w 12993"/>
              <a:gd name="T65" fmla="*/ 3181 h 11401"/>
              <a:gd name="T66" fmla="*/ 1488 w 12993"/>
              <a:gd name="T67" fmla="*/ 3992 h 11401"/>
              <a:gd name="T68" fmla="*/ 617 w 12993"/>
              <a:gd name="T69" fmla="*/ 4740 h 11401"/>
              <a:gd name="T70" fmla="*/ 120 w 12993"/>
              <a:gd name="T71" fmla="*/ 4712 h 11401"/>
              <a:gd name="T72" fmla="*/ 565 w 12993"/>
              <a:gd name="T73" fmla="*/ 5213 h 11401"/>
              <a:gd name="T74" fmla="*/ 800 w 12993"/>
              <a:gd name="T75" fmla="*/ 5730 h 11401"/>
              <a:gd name="T76" fmla="*/ 3579 w 12993"/>
              <a:gd name="T77" fmla="*/ 4919 h 11401"/>
              <a:gd name="T78" fmla="*/ 3508 w 12993"/>
              <a:gd name="T79" fmla="*/ 5786 h 11401"/>
              <a:gd name="T80" fmla="*/ 4418 w 12993"/>
              <a:gd name="T81" fmla="*/ 5690 h 11401"/>
              <a:gd name="T82" fmla="*/ 5846 w 12993"/>
              <a:gd name="T83" fmla="*/ 8859 h 11401"/>
              <a:gd name="T84" fmla="*/ 5822 w 12993"/>
              <a:gd name="T85" fmla="*/ 11218 h 11401"/>
              <a:gd name="T86" fmla="*/ 6152 w 12993"/>
              <a:gd name="T87" fmla="*/ 6493 h 11401"/>
              <a:gd name="T88" fmla="*/ 6844 w 12993"/>
              <a:gd name="T89" fmla="*/ 5074 h 11401"/>
              <a:gd name="T90" fmla="*/ 7659 w 12993"/>
              <a:gd name="T91" fmla="*/ 5742 h 11401"/>
              <a:gd name="T92" fmla="*/ 7480 w 12993"/>
              <a:gd name="T93" fmla="*/ 4664 h 11401"/>
              <a:gd name="T94" fmla="*/ 10944 w 12993"/>
              <a:gd name="T95" fmla="*/ 5372 h 11401"/>
              <a:gd name="T96" fmla="*/ 11914 w 12993"/>
              <a:gd name="T97" fmla="*/ 5559 h 11401"/>
              <a:gd name="T98" fmla="*/ 12006 w 12993"/>
              <a:gd name="T99" fmla="*/ 5595 h 11401"/>
              <a:gd name="T100" fmla="*/ 11807 w 12993"/>
              <a:gd name="T101" fmla="*/ 5189 h 11401"/>
              <a:gd name="T102" fmla="*/ 12964 w 12993"/>
              <a:gd name="T103" fmla="*/ 4887 h 1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993" h="11401">
                <a:moveTo>
                  <a:pt x="12618" y="4457"/>
                </a:moveTo>
                <a:lnTo>
                  <a:pt x="12618" y="4457"/>
                </a:lnTo>
                <a:cubicBezTo>
                  <a:pt x="12662" y="4338"/>
                  <a:pt x="12686" y="4211"/>
                  <a:pt x="12686" y="4080"/>
                </a:cubicBezTo>
                <a:cubicBezTo>
                  <a:pt x="12698" y="3948"/>
                  <a:pt x="12690" y="3805"/>
                  <a:pt x="12662" y="3678"/>
                </a:cubicBezTo>
                <a:cubicBezTo>
                  <a:pt x="12658" y="3642"/>
                  <a:pt x="12650" y="3610"/>
                  <a:pt x="12642" y="3575"/>
                </a:cubicBezTo>
                <a:cubicBezTo>
                  <a:pt x="12634" y="3551"/>
                  <a:pt x="12602" y="3563"/>
                  <a:pt x="12606" y="3587"/>
                </a:cubicBezTo>
                <a:cubicBezTo>
                  <a:pt x="12610" y="3606"/>
                  <a:pt x="12614" y="3630"/>
                  <a:pt x="12618" y="3654"/>
                </a:cubicBezTo>
                <a:cubicBezTo>
                  <a:pt x="12622" y="3690"/>
                  <a:pt x="12630" y="3722"/>
                  <a:pt x="12634" y="3757"/>
                </a:cubicBezTo>
                <a:cubicBezTo>
                  <a:pt x="12670" y="4251"/>
                  <a:pt x="12384" y="4752"/>
                  <a:pt x="11918" y="4946"/>
                </a:cubicBezTo>
                <a:cubicBezTo>
                  <a:pt x="11612" y="5074"/>
                  <a:pt x="11258" y="5102"/>
                  <a:pt x="10928" y="5098"/>
                </a:cubicBezTo>
                <a:cubicBezTo>
                  <a:pt x="10594" y="5090"/>
                  <a:pt x="10260" y="5034"/>
                  <a:pt x="9942" y="4927"/>
                </a:cubicBezTo>
                <a:cubicBezTo>
                  <a:pt x="9691" y="4843"/>
                  <a:pt x="9457" y="4724"/>
                  <a:pt x="9222" y="4608"/>
                </a:cubicBezTo>
                <a:cubicBezTo>
                  <a:pt x="9361" y="4529"/>
                  <a:pt x="9457" y="4390"/>
                  <a:pt x="9465" y="4223"/>
                </a:cubicBezTo>
                <a:cubicBezTo>
                  <a:pt x="9469" y="4036"/>
                  <a:pt x="9349" y="3801"/>
                  <a:pt x="9147" y="3773"/>
                </a:cubicBezTo>
                <a:lnTo>
                  <a:pt x="9147" y="3773"/>
                </a:lnTo>
                <a:lnTo>
                  <a:pt x="9147" y="3773"/>
                </a:lnTo>
                <a:lnTo>
                  <a:pt x="9143" y="3773"/>
                </a:lnTo>
                <a:cubicBezTo>
                  <a:pt x="9123" y="3773"/>
                  <a:pt x="9119" y="3805"/>
                  <a:pt x="9139" y="3805"/>
                </a:cubicBezTo>
                <a:cubicBezTo>
                  <a:pt x="9345" y="3845"/>
                  <a:pt x="9437" y="4072"/>
                  <a:pt x="9357" y="4259"/>
                </a:cubicBezTo>
                <a:cubicBezTo>
                  <a:pt x="9298" y="4402"/>
                  <a:pt x="9178" y="4481"/>
                  <a:pt x="9039" y="4521"/>
                </a:cubicBezTo>
                <a:cubicBezTo>
                  <a:pt x="8765" y="4390"/>
                  <a:pt x="8486" y="4278"/>
                  <a:pt x="8172" y="4251"/>
                </a:cubicBezTo>
                <a:cubicBezTo>
                  <a:pt x="7874" y="4219"/>
                  <a:pt x="7568" y="4255"/>
                  <a:pt x="7278" y="4342"/>
                </a:cubicBezTo>
                <a:cubicBezTo>
                  <a:pt x="7278" y="3936"/>
                  <a:pt x="7103" y="3547"/>
                  <a:pt x="6808" y="3272"/>
                </a:cubicBezTo>
                <a:cubicBezTo>
                  <a:pt x="6836" y="3034"/>
                  <a:pt x="7023" y="2823"/>
                  <a:pt x="7170" y="2648"/>
                </a:cubicBezTo>
                <a:cubicBezTo>
                  <a:pt x="7325" y="2465"/>
                  <a:pt x="7480" y="2290"/>
                  <a:pt x="7612" y="2091"/>
                </a:cubicBezTo>
                <a:cubicBezTo>
                  <a:pt x="7639" y="2075"/>
                  <a:pt x="7667" y="2059"/>
                  <a:pt x="7699" y="2052"/>
                </a:cubicBezTo>
                <a:cubicBezTo>
                  <a:pt x="7810" y="2020"/>
                  <a:pt x="7934" y="2063"/>
                  <a:pt x="8033" y="2115"/>
                </a:cubicBezTo>
                <a:cubicBezTo>
                  <a:pt x="8224" y="2215"/>
                  <a:pt x="8359" y="2421"/>
                  <a:pt x="8248" y="2632"/>
                </a:cubicBezTo>
                <a:cubicBezTo>
                  <a:pt x="8244" y="2640"/>
                  <a:pt x="8248" y="2644"/>
                  <a:pt x="8252" y="2648"/>
                </a:cubicBezTo>
                <a:lnTo>
                  <a:pt x="8252" y="2648"/>
                </a:lnTo>
                <a:cubicBezTo>
                  <a:pt x="8240" y="2668"/>
                  <a:pt x="8268" y="2684"/>
                  <a:pt x="8284" y="2668"/>
                </a:cubicBezTo>
                <a:cubicBezTo>
                  <a:pt x="8435" y="2465"/>
                  <a:pt x="8355" y="2171"/>
                  <a:pt x="8156" y="2032"/>
                </a:cubicBezTo>
                <a:cubicBezTo>
                  <a:pt x="8053" y="1960"/>
                  <a:pt x="7926" y="1924"/>
                  <a:pt x="7799" y="1924"/>
                </a:cubicBezTo>
                <a:cubicBezTo>
                  <a:pt x="7771" y="1924"/>
                  <a:pt x="7739" y="1924"/>
                  <a:pt x="7707" y="1928"/>
                </a:cubicBezTo>
                <a:cubicBezTo>
                  <a:pt x="7926" y="1507"/>
                  <a:pt x="7958" y="998"/>
                  <a:pt x="7727" y="572"/>
                </a:cubicBezTo>
                <a:cubicBezTo>
                  <a:pt x="7791" y="465"/>
                  <a:pt x="7791" y="334"/>
                  <a:pt x="7751" y="218"/>
                </a:cubicBezTo>
                <a:cubicBezTo>
                  <a:pt x="7739" y="179"/>
                  <a:pt x="7719" y="139"/>
                  <a:pt x="7695" y="103"/>
                </a:cubicBezTo>
                <a:cubicBezTo>
                  <a:pt x="7683" y="87"/>
                  <a:pt x="7655" y="103"/>
                  <a:pt x="7667" y="119"/>
                </a:cubicBezTo>
                <a:cubicBezTo>
                  <a:pt x="7679" y="135"/>
                  <a:pt x="7691" y="155"/>
                  <a:pt x="7699" y="171"/>
                </a:cubicBezTo>
                <a:cubicBezTo>
                  <a:pt x="7747" y="274"/>
                  <a:pt x="7743" y="393"/>
                  <a:pt x="7683" y="493"/>
                </a:cubicBezTo>
                <a:cubicBezTo>
                  <a:pt x="7544" y="278"/>
                  <a:pt x="7349" y="107"/>
                  <a:pt x="7115" y="8"/>
                </a:cubicBezTo>
                <a:cubicBezTo>
                  <a:pt x="7103" y="0"/>
                  <a:pt x="7091" y="12"/>
                  <a:pt x="7091" y="20"/>
                </a:cubicBezTo>
                <a:cubicBezTo>
                  <a:pt x="7079" y="27"/>
                  <a:pt x="7071" y="43"/>
                  <a:pt x="7087" y="55"/>
                </a:cubicBezTo>
                <a:cubicBezTo>
                  <a:pt x="7544" y="290"/>
                  <a:pt x="7799" y="791"/>
                  <a:pt x="7715" y="1300"/>
                </a:cubicBezTo>
                <a:cubicBezTo>
                  <a:pt x="7624" y="1849"/>
                  <a:pt x="7150" y="2127"/>
                  <a:pt x="6812" y="2517"/>
                </a:cubicBezTo>
                <a:cubicBezTo>
                  <a:pt x="6677" y="2672"/>
                  <a:pt x="6558" y="2855"/>
                  <a:pt x="6518" y="3058"/>
                </a:cubicBezTo>
                <a:cubicBezTo>
                  <a:pt x="6216" y="2891"/>
                  <a:pt x="5878" y="2787"/>
                  <a:pt x="5564" y="2644"/>
                </a:cubicBezTo>
                <a:cubicBezTo>
                  <a:pt x="5500" y="2616"/>
                  <a:pt x="5436" y="2584"/>
                  <a:pt x="5373" y="2553"/>
                </a:cubicBezTo>
                <a:cubicBezTo>
                  <a:pt x="5222" y="2382"/>
                  <a:pt x="5110" y="2163"/>
                  <a:pt x="5098" y="1936"/>
                </a:cubicBezTo>
                <a:cubicBezTo>
                  <a:pt x="5082" y="1618"/>
                  <a:pt x="5381" y="1447"/>
                  <a:pt x="5659" y="1431"/>
                </a:cubicBezTo>
                <a:cubicBezTo>
                  <a:pt x="5671" y="1431"/>
                  <a:pt x="5675" y="1411"/>
                  <a:pt x="5663" y="1407"/>
                </a:cubicBezTo>
                <a:cubicBezTo>
                  <a:pt x="5385" y="1344"/>
                  <a:pt x="5094" y="1503"/>
                  <a:pt x="5011" y="1781"/>
                </a:cubicBezTo>
                <a:cubicBezTo>
                  <a:pt x="4955" y="1964"/>
                  <a:pt x="4975" y="2215"/>
                  <a:pt x="5079" y="2398"/>
                </a:cubicBezTo>
                <a:cubicBezTo>
                  <a:pt x="4943" y="2322"/>
                  <a:pt x="4812" y="2234"/>
                  <a:pt x="4689" y="2139"/>
                </a:cubicBezTo>
                <a:cubicBezTo>
                  <a:pt x="4458" y="1960"/>
                  <a:pt x="4231" y="1737"/>
                  <a:pt x="4112" y="1471"/>
                </a:cubicBezTo>
                <a:cubicBezTo>
                  <a:pt x="4080" y="1376"/>
                  <a:pt x="4057" y="1276"/>
                  <a:pt x="4041" y="1173"/>
                </a:cubicBezTo>
                <a:cubicBezTo>
                  <a:pt x="4041" y="1157"/>
                  <a:pt x="4017" y="1161"/>
                  <a:pt x="4017" y="1173"/>
                </a:cubicBezTo>
                <a:cubicBezTo>
                  <a:pt x="4017" y="1177"/>
                  <a:pt x="4017" y="1181"/>
                  <a:pt x="4017" y="1181"/>
                </a:cubicBezTo>
                <a:cubicBezTo>
                  <a:pt x="4017" y="1185"/>
                  <a:pt x="4017" y="1185"/>
                  <a:pt x="4017" y="1185"/>
                </a:cubicBezTo>
                <a:cubicBezTo>
                  <a:pt x="4017" y="1220"/>
                  <a:pt x="4021" y="1256"/>
                  <a:pt x="4029" y="1292"/>
                </a:cubicBezTo>
                <a:cubicBezTo>
                  <a:pt x="4064" y="1574"/>
                  <a:pt x="4204" y="1829"/>
                  <a:pt x="4395" y="2044"/>
                </a:cubicBezTo>
                <a:cubicBezTo>
                  <a:pt x="4275" y="2028"/>
                  <a:pt x="4148" y="2056"/>
                  <a:pt x="4033" y="2091"/>
                </a:cubicBezTo>
                <a:cubicBezTo>
                  <a:pt x="3901" y="2131"/>
                  <a:pt x="3762" y="2183"/>
                  <a:pt x="3619" y="2167"/>
                </a:cubicBezTo>
                <a:cubicBezTo>
                  <a:pt x="3480" y="2151"/>
                  <a:pt x="3369" y="2067"/>
                  <a:pt x="3333" y="1932"/>
                </a:cubicBezTo>
                <a:cubicBezTo>
                  <a:pt x="3329" y="1920"/>
                  <a:pt x="3313" y="1920"/>
                  <a:pt x="3313" y="1932"/>
                </a:cubicBezTo>
                <a:cubicBezTo>
                  <a:pt x="3313" y="1940"/>
                  <a:pt x="3313" y="1944"/>
                  <a:pt x="3313" y="1952"/>
                </a:cubicBezTo>
                <a:cubicBezTo>
                  <a:pt x="3293" y="2012"/>
                  <a:pt x="3361" y="2079"/>
                  <a:pt x="3404" y="2119"/>
                </a:cubicBezTo>
                <a:cubicBezTo>
                  <a:pt x="3488" y="2191"/>
                  <a:pt x="3599" y="2234"/>
                  <a:pt x="3711" y="2246"/>
                </a:cubicBezTo>
                <a:cubicBezTo>
                  <a:pt x="3842" y="2262"/>
                  <a:pt x="3977" y="2238"/>
                  <a:pt x="4108" y="2207"/>
                </a:cubicBezTo>
                <a:cubicBezTo>
                  <a:pt x="4235" y="2171"/>
                  <a:pt x="4375" y="2127"/>
                  <a:pt x="4506" y="2167"/>
                </a:cubicBezTo>
                <a:cubicBezTo>
                  <a:pt x="4693" y="2346"/>
                  <a:pt x="4908" y="2501"/>
                  <a:pt x="5122" y="2620"/>
                </a:cubicBezTo>
                <a:cubicBezTo>
                  <a:pt x="5409" y="2779"/>
                  <a:pt x="5715" y="2895"/>
                  <a:pt x="6009" y="3038"/>
                </a:cubicBezTo>
                <a:cubicBezTo>
                  <a:pt x="6299" y="3185"/>
                  <a:pt x="6582" y="3376"/>
                  <a:pt x="6737" y="3670"/>
                </a:cubicBezTo>
                <a:cubicBezTo>
                  <a:pt x="6876" y="3940"/>
                  <a:pt x="6904" y="4255"/>
                  <a:pt x="6828" y="4541"/>
                </a:cubicBezTo>
                <a:cubicBezTo>
                  <a:pt x="6745" y="4593"/>
                  <a:pt x="6661" y="4644"/>
                  <a:pt x="6586" y="4708"/>
                </a:cubicBezTo>
                <a:cubicBezTo>
                  <a:pt x="6180" y="5026"/>
                  <a:pt x="5878" y="5507"/>
                  <a:pt x="5778" y="6020"/>
                </a:cubicBezTo>
                <a:cubicBezTo>
                  <a:pt x="5667" y="5897"/>
                  <a:pt x="5552" y="5774"/>
                  <a:pt x="5428" y="5662"/>
                </a:cubicBezTo>
                <a:cubicBezTo>
                  <a:pt x="5094" y="5352"/>
                  <a:pt x="4709" y="5133"/>
                  <a:pt x="4303" y="4943"/>
                </a:cubicBezTo>
                <a:cubicBezTo>
                  <a:pt x="3989" y="4791"/>
                  <a:pt x="3675" y="4644"/>
                  <a:pt x="3357" y="4501"/>
                </a:cubicBezTo>
                <a:cubicBezTo>
                  <a:pt x="3086" y="4096"/>
                  <a:pt x="2959" y="3618"/>
                  <a:pt x="3015" y="3125"/>
                </a:cubicBezTo>
                <a:cubicBezTo>
                  <a:pt x="3019" y="3109"/>
                  <a:pt x="2995" y="3105"/>
                  <a:pt x="2991" y="3121"/>
                </a:cubicBezTo>
                <a:cubicBezTo>
                  <a:pt x="2903" y="3419"/>
                  <a:pt x="2927" y="3734"/>
                  <a:pt x="2999" y="4032"/>
                </a:cubicBezTo>
                <a:cubicBezTo>
                  <a:pt x="3027" y="4151"/>
                  <a:pt x="3066" y="4282"/>
                  <a:pt x="3130" y="4398"/>
                </a:cubicBezTo>
                <a:cubicBezTo>
                  <a:pt x="3078" y="4374"/>
                  <a:pt x="3023" y="4350"/>
                  <a:pt x="2967" y="4326"/>
                </a:cubicBezTo>
                <a:cubicBezTo>
                  <a:pt x="2541" y="4131"/>
                  <a:pt x="2108" y="3952"/>
                  <a:pt x="1682" y="3754"/>
                </a:cubicBezTo>
                <a:cubicBezTo>
                  <a:pt x="1293" y="3571"/>
                  <a:pt x="907" y="3348"/>
                  <a:pt x="613" y="3022"/>
                </a:cubicBezTo>
                <a:cubicBezTo>
                  <a:pt x="474" y="2871"/>
                  <a:pt x="358" y="2696"/>
                  <a:pt x="283" y="2505"/>
                </a:cubicBezTo>
                <a:cubicBezTo>
                  <a:pt x="279" y="2505"/>
                  <a:pt x="279" y="2501"/>
                  <a:pt x="279" y="2501"/>
                </a:cubicBezTo>
                <a:cubicBezTo>
                  <a:pt x="279" y="2497"/>
                  <a:pt x="279" y="2493"/>
                  <a:pt x="279" y="2489"/>
                </a:cubicBezTo>
                <a:cubicBezTo>
                  <a:pt x="279" y="2469"/>
                  <a:pt x="247" y="2469"/>
                  <a:pt x="247" y="2489"/>
                </a:cubicBezTo>
                <a:lnTo>
                  <a:pt x="247" y="2489"/>
                </a:lnTo>
                <a:cubicBezTo>
                  <a:pt x="243" y="2493"/>
                  <a:pt x="239" y="2497"/>
                  <a:pt x="235" y="2501"/>
                </a:cubicBezTo>
                <a:cubicBezTo>
                  <a:pt x="227" y="2501"/>
                  <a:pt x="223" y="2509"/>
                  <a:pt x="219" y="2521"/>
                </a:cubicBezTo>
                <a:cubicBezTo>
                  <a:pt x="203" y="2553"/>
                  <a:pt x="231" y="2628"/>
                  <a:pt x="239" y="2660"/>
                </a:cubicBezTo>
                <a:cubicBezTo>
                  <a:pt x="251" y="2716"/>
                  <a:pt x="267" y="2767"/>
                  <a:pt x="287" y="2815"/>
                </a:cubicBezTo>
                <a:cubicBezTo>
                  <a:pt x="322" y="2907"/>
                  <a:pt x="370" y="2998"/>
                  <a:pt x="426" y="3081"/>
                </a:cubicBezTo>
                <a:cubicBezTo>
                  <a:pt x="271" y="3113"/>
                  <a:pt x="112" y="3038"/>
                  <a:pt x="28" y="2891"/>
                </a:cubicBezTo>
                <a:cubicBezTo>
                  <a:pt x="24" y="2879"/>
                  <a:pt x="0" y="2887"/>
                  <a:pt x="8" y="2899"/>
                </a:cubicBezTo>
                <a:cubicBezTo>
                  <a:pt x="84" y="3109"/>
                  <a:pt x="299" y="3181"/>
                  <a:pt x="501" y="3181"/>
                </a:cubicBezTo>
                <a:cubicBezTo>
                  <a:pt x="525" y="3209"/>
                  <a:pt x="553" y="3237"/>
                  <a:pt x="581" y="3264"/>
                </a:cubicBezTo>
                <a:cubicBezTo>
                  <a:pt x="641" y="3336"/>
                  <a:pt x="704" y="3400"/>
                  <a:pt x="772" y="3463"/>
                </a:cubicBezTo>
                <a:cubicBezTo>
                  <a:pt x="987" y="3670"/>
                  <a:pt x="1229" y="3841"/>
                  <a:pt x="1488" y="3992"/>
                </a:cubicBezTo>
                <a:cubicBezTo>
                  <a:pt x="1368" y="4016"/>
                  <a:pt x="1249" y="4064"/>
                  <a:pt x="1154" y="4111"/>
                </a:cubicBezTo>
                <a:cubicBezTo>
                  <a:pt x="959" y="4215"/>
                  <a:pt x="796" y="4370"/>
                  <a:pt x="688" y="4565"/>
                </a:cubicBezTo>
                <a:cubicBezTo>
                  <a:pt x="660" y="4620"/>
                  <a:pt x="637" y="4680"/>
                  <a:pt x="617" y="4740"/>
                </a:cubicBezTo>
                <a:cubicBezTo>
                  <a:pt x="565" y="4772"/>
                  <a:pt x="513" y="4795"/>
                  <a:pt x="446" y="4803"/>
                </a:cubicBezTo>
                <a:cubicBezTo>
                  <a:pt x="334" y="4811"/>
                  <a:pt x="227" y="4768"/>
                  <a:pt x="148" y="4688"/>
                </a:cubicBezTo>
                <a:cubicBezTo>
                  <a:pt x="132" y="4676"/>
                  <a:pt x="112" y="4692"/>
                  <a:pt x="120" y="4712"/>
                </a:cubicBezTo>
                <a:cubicBezTo>
                  <a:pt x="175" y="4819"/>
                  <a:pt x="283" y="4887"/>
                  <a:pt x="402" y="4895"/>
                </a:cubicBezTo>
                <a:cubicBezTo>
                  <a:pt x="454" y="4899"/>
                  <a:pt x="521" y="4895"/>
                  <a:pt x="581" y="4879"/>
                </a:cubicBezTo>
                <a:cubicBezTo>
                  <a:pt x="557" y="4990"/>
                  <a:pt x="553" y="5102"/>
                  <a:pt x="565" y="5213"/>
                </a:cubicBezTo>
                <a:cubicBezTo>
                  <a:pt x="589" y="5424"/>
                  <a:pt x="668" y="5658"/>
                  <a:pt x="820" y="5813"/>
                </a:cubicBezTo>
                <a:cubicBezTo>
                  <a:pt x="831" y="5821"/>
                  <a:pt x="847" y="5809"/>
                  <a:pt x="839" y="5797"/>
                </a:cubicBezTo>
                <a:cubicBezTo>
                  <a:pt x="828" y="5774"/>
                  <a:pt x="812" y="5754"/>
                  <a:pt x="800" y="5730"/>
                </a:cubicBezTo>
                <a:cubicBezTo>
                  <a:pt x="672" y="5364"/>
                  <a:pt x="708" y="4943"/>
                  <a:pt x="935" y="4620"/>
                </a:cubicBezTo>
                <a:cubicBezTo>
                  <a:pt x="1126" y="4350"/>
                  <a:pt x="1432" y="4175"/>
                  <a:pt x="1758" y="4135"/>
                </a:cubicBezTo>
                <a:cubicBezTo>
                  <a:pt x="2347" y="4434"/>
                  <a:pt x="2979" y="4644"/>
                  <a:pt x="3579" y="4919"/>
                </a:cubicBezTo>
                <a:cubicBezTo>
                  <a:pt x="3989" y="5110"/>
                  <a:pt x="4375" y="5332"/>
                  <a:pt x="4705" y="5623"/>
                </a:cubicBezTo>
                <a:cubicBezTo>
                  <a:pt x="4605" y="5595"/>
                  <a:pt x="4506" y="5579"/>
                  <a:pt x="4410" y="5567"/>
                </a:cubicBezTo>
                <a:cubicBezTo>
                  <a:pt x="4092" y="5527"/>
                  <a:pt x="3758" y="5579"/>
                  <a:pt x="3508" y="5786"/>
                </a:cubicBezTo>
                <a:cubicBezTo>
                  <a:pt x="3492" y="5797"/>
                  <a:pt x="3512" y="5825"/>
                  <a:pt x="3528" y="5813"/>
                </a:cubicBezTo>
                <a:cubicBezTo>
                  <a:pt x="3659" y="5714"/>
                  <a:pt x="3826" y="5694"/>
                  <a:pt x="3985" y="5682"/>
                </a:cubicBezTo>
                <a:cubicBezTo>
                  <a:pt x="4128" y="5674"/>
                  <a:pt x="4275" y="5674"/>
                  <a:pt x="4418" y="5690"/>
                </a:cubicBezTo>
                <a:cubicBezTo>
                  <a:pt x="4597" y="5710"/>
                  <a:pt x="4768" y="5758"/>
                  <a:pt x="4927" y="5833"/>
                </a:cubicBezTo>
                <a:cubicBezTo>
                  <a:pt x="5067" y="5980"/>
                  <a:pt x="5194" y="6139"/>
                  <a:pt x="5305" y="6318"/>
                </a:cubicBezTo>
                <a:cubicBezTo>
                  <a:pt x="5778" y="7074"/>
                  <a:pt x="5930" y="7981"/>
                  <a:pt x="5846" y="8859"/>
                </a:cubicBezTo>
                <a:cubicBezTo>
                  <a:pt x="5822" y="9102"/>
                  <a:pt x="5782" y="9337"/>
                  <a:pt x="5727" y="9571"/>
                </a:cubicBezTo>
                <a:cubicBezTo>
                  <a:pt x="5675" y="9802"/>
                  <a:pt x="5595" y="10029"/>
                  <a:pt x="5548" y="10263"/>
                </a:cubicBezTo>
                <a:cubicBezTo>
                  <a:pt x="5484" y="10597"/>
                  <a:pt x="5512" y="11011"/>
                  <a:pt x="5822" y="11218"/>
                </a:cubicBezTo>
                <a:cubicBezTo>
                  <a:pt x="6097" y="11400"/>
                  <a:pt x="6474" y="11305"/>
                  <a:pt x="6705" y="11098"/>
                </a:cubicBezTo>
                <a:cubicBezTo>
                  <a:pt x="6999" y="10840"/>
                  <a:pt x="7091" y="10426"/>
                  <a:pt x="7126" y="10056"/>
                </a:cubicBezTo>
                <a:cubicBezTo>
                  <a:pt x="7258" y="8812"/>
                  <a:pt x="6876" y="7519"/>
                  <a:pt x="6152" y="6493"/>
                </a:cubicBezTo>
                <a:cubicBezTo>
                  <a:pt x="6212" y="6259"/>
                  <a:pt x="6275" y="6024"/>
                  <a:pt x="6371" y="5797"/>
                </a:cubicBezTo>
                <a:cubicBezTo>
                  <a:pt x="6482" y="5543"/>
                  <a:pt x="6625" y="5300"/>
                  <a:pt x="6820" y="5098"/>
                </a:cubicBezTo>
                <a:cubicBezTo>
                  <a:pt x="6828" y="5090"/>
                  <a:pt x="6836" y="5082"/>
                  <a:pt x="6844" y="5074"/>
                </a:cubicBezTo>
                <a:cubicBezTo>
                  <a:pt x="7015" y="5022"/>
                  <a:pt x="7206" y="5054"/>
                  <a:pt x="7353" y="5161"/>
                </a:cubicBezTo>
                <a:cubicBezTo>
                  <a:pt x="7536" y="5292"/>
                  <a:pt x="7628" y="5519"/>
                  <a:pt x="7631" y="5738"/>
                </a:cubicBezTo>
                <a:cubicBezTo>
                  <a:pt x="7631" y="5754"/>
                  <a:pt x="7651" y="5758"/>
                  <a:pt x="7659" y="5742"/>
                </a:cubicBezTo>
                <a:cubicBezTo>
                  <a:pt x="7739" y="5467"/>
                  <a:pt x="7612" y="5161"/>
                  <a:pt x="7361" y="5018"/>
                </a:cubicBezTo>
                <a:cubicBezTo>
                  <a:pt x="7254" y="4958"/>
                  <a:pt x="7122" y="4931"/>
                  <a:pt x="6999" y="4935"/>
                </a:cubicBezTo>
                <a:cubicBezTo>
                  <a:pt x="7142" y="4815"/>
                  <a:pt x="7305" y="4724"/>
                  <a:pt x="7480" y="4664"/>
                </a:cubicBezTo>
                <a:cubicBezTo>
                  <a:pt x="7779" y="4565"/>
                  <a:pt x="8097" y="4577"/>
                  <a:pt x="8395" y="4636"/>
                </a:cubicBezTo>
                <a:cubicBezTo>
                  <a:pt x="8988" y="4760"/>
                  <a:pt x="9508" y="5074"/>
                  <a:pt x="10081" y="5253"/>
                </a:cubicBezTo>
                <a:cubicBezTo>
                  <a:pt x="10359" y="5340"/>
                  <a:pt x="10654" y="5392"/>
                  <a:pt x="10944" y="5372"/>
                </a:cubicBezTo>
                <a:cubicBezTo>
                  <a:pt x="11151" y="5360"/>
                  <a:pt x="11358" y="5320"/>
                  <a:pt x="11560" y="5265"/>
                </a:cubicBezTo>
                <a:cubicBezTo>
                  <a:pt x="11608" y="5277"/>
                  <a:pt x="11656" y="5292"/>
                  <a:pt x="11700" y="5320"/>
                </a:cubicBezTo>
                <a:cubicBezTo>
                  <a:pt x="11795" y="5376"/>
                  <a:pt x="11871" y="5459"/>
                  <a:pt x="11914" y="5559"/>
                </a:cubicBezTo>
                <a:cubicBezTo>
                  <a:pt x="12010" y="5774"/>
                  <a:pt x="11946" y="6020"/>
                  <a:pt x="11803" y="6199"/>
                </a:cubicBezTo>
                <a:cubicBezTo>
                  <a:pt x="11787" y="6219"/>
                  <a:pt x="11811" y="6243"/>
                  <a:pt x="11835" y="6227"/>
                </a:cubicBezTo>
                <a:cubicBezTo>
                  <a:pt x="12010" y="6088"/>
                  <a:pt x="12038" y="5801"/>
                  <a:pt x="12006" y="5595"/>
                </a:cubicBezTo>
                <a:cubicBezTo>
                  <a:pt x="11990" y="5483"/>
                  <a:pt x="11954" y="5376"/>
                  <a:pt x="11883" y="5285"/>
                </a:cubicBezTo>
                <a:cubicBezTo>
                  <a:pt x="11863" y="5257"/>
                  <a:pt x="11831" y="5221"/>
                  <a:pt x="11795" y="5193"/>
                </a:cubicBezTo>
                <a:cubicBezTo>
                  <a:pt x="11799" y="5193"/>
                  <a:pt x="11803" y="5193"/>
                  <a:pt x="11807" y="5189"/>
                </a:cubicBezTo>
                <a:cubicBezTo>
                  <a:pt x="12077" y="5098"/>
                  <a:pt x="12320" y="4958"/>
                  <a:pt x="12487" y="4720"/>
                </a:cubicBezTo>
                <a:cubicBezTo>
                  <a:pt x="12515" y="4676"/>
                  <a:pt x="12543" y="4628"/>
                  <a:pt x="12566" y="4577"/>
                </a:cubicBezTo>
                <a:cubicBezTo>
                  <a:pt x="12765" y="4545"/>
                  <a:pt x="12948" y="4672"/>
                  <a:pt x="12964" y="4887"/>
                </a:cubicBezTo>
                <a:cubicBezTo>
                  <a:pt x="12968" y="4903"/>
                  <a:pt x="12988" y="4903"/>
                  <a:pt x="12988" y="4887"/>
                </a:cubicBezTo>
                <a:cubicBezTo>
                  <a:pt x="12992" y="4660"/>
                  <a:pt x="12813" y="4525"/>
                  <a:pt x="12618" y="4457"/>
                </a:cubicBezTo>
              </a:path>
            </a:pathLst>
          </a:custGeom>
          <a:solidFill>
            <a:srgbClr val="1EA185"/>
          </a:solidFill>
          <a:ln>
            <a:noFill/>
          </a:ln>
          <a:effectLst/>
        </p:spPr>
        <p:txBody>
          <a:bodyPr wrap="none" lIns="243770" tIns="121885" rIns="243770" bIns="121885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 dirty="0" smtClean="0">
              <a:solidFill>
                <a:srgbClr val="445469"/>
              </a:solidFill>
              <a:latin typeface="微软雅黑" panose="020B0503020204020204" pitchFamily="34" charset="-122"/>
              <a:ea typeface="微软雅黑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3638270" y="2588195"/>
            <a:ext cx="2567288" cy="2072989"/>
            <a:chOff x="4160083" y="2194211"/>
            <a:chExt cx="3656077" cy="2844594"/>
          </a:xfrm>
        </p:grpSpPr>
        <p:sp>
          <p:nvSpPr>
            <p:cNvPr id="80" name="Freeform 2"/>
            <p:cNvSpPr>
              <a:spLocks noChangeArrowheads="1"/>
            </p:cNvSpPr>
            <p:nvPr/>
          </p:nvSpPr>
          <p:spPr bwMode="auto">
            <a:xfrm>
              <a:off x="4254200" y="3600297"/>
              <a:ext cx="948408" cy="580181"/>
            </a:xfrm>
            <a:custGeom>
              <a:avLst/>
              <a:gdLst>
                <a:gd name="T0" fmla="*/ 1514 w 2315"/>
                <a:gd name="T1" fmla="*/ 1502 h 1503"/>
                <a:gd name="T2" fmla="*/ 1514 w 2315"/>
                <a:gd name="T3" fmla="*/ 1502 h 1503"/>
                <a:gd name="T4" fmla="*/ 543 w 2315"/>
                <a:gd name="T5" fmla="*/ 1189 h 1503"/>
                <a:gd name="T6" fmla="*/ 15 w 2315"/>
                <a:gd name="T7" fmla="*/ 472 h 1503"/>
                <a:gd name="T8" fmla="*/ 50 w 2315"/>
                <a:gd name="T9" fmla="*/ 353 h 1503"/>
                <a:gd name="T10" fmla="*/ 1024 w 2315"/>
                <a:gd name="T11" fmla="*/ 0 h 1503"/>
                <a:gd name="T12" fmla="*/ 1093 w 2315"/>
                <a:gd name="T13" fmla="*/ 0 h 1503"/>
                <a:gd name="T14" fmla="*/ 2277 w 2315"/>
                <a:gd name="T15" fmla="*/ 572 h 1503"/>
                <a:gd name="T16" fmla="*/ 2295 w 2315"/>
                <a:gd name="T17" fmla="*/ 689 h 1503"/>
                <a:gd name="T18" fmla="*/ 2142 w 2315"/>
                <a:gd name="T19" fmla="*/ 1338 h 1503"/>
                <a:gd name="T20" fmla="*/ 2062 w 2315"/>
                <a:gd name="T21" fmla="*/ 1433 h 1503"/>
                <a:gd name="T22" fmla="*/ 1514 w 2315"/>
                <a:gd name="T23" fmla="*/ 1502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5" h="1503">
                  <a:moveTo>
                    <a:pt x="1514" y="1502"/>
                  </a:moveTo>
                  <a:lnTo>
                    <a:pt x="1514" y="1502"/>
                  </a:lnTo>
                  <a:cubicBezTo>
                    <a:pt x="1141" y="1502"/>
                    <a:pt x="812" y="1396"/>
                    <a:pt x="543" y="1189"/>
                  </a:cubicBezTo>
                  <a:cubicBezTo>
                    <a:pt x="312" y="1012"/>
                    <a:pt x="129" y="766"/>
                    <a:pt x="15" y="472"/>
                  </a:cubicBezTo>
                  <a:cubicBezTo>
                    <a:pt x="0" y="430"/>
                    <a:pt x="13" y="379"/>
                    <a:pt x="50" y="353"/>
                  </a:cubicBezTo>
                  <a:cubicBezTo>
                    <a:pt x="365" y="117"/>
                    <a:pt x="693" y="0"/>
                    <a:pt x="1024" y="0"/>
                  </a:cubicBezTo>
                  <a:cubicBezTo>
                    <a:pt x="1048" y="0"/>
                    <a:pt x="1072" y="0"/>
                    <a:pt x="1093" y="0"/>
                  </a:cubicBezTo>
                  <a:cubicBezTo>
                    <a:pt x="1729" y="32"/>
                    <a:pt x="2192" y="482"/>
                    <a:pt x="2277" y="572"/>
                  </a:cubicBezTo>
                  <a:cubicBezTo>
                    <a:pt x="2309" y="604"/>
                    <a:pt x="2314" y="649"/>
                    <a:pt x="2295" y="689"/>
                  </a:cubicBezTo>
                  <a:cubicBezTo>
                    <a:pt x="2182" y="922"/>
                    <a:pt x="2150" y="1168"/>
                    <a:pt x="2142" y="1338"/>
                  </a:cubicBezTo>
                  <a:cubicBezTo>
                    <a:pt x="2142" y="1383"/>
                    <a:pt x="2107" y="1423"/>
                    <a:pt x="2062" y="1433"/>
                  </a:cubicBezTo>
                  <a:cubicBezTo>
                    <a:pt x="1872" y="1478"/>
                    <a:pt x="1689" y="1502"/>
                    <a:pt x="1514" y="1502"/>
                  </a:cubicBezTo>
                </a:path>
              </a:pathLst>
            </a:custGeom>
            <a:solidFill>
              <a:srgbClr val="BD392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81" name="Freeform 3"/>
            <p:cNvSpPr>
              <a:spLocks noChangeArrowheads="1"/>
            </p:cNvSpPr>
            <p:nvPr/>
          </p:nvSpPr>
          <p:spPr bwMode="auto">
            <a:xfrm>
              <a:off x="4207141" y="3559343"/>
              <a:ext cx="1042525" cy="660382"/>
            </a:xfrm>
            <a:custGeom>
              <a:avLst/>
              <a:gdLst>
                <a:gd name="T0" fmla="*/ 1139 w 2544"/>
                <a:gd name="T1" fmla="*/ 207 h 1709"/>
                <a:gd name="T2" fmla="*/ 1139 w 2544"/>
                <a:gd name="T3" fmla="*/ 207 h 1709"/>
                <a:gd name="T4" fmla="*/ 1203 w 2544"/>
                <a:gd name="T5" fmla="*/ 207 h 1709"/>
                <a:gd name="T6" fmla="*/ 2318 w 2544"/>
                <a:gd name="T7" fmla="*/ 747 h 1709"/>
                <a:gd name="T8" fmla="*/ 2153 w 2544"/>
                <a:gd name="T9" fmla="*/ 1436 h 1709"/>
                <a:gd name="T10" fmla="*/ 1629 w 2544"/>
                <a:gd name="T11" fmla="*/ 1501 h 1709"/>
                <a:gd name="T12" fmla="*/ 228 w 2544"/>
                <a:gd name="T13" fmla="*/ 538 h 1709"/>
                <a:gd name="T14" fmla="*/ 1139 w 2544"/>
                <a:gd name="T15" fmla="*/ 207 h 1709"/>
                <a:gd name="T16" fmla="*/ 1139 w 2544"/>
                <a:gd name="T17" fmla="*/ 0 h 1709"/>
                <a:gd name="T18" fmla="*/ 1139 w 2544"/>
                <a:gd name="T19" fmla="*/ 0 h 1709"/>
                <a:gd name="T20" fmla="*/ 104 w 2544"/>
                <a:gd name="T21" fmla="*/ 371 h 1709"/>
                <a:gd name="T22" fmla="*/ 35 w 2544"/>
                <a:gd name="T23" fmla="*/ 612 h 1709"/>
                <a:gd name="T24" fmla="*/ 594 w 2544"/>
                <a:gd name="T25" fmla="*/ 1375 h 1709"/>
                <a:gd name="T26" fmla="*/ 1629 w 2544"/>
                <a:gd name="T27" fmla="*/ 1708 h 1709"/>
                <a:gd name="T28" fmla="*/ 2204 w 2544"/>
                <a:gd name="T29" fmla="*/ 1637 h 1709"/>
                <a:gd name="T30" fmla="*/ 2360 w 2544"/>
                <a:gd name="T31" fmla="*/ 1444 h 1709"/>
                <a:gd name="T32" fmla="*/ 2503 w 2544"/>
                <a:gd name="T33" fmla="*/ 837 h 1709"/>
                <a:gd name="T34" fmla="*/ 2469 w 2544"/>
                <a:gd name="T35" fmla="*/ 604 h 1709"/>
                <a:gd name="T36" fmla="*/ 1214 w 2544"/>
                <a:gd name="T37" fmla="*/ 0 h 1709"/>
                <a:gd name="T38" fmla="*/ 1139 w 2544"/>
                <a:gd name="T39" fmla="*/ 0 h 1709"/>
                <a:gd name="T40" fmla="*/ 1139 w 2544"/>
                <a:gd name="T41" fmla="*/ 2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44" h="1709">
                  <a:moveTo>
                    <a:pt x="1139" y="207"/>
                  </a:moveTo>
                  <a:lnTo>
                    <a:pt x="1139" y="207"/>
                  </a:lnTo>
                  <a:cubicBezTo>
                    <a:pt x="1160" y="207"/>
                    <a:pt x="1181" y="207"/>
                    <a:pt x="1203" y="207"/>
                  </a:cubicBezTo>
                  <a:cubicBezTo>
                    <a:pt x="1804" y="236"/>
                    <a:pt x="2246" y="673"/>
                    <a:pt x="2318" y="747"/>
                  </a:cubicBezTo>
                  <a:cubicBezTo>
                    <a:pt x="2196" y="993"/>
                    <a:pt x="2161" y="1258"/>
                    <a:pt x="2153" y="1436"/>
                  </a:cubicBezTo>
                  <a:cubicBezTo>
                    <a:pt x="1965" y="1480"/>
                    <a:pt x="1791" y="1501"/>
                    <a:pt x="1629" y="1501"/>
                  </a:cubicBezTo>
                  <a:cubicBezTo>
                    <a:pt x="877" y="1501"/>
                    <a:pt x="427" y="1046"/>
                    <a:pt x="228" y="538"/>
                  </a:cubicBezTo>
                  <a:cubicBezTo>
                    <a:pt x="522" y="318"/>
                    <a:pt x="829" y="207"/>
                    <a:pt x="1139" y="207"/>
                  </a:cubicBezTo>
                  <a:lnTo>
                    <a:pt x="1139" y="0"/>
                  </a:lnTo>
                  <a:lnTo>
                    <a:pt x="1139" y="0"/>
                  </a:lnTo>
                  <a:cubicBezTo>
                    <a:pt x="784" y="0"/>
                    <a:pt x="435" y="125"/>
                    <a:pt x="104" y="371"/>
                  </a:cubicBezTo>
                  <a:cubicBezTo>
                    <a:pt x="30" y="426"/>
                    <a:pt x="0" y="527"/>
                    <a:pt x="35" y="612"/>
                  </a:cubicBezTo>
                  <a:cubicBezTo>
                    <a:pt x="157" y="924"/>
                    <a:pt x="350" y="1187"/>
                    <a:pt x="594" y="1375"/>
                  </a:cubicBezTo>
                  <a:cubicBezTo>
                    <a:pt x="885" y="1597"/>
                    <a:pt x="1232" y="1708"/>
                    <a:pt x="1629" y="1708"/>
                  </a:cubicBezTo>
                  <a:cubicBezTo>
                    <a:pt x="1812" y="1708"/>
                    <a:pt x="2002" y="1684"/>
                    <a:pt x="2204" y="1637"/>
                  </a:cubicBezTo>
                  <a:cubicBezTo>
                    <a:pt x="2294" y="1616"/>
                    <a:pt x="2357" y="1536"/>
                    <a:pt x="2360" y="1444"/>
                  </a:cubicBezTo>
                  <a:cubicBezTo>
                    <a:pt x="2368" y="1287"/>
                    <a:pt x="2397" y="1054"/>
                    <a:pt x="2503" y="837"/>
                  </a:cubicBezTo>
                  <a:cubicBezTo>
                    <a:pt x="2543" y="760"/>
                    <a:pt x="2527" y="665"/>
                    <a:pt x="2469" y="604"/>
                  </a:cubicBezTo>
                  <a:cubicBezTo>
                    <a:pt x="2376" y="508"/>
                    <a:pt x="1889" y="32"/>
                    <a:pt x="1214" y="0"/>
                  </a:cubicBezTo>
                  <a:cubicBezTo>
                    <a:pt x="1189" y="0"/>
                    <a:pt x="1166" y="0"/>
                    <a:pt x="1139" y="0"/>
                  </a:cubicBezTo>
                  <a:lnTo>
                    <a:pt x="1139" y="2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82" name="Freeform 4"/>
            <p:cNvSpPr>
              <a:spLocks noChangeArrowheads="1"/>
            </p:cNvSpPr>
            <p:nvPr/>
          </p:nvSpPr>
          <p:spPr bwMode="auto">
            <a:xfrm>
              <a:off x="4203521" y="2479182"/>
              <a:ext cx="2150208" cy="1331004"/>
            </a:xfrm>
            <a:custGeom>
              <a:avLst/>
              <a:gdLst>
                <a:gd name="T0" fmla="*/ 2449 w 5244"/>
                <a:gd name="T1" fmla="*/ 3443 h 3444"/>
                <a:gd name="T2" fmla="*/ 2449 w 5244"/>
                <a:gd name="T3" fmla="*/ 3443 h 3444"/>
                <a:gd name="T4" fmla="*/ 2378 w 5244"/>
                <a:gd name="T5" fmla="*/ 3414 h 3444"/>
                <a:gd name="T6" fmla="*/ 1221 w 5244"/>
                <a:gd name="T7" fmla="*/ 2876 h 3444"/>
                <a:gd name="T8" fmla="*/ 1149 w 5244"/>
                <a:gd name="T9" fmla="*/ 2876 h 3444"/>
                <a:gd name="T10" fmla="*/ 225 w 5244"/>
                <a:gd name="T11" fmla="*/ 3188 h 3444"/>
                <a:gd name="T12" fmla="*/ 167 w 5244"/>
                <a:gd name="T13" fmla="*/ 3207 h 3444"/>
                <a:gd name="T14" fmla="*/ 129 w 5244"/>
                <a:gd name="T15" fmla="*/ 3199 h 3444"/>
                <a:gd name="T16" fmla="*/ 66 w 5244"/>
                <a:gd name="T17" fmla="*/ 3128 h 3444"/>
                <a:gd name="T18" fmla="*/ 24 w 5244"/>
                <a:gd name="T19" fmla="*/ 2524 h 3444"/>
                <a:gd name="T20" fmla="*/ 678 w 5244"/>
                <a:gd name="T21" fmla="*/ 1366 h 3444"/>
                <a:gd name="T22" fmla="*/ 1194 w 5244"/>
                <a:gd name="T23" fmla="*/ 474 h 3444"/>
                <a:gd name="T24" fmla="*/ 2333 w 5244"/>
                <a:gd name="T25" fmla="*/ 0 h 3444"/>
                <a:gd name="T26" fmla="*/ 2336 w 5244"/>
                <a:gd name="T27" fmla="*/ 0 h 3444"/>
                <a:gd name="T28" fmla="*/ 2362 w 5244"/>
                <a:gd name="T29" fmla="*/ 5 h 3444"/>
                <a:gd name="T30" fmla="*/ 3377 w 5244"/>
                <a:gd name="T31" fmla="*/ 628 h 3444"/>
                <a:gd name="T32" fmla="*/ 3753 w 5244"/>
                <a:gd name="T33" fmla="*/ 1150 h 3444"/>
                <a:gd name="T34" fmla="*/ 3755 w 5244"/>
                <a:gd name="T35" fmla="*/ 1152 h 3444"/>
                <a:gd name="T36" fmla="*/ 3763 w 5244"/>
                <a:gd name="T37" fmla="*/ 1157 h 3444"/>
                <a:gd name="T38" fmla="*/ 3766 w 5244"/>
                <a:gd name="T39" fmla="*/ 1155 h 3444"/>
                <a:gd name="T40" fmla="*/ 4248 w 5244"/>
                <a:gd name="T41" fmla="*/ 1057 h 3444"/>
                <a:gd name="T42" fmla="*/ 4918 w 5244"/>
                <a:gd name="T43" fmla="*/ 1269 h 3444"/>
                <a:gd name="T44" fmla="*/ 5151 w 5244"/>
                <a:gd name="T45" fmla="*/ 2055 h 3444"/>
                <a:gd name="T46" fmla="*/ 4311 w 5244"/>
                <a:gd name="T47" fmla="*/ 2860 h 3444"/>
                <a:gd name="T48" fmla="*/ 3638 w 5244"/>
                <a:gd name="T49" fmla="*/ 2958 h 3444"/>
                <a:gd name="T50" fmla="*/ 3615 w 5244"/>
                <a:gd name="T51" fmla="*/ 2958 h 3444"/>
                <a:gd name="T52" fmla="*/ 3615 w 5244"/>
                <a:gd name="T53" fmla="*/ 2958 h 3444"/>
                <a:gd name="T54" fmla="*/ 3612 w 5244"/>
                <a:gd name="T55" fmla="*/ 2958 h 3444"/>
                <a:gd name="T56" fmla="*/ 3601 w 5244"/>
                <a:gd name="T57" fmla="*/ 2958 h 3444"/>
                <a:gd name="T58" fmla="*/ 3591 w 5244"/>
                <a:gd name="T59" fmla="*/ 2958 h 3444"/>
                <a:gd name="T60" fmla="*/ 3363 w 5244"/>
                <a:gd name="T61" fmla="*/ 2979 h 3444"/>
                <a:gd name="T62" fmla="*/ 3358 w 5244"/>
                <a:gd name="T63" fmla="*/ 2979 h 3444"/>
                <a:gd name="T64" fmla="*/ 2555 w 5244"/>
                <a:gd name="T65" fmla="*/ 3371 h 3444"/>
                <a:gd name="T66" fmla="*/ 2532 w 5244"/>
                <a:gd name="T67" fmla="*/ 3403 h 3444"/>
                <a:gd name="T68" fmla="*/ 2457 w 5244"/>
                <a:gd name="T69" fmla="*/ 3443 h 3444"/>
                <a:gd name="T70" fmla="*/ 2449 w 5244"/>
                <a:gd name="T71" fmla="*/ 3443 h 3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44" h="3444">
                  <a:moveTo>
                    <a:pt x="2449" y="3443"/>
                  </a:moveTo>
                  <a:lnTo>
                    <a:pt x="2449" y="3443"/>
                  </a:lnTo>
                  <a:cubicBezTo>
                    <a:pt x="2423" y="3443"/>
                    <a:pt x="2397" y="3432"/>
                    <a:pt x="2378" y="3414"/>
                  </a:cubicBezTo>
                  <a:cubicBezTo>
                    <a:pt x="2222" y="3263"/>
                    <a:pt x="1795" y="2905"/>
                    <a:pt x="1221" y="2876"/>
                  </a:cubicBezTo>
                  <a:cubicBezTo>
                    <a:pt x="1197" y="2876"/>
                    <a:pt x="1173" y="2876"/>
                    <a:pt x="1149" y="2876"/>
                  </a:cubicBezTo>
                  <a:cubicBezTo>
                    <a:pt x="834" y="2876"/>
                    <a:pt x="522" y="2979"/>
                    <a:pt x="225" y="3188"/>
                  </a:cubicBezTo>
                  <a:cubicBezTo>
                    <a:pt x="206" y="3199"/>
                    <a:pt x="188" y="3207"/>
                    <a:pt x="167" y="3207"/>
                  </a:cubicBezTo>
                  <a:cubicBezTo>
                    <a:pt x="154" y="3207"/>
                    <a:pt x="140" y="3204"/>
                    <a:pt x="129" y="3199"/>
                  </a:cubicBezTo>
                  <a:cubicBezTo>
                    <a:pt x="98" y="3186"/>
                    <a:pt x="74" y="3159"/>
                    <a:pt x="66" y="3128"/>
                  </a:cubicBezTo>
                  <a:cubicBezTo>
                    <a:pt x="16" y="2921"/>
                    <a:pt x="0" y="2712"/>
                    <a:pt x="24" y="2524"/>
                  </a:cubicBezTo>
                  <a:cubicBezTo>
                    <a:pt x="111" y="1817"/>
                    <a:pt x="522" y="1472"/>
                    <a:pt x="678" y="1366"/>
                  </a:cubicBezTo>
                  <a:cubicBezTo>
                    <a:pt x="678" y="1224"/>
                    <a:pt x="739" y="906"/>
                    <a:pt x="1194" y="474"/>
                  </a:cubicBezTo>
                  <a:cubicBezTo>
                    <a:pt x="1610" y="82"/>
                    <a:pt x="2087" y="11"/>
                    <a:pt x="2333" y="0"/>
                  </a:cubicBezTo>
                  <a:cubicBezTo>
                    <a:pt x="2333" y="0"/>
                    <a:pt x="2333" y="0"/>
                    <a:pt x="2336" y="0"/>
                  </a:cubicBezTo>
                  <a:cubicBezTo>
                    <a:pt x="2344" y="0"/>
                    <a:pt x="2354" y="3"/>
                    <a:pt x="2362" y="5"/>
                  </a:cubicBezTo>
                  <a:cubicBezTo>
                    <a:pt x="2741" y="103"/>
                    <a:pt x="3082" y="313"/>
                    <a:pt x="3377" y="628"/>
                  </a:cubicBezTo>
                  <a:cubicBezTo>
                    <a:pt x="3609" y="877"/>
                    <a:pt x="3731" y="1104"/>
                    <a:pt x="3753" y="1150"/>
                  </a:cubicBezTo>
                  <a:cubicBezTo>
                    <a:pt x="3753" y="1150"/>
                    <a:pt x="3755" y="1150"/>
                    <a:pt x="3755" y="1152"/>
                  </a:cubicBezTo>
                  <a:cubicBezTo>
                    <a:pt x="3758" y="1157"/>
                    <a:pt x="3760" y="1157"/>
                    <a:pt x="3763" y="1157"/>
                  </a:cubicBezTo>
                  <a:cubicBezTo>
                    <a:pt x="3763" y="1157"/>
                    <a:pt x="3766" y="1157"/>
                    <a:pt x="3766" y="1155"/>
                  </a:cubicBezTo>
                  <a:cubicBezTo>
                    <a:pt x="3901" y="1091"/>
                    <a:pt x="4070" y="1057"/>
                    <a:pt x="4248" y="1057"/>
                  </a:cubicBezTo>
                  <a:cubicBezTo>
                    <a:pt x="4510" y="1057"/>
                    <a:pt x="4748" y="1134"/>
                    <a:pt x="4918" y="1269"/>
                  </a:cubicBezTo>
                  <a:cubicBezTo>
                    <a:pt x="5076" y="1393"/>
                    <a:pt x="5243" y="1631"/>
                    <a:pt x="5151" y="2055"/>
                  </a:cubicBezTo>
                  <a:cubicBezTo>
                    <a:pt x="5063" y="2444"/>
                    <a:pt x="4780" y="2714"/>
                    <a:pt x="4311" y="2860"/>
                  </a:cubicBezTo>
                  <a:cubicBezTo>
                    <a:pt x="4007" y="2950"/>
                    <a:pt x="3720" y="2958"/>
                    <a:pt x="3638" y="2958"/>
                  </a:cubicBezTo>
                  <a:cubicBezTo>
                    <a:pt x="3628" y="2958"/>
                    <a:pt x="3620" y="2958"/>
                    <a:pt x="3615" y="2958"/>
                  </a:cubicBezTo>
                  <a:lnTo>
                    <a:pt x="3615" y="2958"/>
                  </a:lnTo>
                  <a:lnTo>
                    <a:pt x="3612" y="2958"/>
                  </a:lnTo>
                  <a:cubicBezTo>
                    <a:pt x="3609" y="2958"/>
                    <a:pt x="3604" y="2958"/>
                    <a:pt x="3601" y="2958"/>
                  </a:cubicBezTo>
                  <a:cubicBezTo>
                    <a:pt x="3596" y="2958"/>
                    <a:pt x="3594" y="2958"/>
                    <a:pt x="3591" y="2958"/>
                  </a:cubicBezTo>
                  <a:cubicBezTo>
                    <a:pt x="3488" y="2961"/>
                    <a:pt x="3366" y="2979"/>
                    <a:pt x="3363" y="2979"/>
                  </a:cubicBezTo>
                  <a:cubicBezTo>
                    <a:pt x="3360" y="2979"/>
                    <a:pt x="3360" y="2979"/>
                    <a:pt x="3358" y="2979"/>
                  </a:cubicBezTo>
                  <a:cubicBezTo>
                    <a:pt x="3011" y="3011"/>
                    <a:pt x="2744" y="3144"/>
                    <a:pt x="2555" y="3371"/>
                  </a:cubicBezTo>
                  <a:cubicBezTo>
                    <a:pt x="2547" y="3382"/>
                    <a:pt x="2539" y="3392"/>
                    <a:pt x="2532" y="3403"/>
                  </a:cubicBezTo>
                  <a:cubicBezTo>
                    <a:pt x="2513" y="3427"/>
                    <a:pt x="2487" y="3440"/>
                    <a:pt x="2457" y="3443"/>
                  </a:cubicBezTo>
                  <a:cubicBezTo>
                    <a:pt x="2455" y="3443"/>
                    <a:pt x="2452" y="3443"/>
                    <a:pt x="2449" y="3443"/>
                  </a:cubicBezTo>
                </a:path>
              </a:pathLst>
            </a:custGeom>
            <a:solidFill>
              <a:srgbClr val="9BBB5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83" name="Freeform 5"/>
            <p:cNvSpPr>
              <a:spLocks noChangeArrowheads="1"/>
            </p:cNvSpPr>
            <p:nvPr/>
          </p:nvSpPr>
          <p:spPr bwMode="auto">
            <a:xfrm>
              <a:off x="4160083" y="2439935"/>
              <a:ext cx="2238894" cy="1411205"/>
            </a:xfrm>
            <a:custGeom>
              <a:avLst/>
              <a:gdLst>
                <a:gd name="T0" fmla="*/ 2439 w 5461"/>
                <a:gd name="T1" fmla="*/ 209 h 3650"/>
                <a:gd name="T2" fmla="*/ 2439 w 5461"/>
                <a:gd name="T3" fmla="*/ 209 h 3650"/>
                <a:gd name="T4" fmla="*/ 3405 w 5461"/>
                <a:gd name="T5" fmla="*/ 800 h 3650"/>
                <a:gd name="T6" fmla="*/ 3763 w 5461"/>
                <a:gd name="T7" fmla="*/ 1300 h 3650"/>
                <a:gd name="T8" fmla="*/ 3866 w 5461"/>
                <a:gd name="T9" fmla="*/ 1364 h 3650"/>
                <a:gd name="T10" fmla="*/ 3914 w 5461"/>
                <a:gd name="T11" fmla="*/ 1353 h 3650"/>
                <a:gd name="T12" fmla="*/ 4351 w 5461"/>
                <a:gd name="T13" fmla="*/ 1263 h 3650"/>
                <a:gd name="T14" fmla="*/ 4957 w 5461"/>
                <a:gd name="T15" fmla="*/ 1451 h 3650"/>
                <a:gd name="T16" fmla="*/ 5153 w 5461"/>
                <a:gd name="T17" fmla="*/ 2137 h 3650"/>
                <a:gd name="T18" fmla="*/ 4383 w 5461"/>
                <a:gd name="T19" fmla="*/ 2862 h 3650"/>
                <a:gd name="T20" fmla="*/ 3741 w 5461"/>
                <a:gd name="T21" fmla="*/ 2958 h 3650"/>
                <a:gd name="T22" fmla="*/ 3720 w 5461"/>
                <a:gd name="T23" fmla="*/ 2958 h 3650"/>
                <a:gd name="T24" fmla="*/ 3718 w 5461"/>
                <a:gd name="T25" fmla="*/ 2958 h 3650"/>
                <a:gd name="T26" fmla="*/ 3704 w 5461"/>
                <a:gd name="T27" fmla="*/ 2958 h 3650"/>
                <a:gd name="T28" fmla="*/ 3704 w 5461"/>
                <a:gd name="T29" fmla="*/ 2958 h 3650"/>
                <a:gd name="T30" fmla="*/ 3450 w 5461"/>
                <a:gd name="T31" fmla="*/ 2979 h 3650"/>
                <a:gd name="T32" fmla="*/ 2579 w 5461"/>
                <a:gd name="T33" fmla="*/ 3408 h 3650"/>
                <a:gd name="T34" fmla="*/ 2552 w 5461"/>
                <a:gd name="T35" fmla="*/ 3442 h 3650"/>
                <a:gd name="T36" fmla="*/ 1329 w 5461"/>
                <a:gd name="T37" fmla="*/ 2876 h 3650"/>
                <a:gd name="T38" fmla="*/ 1252 w 5461"/>
                <a:gd name="T39" fmla="*/ 2876 h 3650"/>
                <a:gd name="T40" fmla="*/ 270 w 5461"/>
                <a:gd name="T41" fmla="*/ 3204 h 3650"/>
                <a:gd name="T42" fmla="*/ 230 w 5461"/>
                <a:gd name="T43" fmla="*/ 2640 h 3650"/>
                <a:gd name="T44" fmla="*/ 892 w 5461"/>
                <a:gd name="T45" fmla="*/ 1523 h 3650"/>
                <a:gd name="T46" fmla="*/ 1369 w 5461"/>
                <a:gd name="T47" fmla="*/ 654 h 3650"/>
                <a:gd name="T48" fmla="*/ 2439 w 5461"/>
                <a:gd name="T49" fmla="*/ 209 h 3650"/>
                <a:gd name="T50" fmla="*/ 2439 w 5461"/>
                <a:gd name="T51" fmla="*/ 0 h 3650"/>
                <a:gd name="T52" fmla="*/ 2439 w 5461"/>
                <a:gd name="T53" fmla="*/ 0 h 3650"/>
                <a:gd name="T54" fmla="*/ 2431 w 5461"/>
                <a:gd name="T55" fmla="*/ 0 h 3650"/>
                <a:gd name="T56" fmla="*/ 1226 w 5461"/>
                <a:gd name="T57" fmla="*/ 503 h 3650"/>
                <a:gd name="T58" fmla="*/ 720 w 5461"/>
                <a:gd name="T59" fmla="*/ 1226 h 3650"/>
                <a:gd name="T60" fmla="*/ 680 w 5461"/>
                <a:gd name="T61" fmla="*/ 1414 h 3650"/>
                <a:gd name="T62" fmla="*/ 23 w 5461"/>
                <a:gd name="T63" fmla="*/ 2614 h 3650"/>
                <a:gd name="T64" fmla="*/ 69 w 5461"/>
                <a:gd name="T65" fmla="*/ 3254 h 3650"/>
                <a:gd name="T66" fmla="*/ 196 w 5461"/>
                <a:gd name="T67" fmla="*/ 3400 h 3650"/>
                <a:gd name="T68" fmla="*/ 270 w 5461"/>
                <a:gd name="T69" fmla="*/ 3413 h 3650"/>
                <a:gd name="T70" fmla="*/ 386 w 5461"/>
                <a:gd name="T71" fmla="*/ 3376 h 3650"/>
                <a:gd name="T72" fmla="*/ 1252 w 5461"/>
                <a:gd name="T73" fmla="*/ 3082 h 3650"/>
                <a:gd name="T74" fmla="*/ 1321 w 5461"/>
                <a:gd name="T75" fmla="*/ 3082 h 3650"/>
                <a:gd name="T76" fmla="*/ 2407 w 5461"/>
                <a:gd name="T77" fmla="*/ 3590 h 3650"/>
                <a:gd name="T78" fmla="*/ 2552 w 5461"/>
                <a:gd name="T79" fmla="*/ 3649 h 3650"/>
                <a:gd name="T80" fmla="*/ 2569 w 5461"/>
                <a:gd name="T81" fmla="*/ 3649 h 3650"/>
                <a:gd name="T82" fmla="*/ 2717 w 5461"/>
                <a:gd name="T83" fmla="*/ 3567 h 3650"/>
                <a:gd name="T84" fmla="*/ 2740 w 5461"/>
                <a:gd name="T85" fmla="*/ 3540 h 3650"/>
                <a:gd name="T86" fmla="*/ 3469 w 5461"/>
                <a:gd name="T87" fmla="*/ 3185 h 3650"/>
                <a:gd name="T88" fmla="*/ 3482 w 5461"/>
                <a:gd name="T89" fmla="*/ 3183 h 3650"/>
                <a:gd name="T90" fmla="*/ 3691 w 5461"/>
                <a:gd name="T91" fmla="*/ 3164 h 3650"/>
                <a:gd name="T92" fmla="*/ 3704 w 5461"/>
                <a:gd name="T93" fmla="*/ 3164 h 3650"/>
                <a:gd name="T94" fmla="*/ 3720 w 5461"/>
                <a:gd name="T95" fmla="*/ 3164 h 3650"/>
                <a:gd name="T96" fmla="*/ 3741 w 5461"/>
                <a:gd name="T97" fmla="*/ 3164 h 3650"/>
                <a:gd name="T98" fmla="*/ 4443 w 5461"/>
                <a:gd name="T99" fmla="*/ 3061 h 3650"/>
                <a:gd name="T100" fmla="*/ 5042 w 5461"/>
                <a:gd name="T101" fmla="*/ 2733 h 3650"/>
                <a:gd name="T102" fmla="*/ 5355 w 5461"/>
                <a:gd name="T103" fmla="*/ 2182 h 3650"/>
                <a:gd name="T104" fmla="*/ 5087 w 5461"/>
                <a:gd name="T105" fmla="*/ 1289 h 3650"/>
                <a:gd name="T106" fmla="*/ 4351 w 5461"/>
                <a:gd name="T107" fmla="*/ 1057 h 3650"/>
                <a:gd name="T108" fmla="*/ 3908 w 5461"/>
                <a:gd name="T109" fmla="*/ 1130 h 3650"/>
                <a:gd name="T110" fmla="*/ 3556 w 5461"/>
                <a:gd name="T111" fmla="*/ 659 h 3650"/>
                <a:gd name="T112" fmla="*/ 2492 w 5461"/>
                <a:gd name="T113" fmla="*/ 8 h 3650"/>
                <a:gd name="T114" fmla="*/ 2439 w 5461"/>
                <a:gd name="T115" fmla="*/ 0 h 3650"/>
                <a:gd name="T116" fmla="*/ 2439 w 5461"/>
                <a:gd name="T117" fmla="*/ 209 h 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61" h="3650">
                  <a:moveTo>
                    <a:pt x="2439" y="209"/>
                  </a:moveTo>
                  <a:lnTo>
                    <a:pt x="2439" y="209"/>
                  </a:lnTo>
                  <a:cubicBezTo>
                    <a:pt x="2799" y="302"/>
                    <a:pt x="3122" y="500"/>
                    <a:pt x="3405" y="800"/>
                  </a:cubicBezTo>
                  <a:cubicBezTo>
                    <a:pt x="3646" y="1059"/>
                    <a:pt x="3763" y="1297"/>
                    <a:pt x="3763" y="1300"/>
                  </a:cubicBezTo>
                  <a:cubicBezTo>
                    <a:pt x="3784" y="1340"/>
                    <a:pt x="3823" y="1364"/>
                    <a:pt x="3866" y="1364"/>
                  </a:cubicBezTo>
                  <a:cubicBezTo>
                    <a:pt x="3882" y="1364"/>
                    <a:pt x="3898" y="1358"/>
                    <a:pt x="3914" y="1353"/>
                  </a:cubicBezTo>
                  <a:cubicBezTo>
                    <a:pt x="4033" y="1295"/>
                    <a:pt x="4189" y="1263"/>
                    <a:pt x="4351" y="1263"/>
                  </a:cubicBezTo>
                  <a:cubicBezTo>
                    <a:pt x="4565" y="1263"/>
                    <a:pt x="4793" y="1321"/>
                    <a:pt x="4957" y="1451"/>
                  </a:cubicBezTo>
                  <a:cubicBezTo>
                    <a:pt x="5153" y="1607"/>
                    <a:pt x="5219" y="1838"/>
                    <a:pt x="5153" y="2137"/>
                  </a:cubicBezTo>
                  <a:cubicBezTo>
                    <a:pt x="5073" y="2486"/>
                    <a:pt x="4817" y="2730"/>
                    <a:pt x="4383" y="2862"/>
                  </a:cubicBezTo>
                  <a:cubicBezTo>
                    <a:pt x="4094" y="2950"/>
                    <a:pt x="3818" y="2958"/>
                    <a:pt x="3741" y="2958"/>
                  </a:cubicBezTo>
                  <a:cubicBezTo>
                    <a:pt x="3728" y="2958"/>
                    <a:pt x="3720" y="2958"/>
                    <a:pt x="3720" y="2958"/>
                  </a:cubicBezTo>
                  <a:lnTo>
                    <a:pt x="3718" y="2958"/>
                  </a:lnTo>
                  <a:cubicBezTo>
                    <a:pt x="3712" y="2958"/>
                    <a:pt x="3710" y="2958"/>
                    <a:pt x="3704" y="2958"/>
                  </a:cubicBezTo>
                  <a:lnTo>
                    <a:pt x="3704" y="2958"/>
                  </a:lnTo>
                  <a:cubicBezTo>
                    <a:pt x="3591" y="2958"/>
                    <a:pt x="3450" y="2979"/>
                    <a:pt x="3450" y="2979"/>
                  </a:cubicBezTo>
                  <a:cubicBezTo>
                    <a:pt x="3077" y="3013"/>
                    <a:pt x="2783" y="3159"/>
                    <a:pt x="2579" y="3408"/>
                  </a:cubicBezTo>
                  <a:cubicBezTo>
                    <a:pt x="2571" y="3419"/>
                    <a:pt x="2560" y="3432"/>
                    <a:pt x="2552" y="3442"/>
                  </a:cubicBezTo>
                  <a:cubicBezTo>
                    <a:pt x="2399" y="3291"/>
                    <a:pt x="1946" y="2907"/>
                    <a:pt x="1329" y="2876"/>
                  </a:cubicBezTo>
                  <a:cubicBezTo>
                    <a:pt x="1305" y="2876"/>
                    <a:pt x="1279" y="2876"/>
                    <a:pt x="1252" y="2876"/>
                  </a:cubicBezTo>
                  <a:cubicBezTo>
                    <a:pt x="916" y="2876"/>
                    <a:pt x="585" y="2984"/>
                    <a:pt x="270" y="3204"/>
                  </a:cubicBezTo>
                  <a:cubicBezTo>
                    <a:pt x="219" y="3008"/>
                    <a:pt x="209" y="2812"/>
                    <a:pt x="230" y="2640"/>
                  </a:cubicBezTo>
                  <a:cubicBezTo>
                    <a:pt x="331" y="1822"/>
                    <a:pt x="892" y="1523"/>
                    <a:pt x="892" y="1523"/>
                  </a:cubicBezTo>
                  <a:cubicBezTo>
                    <a:pt x="892" y="1523"/>
                    <a:pt x="799" y="1191"/>
                    <a:pt x="1369" y="654"/>
                  </a:cubicBezTo>
                  <a:cubicBezTo>
                    <a:pt x="1755" y="286"/>
                    <a:pt x="2195" y="217"/>
                    <a:pt x="2439" y="209"/>
                  </a:cubicBezTo>
                  <a:lnTo>
                    <a:pt x="2439" y="0"/>
                  </a:lnTo>
                  <a:lnTo>
                    <a:pt x="2439" y="0"/>
                  </a:lnTo>
                  <a:cubicBezTo>
                    <a:pt x="2436" y="0"/>
                    <a:pt x="2433" y="0"/>
                    <a:pt x="2431" y="0"/>
                  </a:cubicBezTo>
                  <a:cubicBezTo>
                    <a:pt x="2171" y="10"/>
                    <a:pt x="1665" y="87"/>
                    <a:pt x="1226" y="503"/>
                  </a:cubicBezTo>
                  <a:cubicBezTo>
                    <a:pt x="964" y="749"/>
                    <a:pt x="794" y="993"/>
                    <a:pt x="720" y="1226"/>
                  </a:cubicBezTo>
                  <a:cubicBezTo>
                    <a:pt x="696" y="1300"/>
                    <a:pt x="686" y="1364"/>
                    <a:pt x="680" y="1414"/>
                  </a:cubicBezTo>
                  <a:cubicBezTo>
                    <a:pt x="487" y="1560"/>
                    <a:pt x="108" y="1925"/>
                    <a:pt x="23" y="2614"/>
                  </a:cubicBezTo>
                  <a:cubicBezTo>
                    <a:pt x="0" y="2815"/>
                    <a:pt x="16" y="3037"/>
                    <a:pt x="69" y="3254"/>
                  </a:cubicBezTo>
                  <a:cubicBezTo>
                    <a:pt x="84" y="3320"/>
                    <a:pt x="132" y="3373"/>
                    <a:pt x="196" y="3400"/>
                  </a:cubicBezTo>
                  <a:cubicBezTo>
                    <a:pt x="219" y="3408"/>
                    <a:pt x="243" y="3413"/>
                    <a:pt x="270" y="3413"/>
                  </a:cubicBezTo>
                  <a:cubicBezTo>
                    <a:pt x="309" y="3413"/>
                    <a:pt x="352" y="3400"/>
                    <a:pt x="386" y="3376"/>
                  </a:cubicBezTo>
                  <a:cubicBezTo>
                    <a:pt x="667" y="3180"/>
                    <a:pt x="958" y="3082"/>
                    <a:pt x="1252" y="3082"/>
                  </a:cubicBezTo>
                  <a:cubicBezTo>
                    <a:pt x="1276" y="3082"/>
                    <a:pt x="1297" y="3082"/>
                    <a:pt x="1321" y="3082"/>
                  </a:cubicBezTo>
                  <a:cubicBezTo>
                    <a:pt x="1859" y="3109"/>
                    <a:pt x="2261" y="3448"/>
                    <a:pt x="2407" y="3590"/>
                  </a:cubicBezTo>
                  <a:cubicBezTo>
                    <a:pt x="2447" y="3628"/>
                    <a:pt x="2500" y="3649"/>
                    <a:pt x="2552" y="3649"/>
                  </a:cubicBezTo>
                  <a:cubicBezTo>
                    <a:pt x="2558" y="3649"/>
                    <a:pt x="2563" y="3649"/>
                    <a:pt x="2569" y="3649"/>
                  </a:cubicBezTo>
                  <a:cubicBezTo>
                    <a:pt x="2627" y="3644"/>
                    <a:pt x="2682" y="3615"/>
                    <a:pt x="2717" y="3567"/>
                  </a:cubicBezTo>
                  <a:cubicBezTo>
                    <a:pt x="2725" y="3556"/>
                    <a:pt x="2732" y="3548"/>
                    <a:pt x="2740" y="3540"/>
                  </a:cubicBezTo>
                  <a:cubicBezTo>
                    <a:pt x="2907" y="3334"/>
                    <a:pt x="3154" y="3214"/>
                    <a:pt x="3469" y="3185"/>
                  </a:cubicBezTo>
                  <a:cubicBezTo>
                    <a:pt x="3474" y="3185"/>
                    <a:pt x="3477" y="3185"/>
                    <a:pt x="3482" y="3183"/>
                  </a:cubicBezTo>
                  <a:cubicBezTo>
                    <a:pt x="3482" y="3183"/>
                    <a:pt x="3599" y="3167"/>
                    <a:pt x="3691" y="3164"/>
                  </a:cubicBezTo>
                  <a:cubicBezTo>
                    <a:pt x="3694" y="3164"/>
                    <a:pt x="3699" y="3164"/>
                    <a:pt x="3704" y="3164"/>
                  </a:cubicBezTo>
                  <a:cubicBezTo>
                    <a:pt x="3710" y="3164"/>
                    <a:pt x="3715" y="3164"/>
                    <a:pt x="3720" y="3164"/>
                  </a:cubicBezTo>
                  <a:cubicBezTo>
                    <a:pt x="3728" y="3164"/>
                    <a:pt x="3736" y="3164"/>
                    <a:pt x="3741" y="3164"/>
                  </a:cubicBezTo>
                  <a:cubicBezTo>
                    <a:pt x="3826" y="3164"/>
                    <a:pt x="4128" y="3156"/>
                    <a:pt x="4443" y="3061"/>
                  </a:cubicBezTo>
                  <a:cubicBezTo>
                    <a:pt x="4690" y="2987"/>
                    <a:pt x="4891" y="2876"/>
                    <a:pt x="5042" y="2733"/>
                  </a:cubicBezTo>
                  <a:cubicBezTo>
                    <a:pt x="5201" y="2582"/>
                    <a:pt x="5307" y="2396"/>
                    <a:pt x="5355" y="2182"/>
                  </a:cubicBezTo>
                  <a:cubicBezTo>
                    <a:pt x="5460" y="1705"/>
                    <a:pt x="5267" y="1435"/>
                    <a:pt x="5087" y="1289"/>
                  </a:cubicBezTo>
                  <a:cubicBezTo>
                    <a:pt x="4896" y="1138"/>
                    <a:pt x="4637" y="1057"/>
                    <a:pt x="4351" y="1057"/>
                  </a:cubicBezTo>
                  <a:cubicBezTo>
                    <a:pt x="4195" y="1057"/>
                    <a:pt x="4038" y="1083"/>
                    <a:pt x="3908" y="1130"/>
                  </a:cubicBezTo>
                  <a:cubicBezTo>
                    <a:pt x="3850" y="1030"/>
                    <a:pt x="3734" y="850"/>
                    <a:pt x="3556" y="659"/>
                  </a:cubicBezTo>
                  <a:cubicBezTo>
                    <a:pt x="3246" y="331"/>
                    <a:pt x="2889" y="111"/>
                    <a:pt x="2492" y="8"/>
                  </a:cubicBezTo>
                  <a:cubicBezTo>
                    <a:pt x="2473" y="3"/>
                    <a:pt x="2457" y="0"/>
                    <a:pt x="2439" y="0"/>
                  </a:cubicBezTo>
                  <a:lnTo>
                    <a:pt x="2439" y="2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84" name="Freeform 6"/>
            <p:cNvSpPr>
              <a:spLocks noChangeArrowheads="1"/>
            </p:cNvSpPr>
            <p:nvPr/>
          </p:nvSpPr>
          <p:spPr bwMode="auto">
            <a:xfrm>
              <a:off x="5142880" y="3200996"/>
              <a:ext cx="2447038" cy="1798561"/>
            </a:xfrm>
            <a:custGeom>
              <a:avLst/>
              <a:gdLst>
                <a:gd name="T0" fmla="*/ 4388 w 5967"/>
                <a:gd name="T1" fmla="*/ 4650 h 4651"/>
                <a:gd name="T2" fmla="*/ 4388 w 5967"/>
                <a:gd name="T3" fmla="*/ 4650 h 4651"/>
                <a:gd name="T4" fmla="*/ 4364 w 5967"/>
                <a:gd name="T5" fmla="*/ 4647 h 4651"/>
                <a:gd name="T6" fmla="*/ 2979 w 5967"/>
                <a:gd name="T7" fmla="*/ 3702 h 4651"/>
                <a:gd name="T8" fmla="*/ 2780 w 5967"/>
                <a:gd name="T9" fmla="*/ 3167 h 4651"/>
                <a:gd name="T10" fmla="*/ 2460 w 5967"/>
                <a:gd name="T11" fmla="*/ 3212 h 4651"/>
                <a:gd name="T12" fmla="*/ 1960 w 5967"/>
                <a:gd name="T13" fmla="*/ 3082 h 4651"/>
                <a:gd name="T14" fmla="*/ 1279 w 5967"/>
                <a:gd name="T15" fmla="*/ 3262 h 4651"/>
                <a:gd name="T16" fmla="*/ 392 w 5967"/>
                <a:gd name="T17" fmla="*/ 2883 h 4651"/>
                <a:gd name="T18" fmla="*/ 13 w 5967"/>
                <a:gd name="T19" fmla="*/ 2388 h 4651"/>
                <a:gd name="T20" fmla="*/ 0 w 5967"/>
                <a:gd name="T21" fmla="*/ 2333 h 4651"/>
                <a:gd name="T22" fmla="*/ 283 w 5967"/>
                <a:gd name="T23" fmla="*/ 1520 h 4651"/>
                <a:gd name="T24" fmla="*/ 1070 w 5967"/>
                <a:gd name="T25" fmla="*/ 1136 h 4651"/>
                <a:gd name="T26" fmla="*/ 1311 w 5967"/>
                <a:gd name="T27" fmla="*/ 1115 h 4651"/>
                <a:gd name="T28" fmla="*/ 1321 w 5967"/>
                <a:gd name="T29" fmla="*/ 1115 h 4651"/>
                <a:gd name="T30" fmla="*/ 1329 w 5967"/>
                <a:gd name="T31" fmla="*/ 1115 h 4651"/>
                <a:gd name="T32" fmla="*/ 1353 w 5967"/>
                <a:gd name="T33" fmla="*/ 1115 h 4651"/>
                <a:gd name="T34" fmla="*/ 2023 w 5967"/>
                <a:gd name="T35" fmla="*/ 1017 h 4651"/>
                <a:gd name="T36" fmla="*/ 2881 w 5967"/>
                <a:gd name="T37" fmla="*/ 198 h 4651"/>
                <a:gd name="T38" fmla="*/ 2892 w 5967"/>
                <a:gd name="T39" fmla="*/ 145 h 4651"/>
                <a:gd name="T40" fmla="*/ 2971 w 5967"/>
                <a:gd name="T41" fmla="*/ 61 h 4651"/>
                <a:gd name="T42" fmla="*/ 3501 w 5967"/>
                <a:gd name="T43" fmla="*/ 0 h 4651"/>
                <a:gd name="T44" fmla="*/ 4333 w 5967"/>
                <a:gd name="T45" fmla="*/ 254 h 4651"/>
                <a:gd name="T46" fmla="*/ 4860 w 5967"/>
                <a:gd name="T47" fmla="*/ 1271 h 4651"/>
                <a:gd name="T48" fmla="*/ 4788 w 5967"/>
                <a:gd name="T49" fmla="*/ 1382 h 4651"/>
                <a:gd name="T50" fmla="*/ 4441 w 5967"/>
                <a:gd name="T51" fmla="*/ 1625 h 4651"/>
                <a:gd name="T52" fmla="*/ 4359 w 5967"/>
                <a:gd name="T53" fmla="*/ 2235 h 4651"/>
                <a:gd name="T54" fmla="*/ 4367 w 5967"/>
                <a:gd name="T55" fmla="*/ 2240 h 4651"/>
                <a:gd name="T56" fmla="*/ 4372 w 5967"/>
                <a:gd name="T57" fmla="*/ 2240 h 4651"/>
                <a:gd name="T58" fmla="*/ 4375 w 5967"/>
                <a:gd name="T59" fmla="*/ 2227 h 4651"/>
                <a:gd name="T60" fmla="*/ 4454 w 5967"/>
                <a:gd name="T61" fmla="*/ 1636 h 4651"/>
                <a:gd name="T62" fmla="*/ 5034 w 5967"/>
                <a:gd name="T63" fmla="*/ 1364 h 4651"/>
                <a:gd name="T64" fmla="*/ 5108 w 5967"/>
                <a:gd name="T65" fmla="*/ 1366 h 4651"/>
                <a:gd name="T66" fmla="*/ 5884 w 5967"/>
                <a:gd name="T67" fmla="*/ 1753 h 4651"/>
                <a:gd name="T68" fmla="*/ 5911 w 5967"/>
                <a:gd name="T69" fmla="*/ 1814 h 4651"/>
                <a:gd name="T70" fmla="*/ 5132 w 5967"/>
                <a:gd name="T71" fmla="*/ 3246 h 4651"/>
                <a:gd name="T72" fmla="*/ 4333 w 5967"/>
                <a:gd name="T73" fmla="*/ 3585 h 4651"/>
                <a:gd name="T74" fmla="*/ 4356 w 5967"/>
                <a:gd name="T75" fmla="*/ 3948 h 4651"/>
                <a:gd name="T76" fmla="*/ 4714 w 5967"/>
                <a:gd name="T77" fmla="*/ 4247 h 4651"/>
                <a:gd name="T78" fmla="*/ 4783 w 5967"/>
                <a:gd name="T79" fmla="*/ 4332 h 4651"/>
                <a:gd name="T80" fmla="*/ 4740 w 5967"/>
                <a:gd name="T81" fmla="*/ 4430 h 4651"/>
                <a:gd name="T82" fmla="*/ 4446 w 5967"/>
                <a:gd name="T83" fmla="*/ 4631 h 4651"/>
                <a:gd name="T84" fmla="*/ 4388 w 5967"/>
                <a:gd name="T85" fmla="*/ 4650 h 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67" h="4651">
                  <a:moveTo>
                    <a:pt x="4388" y="4650"/>
                  </a:moveTo>
                  <a:lnTo>
                    <a:pt x="4388" y="4650"/>
                  </a:lnTo>
                  <a:cubicBezTo>
                    <a:pt x="4380" y="4650"/>
                    <a:pt x="4372" y="4647"/>
                    <a:pt x="4364" y="4647"/>
                  </a:cubicBezTo>
                  <a:cubicBezTo>
                    <a:pt x="3556" y="4446"/>
                    <a:pt x="3167" y="4022"/>
                    <a:pt x="2979" y="3702"/>
                  </a:cubicBezTo>
                  <a:cubicBezTo>
                    <a:pt x="2855" y="3487"/>
                    <a:pt x="2805" y="3291"/>
                    <a:pt x="2780" y="3167"/>
                  </a:cubicBezTo>
                  <a:cubicBezTo>
                    <a:pt x="2672" y="3196"/>
                    <a:pt x="2563" y="3212"/>
                    <a:pt x="2460" y="3212"/>
                  </a:cubicBezTo>
                  <a:cubicBezTo>
                    <a:pt x="2216" y="3212"/>
                    <a:pt x="2044" y="3132"/>
                    <a:pt x="1960" y="3082"/>
                  </a:cubicBezTo>
                  <a:cubicBezTo>
                    <a:pt x="1729" y="3201"/>
                    <a:pt x="1499" y="3262"/>
                    <a:pt x="1279" y="3262"/>
                  </a:cubicBezTo>
                  <a:cubicBezTo>
                    <a:pt x="956" y="3262"/>
                    <a:pt x="659" y="3135"/>
                    <a:pt x="392" y="2883"/>
                  </a:cubicBezTo>
                  <a:cubicBezTo>
                    <a:pt x="186" y="2690"/>
                    <a:pt x="58" y="2473"/>
                    <a:pt x="13" y="2388"/>
                  </a:cubicBezTo>
                  <a:cubicBezTo>
                    <a:pt x="3" y="2373"/>
                    <a:pt x="0" y="2354"/>
                    <a:pt x="0" y="2333"/>
                  </a:cubicBezTo>
                  <a:cubicBezTo>
                    <a:pt x="13" y="2105"/>
                    <a:pt x="74" y="1776"/>
                    <a:pt x="283" y="1520"/>
                  </a:cubicBezTo>
                  <a:cubicBezTo>
                    <a:pt x="466" y="1297"/>
                    <a:pt x="731" y="1167"/>
                    <a:pt x="1070" y="1136"/>
                  </a:cubicBezTo>
                  <a:cubicBezTo>
                    <a:pt x="1311" y="1115"/>
                    <a:pt x="1311" y="1115"/>
                    <a:pt x="1311" y="1115"/>
                  </a:cubicBezTo>
                  <a:cubicBezTo>
                    <a:pt x="1313" y="1115"/>
                    <a:pt x="1316" y="1115"/>
                    <a:pt x="1321" y="1115"/>
                  </a:cubicBezTo>
                  <a:cubicBezTo>
                    <a:pt x="1321" y="1115"/>
                    <a:pt x="1327" y="1115"/>
                    <a:pt x="1329" y="1115"/>
                  </a:cubicBezTo>
                  <a:cubicBezTo>
                    <a:pt x="1332" y="1115"/>
                    <a:pt x="1340" y="1115"/>
                    <a:pt x="1353" y="1115"/>
                  </a:cubicBezTo>
                  <a:cubicBezTo>
                    <a:pt x="1432" y="1115"/>
                    <a:pt x="1719" y="1107"/>
                    <a:pt x="2023" y="1017"/>
                  </a:cubicBezTo>
                  <a:cubicBezTo>
                    <a:pt x="2497" y="873"/>
                    <a:pt x="2794" y="590"/>
                    <a:pt x="2881" y="198"/>
                  </a:cubicBezTo>
                  <a:cubicBezTo>
                    <a:pt x="2884" y="180"/>
                    <a:pt x="2887" y="164"/>
                    <a:pt x="2892" y="145"/>
                  </a:cubicBezTo>
                  <a:cubicBezTo>
                    <a:pt x="2897" y="103"/>
                    <a:pt x="2929" y="71"/>
                    <a:pt x="2971" y="61"/>
                  </a:cubicBezTo>
                  <a:cubicBezTo>
                    <a:pt x="3159" y="21"/>
                    <a:pt x="3340" y="0"/>
                    <a:pt x="3501" y="0"/>
                  </a:cubicBezTo>
                  <a:cubicBezTo>
                    <a:pt x="3832" y="0"/>
                    <a:pt x="4113" y="84"/>
                    <a:pt x="4333" y="254"/>
                  </a:cubicBezTo>
                  <a:cubicBezTo>
                    <a:pt x="4735" y="561"/>
                    <a:pt x="4835" y="1067"/>
                    <a:pt x="4860" y="1271"/>
                  </a:cubicBezTo>
                  <a:cubicBezTo>
                    <a:pt x="4865" y="1318"/>
                    <a:pt x="4835" y="1366"/>
                    <a:pt x="4788" y="1382"/>
                  </a:cubicBezTo>
                  <a:cubicBezTo>
                    <a:pt x="4645" y="1424"/>
                    <a:pt x="4523" y="1509"/>
                    <a:pt x="4441" y="1625"/>
                  </a:cubicBezTo>
                  <a:cubicBezTo>
                    <a:pt x="4308" y="1803"/>
                    <a:pt x="4279" y="2036"/>
                    <a:pt x="4359" y="2235"/>
                  </a:cubicBezTo>
                  <a:cubicBezTo>
                    <a:pt x="4359" y="2240"/>
                    <a:pt x="4364" y="2240"/>
                    <a:pt x="4367" y="2240"/>
                  </a:cubicBezTo>
                  <a:cubicBezTo>
                    <a:pt x="4367" y="2240"/>
                    <a:pt x="4369" y="2240"/>
                    <a:pt x="4372" y="2240"/>
                  </a:cubicBezTo>
                  <a:cubicBezTo>
                    <a:pt x="4375" y="2237"/>
                    <a:pt x="4377" y="2232"/>
                    <a:pt x="4375" y="2227"/>
                  </a:cubicBezTo>
                  <a:cubicBezTo>
                    <a:pt x="4298" y="2036"/>
                    <a:pt x="4327" y="1808"/>
                    <a:pt x="4454" y="1636"/>
                  </a:cubicBezTo>
                  <a:cubicBezTo>
                    <a:pt x="4584" y="1462"/>
                    <a:pt x="4791" y="1364"/>
                    <a:pt x="5034" y="1364"/>
                  </a:cubicBezTo>
                  <a:cubicBezTo>
                    <a:pt x="5058" y="1364"/>
                    <a:pt x="5084" y="1364"/>
                    <a:pt x="5108" y="1366"/>
                  </a:cubicBezTo>
                  <a:cubicBezTo>
                    <a:pt x="5476" y="1395"/>
                    <a:pt x="5733" y="1591"/>
                    <a:pt x="5884" y="1753"/>
                  </a:cubicBezTo>
                  <a:cubicBezTo>
                    <a:pt x="5900" y="1769"/>
                    <a:pt x="5911" y="1790"/>
                    <a:pt x="5911" y="1814"/>
                  </a:cubicBezTo>
                  <a:cubicBezTo>
                    <a:pt x="5966" y="2399"/>
                    <a:pt x="5696" y="2894"/>
                    <a:pt x="5132" y="3246"/>
                  </a:cubicBezTo>
                  <a:cubicBezTo>
                    <a:pt x="4801" y="3453"/>
                    <a:pt x="4467" y="3551"/>
                    <a:pt x="4333" y="3585"/>
                  </a:cubicBezTo>
                  <a:cubicBezTo>
                    <a:pt x="4295" y="3720"/>
                    <a:pt x="4303" y="3842"/>
                    <a:pt x="4356" y="3948"/>
                  </a:cubicBezTo>
                  <a:cubicBezTo>
                    <a:pt x="4459" y="4157"/>
                    <a:pt x="4711" y="4247"/>
                    <a:pt x="4714" y="4247"/>
                  </a:cubicBezTo>
                  <a:cubicBezTo>
                    <a:pt x="4751" y="4260"/>
                    <a:pt x="4777" y="4292"/>
                    <a:pt x="4783" y="4332"/>
                  </a:cubicBezTo>
                  <a:cubicBezTo>
                    <a:pt x="4791" y="4369"/>
                    <a:pt x="4772" y="4409"/>
                    <a:pt x="4740" y="4430"/>
                  </a:cubicBezTo>
                  <a:cubicBezTo>
                    <a:pt x="4446" y="4631"/>
                    <a:pt x="4446" y="4631"/>
                    <a:pt x="4446" y="4631"/>
                  </a:cubicBezTo>
                  <a:cubicBezTo>
                    <a:pt x="4431" y="4642"/>
                    <a:pt x="4409" y="4650"/>
                    <a:pt x="4388" y="4650"/>
                  </a:cubicBezTo>
                </a:path>
              </a:pathLst>
            </a:custGeom>
            <a:solidFill>
              <a:srgbClr val="44546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85" name="Freeform 7"/>
            <p:cNvSpPr>
              <a:spLocks noChangeArrowheads="1"/>
            </p:cNvSpPr>
            <p:nvPr/>
          </p:nvSpPr>
          <p:spPr bwMode="auto">
            <a:xfrm>
              <a:off x="5097631" y="3160042"/>
              <a:ext cx="2535724" cy="1878763"/>
            </a:xfrm>
            <a:custGeom>
              <a:avLst/>
              <a:gdLst>
                <a:gd name="T0" fmla="*/ 3607 w 6182"/>
                <a:gd name="T1" fmla="*/ 209 h 4860"/>
                <a:gd name="T2" fmla="*/ 4862 w 6182"/>
                <a:gd name="T3" fmla="*/ 1388 h 4860"/>
                <a:gd name="T4" fmla="*/ 4370 w 6182"/>
                <a:gd name="T5" fmla="*/ 2381 h 4860"/>
                <a:gd name="T6" fmla="*/ 4515 w 6182"/>
                <a:gd name="T7" fmla="*/ 2441 h 4860"/>
                <a:gd name="T8" fmla="*/ 4645 w 6182"/>
                <a:gd name="T9" fmla="*/ 1803 h 4860"/>
                <a:gd name="T10" fmla="*/ 5206 w 6182"/>
                <a:gd name="T11" fmla="*/ 1575 h 4860"/>
                <a:gd name="T12" fmla="*/ 4356 w 6182"/>
                <a:gd name="T13" fmla="*/ 3604 h 4860"/>
                <a:gd name="T14" fmla="*/ 4494 w 6182"/>
                <a:gd name="T15" fmla="*/ 4653 h 4860"/>
                <a:gd name="T16" fmla="*/ 2566 w 6182"/>
                <a:gd name="T17" fmla="*/ 3215 h 4860"/>
                <a:gd name="T18" fmla="*/ 1385 w 6182"/>
                <a:gd name="T19" fmla="*/ 3265 h 4860"/>
                <a:gd name="T20" fmla="*/ 469 w 6182"/>
                <a:gd name="T21" fmla="*/ 1692 h 4860"/>
                <a:gd name="T22" fmla="*/ 1427 w 6182"/>
                <a:gd name="T23" fmla="*/ 1324 h 4860"/>
                <a:gd name="T24" fmla="*/ 1459 w 6182"/>
                <a:gd name="T25" fmla="*/ 1324 h 4860"/>
                <a:gd name="T26" fmla="*/ 3088 w 6182"/>
                <a:gd name="T27" fmla="*/ 326 h 4860"/>
                <a:gd name="T28" fmla="*/ 3607 w 6182"/>
                <a:gd name="T29" fmla="*/ 209 h 4860"/>
                <a:gd name="T30" fmla="*/ 3607 w 6182"/>
                <a:gd name="T31" fmla="*/ 0 h 4860"/>
                <a:gd name="T32" fmla="*/ 3053 w 6182"/>
                <a:gd name="T33" fmla="*/ 66 h 4860"/>
                <a:gd name="T34" fmla="*/ 2886 w 6182"/>
                <a:gd name="T35" fmla="*/ 281 h 4860"/>
                <a:gd name="T36" fmla="*/ 1459 w 6182"/>
                <a:gd name="T37" fmla="*/ 1117 h 4860"/>
                <a:gd name="T38" fmla="*/ 1427 w 6182"/>
                <a:gd name="T39" fmla="*/ 1117 h 4860"/>
                <a:gd name="T40" fmla="*/ 1168 w 6182"/>
                <a:gd name="T41" fmla="*/ 1138 h 4860"/>
                <a:gd name="T42" fmla="*/ 307 w 6182"/>
                <a:gd name="T43" fmla="*/ 1562 h 4860"/>
                <a:gd name="T44" fmla="*/ 27 w 6182"/>
                <a:gd name="T45" fmla="*/ 2542 h 4860"/>
                <a:gd name="T46" fmla="*/ 1385 w 6182"/>
                <a:gd name="T47" fmla="*/ 3474 h 4860"/>
                <a:gd name="T48" fmla="*/ 2566 w 6182"/>
                <a:gd name="T49" fmla="*/ 3421 h 4860"/>
                <a:gd name="T50" fmla="*/ 2995 w 6182"/>
                <a:gd name="T51" fmla="*/ 3861 h 4860"/>
                <a:gd name="T52" fmla="*/ 4446 w 6182"/>
                <a:gd name="T53" fmla="*/ 4851 h 4860"/>
                <a:gd name="T54" fmla="*/ 4611 w 6182"/>
                <a:gd name="T55" fmla="*/ 4822 h 4860"/>
                <a:gd name="T56" fmla="*/ 4995 w 6182"/>
                <a:gd name="T57" fmla="*/ 4422 h 4860"/>
                <a:gd name="T58" fmla="*/ 4629 w 6182"/>
                <a:gd name="T59" fmla="*/ 4110 h 4860"/>
                <a:gd name="T60" fmla="*/ 5291 w 6182"/>
                <a:gd name="T61" fmla="*/ 3442 h 4860"/>
                <a:gd name="T62" fmla="*/ 6067 w 6182"/>
                <a:gd name="T63" fmla="*/ 1787 h 4860"/>
                <a:gd name="T64" fmla="*/ 5140 w 6182"/>
                <a:gd name="T65" fmla="*/ 1366 h 4860"/>
                <a:gd name="T66" fmla="*/ 5069 w 6182"/>
                <a:gd name="T67" fmla="*/ 1363 h 4860"/>
                <a:gd name="T68" fmla="*/ 3607 w 6182"/>
                <a:gd name="T69" fmla="*/ 0 h 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82" h="4860">
                  <a:moveTo>
                    <a:pt x="3607" y="209"/>
                  </a:moveTo>
                  <a:lnTo>
                    <a:pt x="3607" y="209"/>
                  </a:lnTo>
                  <a:cubicBezTo>
                    <a:pt x="3917" y="209"/>
                    <a:pt x="4174" y="286"/>
                    <a:pt x="4375" y="442"/>
                  </a:cubicBezTo>
                  <a:cubicBezTo>
                    <a:pt x="4751" y="728"/>
                    <a:pt x="4841" y="1210"/>
                    <a:pt x="4862" y="1388"/>
                  </a:cubicBezTo>
                  <a:cubicBezTo>
                    <a:pt x="4701" y="1440"/>
                    <a:pt x="4560" y="1536"/>
                    <a:pt x="4462" y="1671"/>
                  </a:cubicBezTo>
                  <a:cubicBezTo>
                    <a:pt x="4311" y="1877"/>
                    <a:pt x="4274" y="2150"/>
                    <a:pt x="4370" y="2381"/>
                  </a:cubicBezTo>
                  <a:cubicBezTo>
                    <a:pt x="4385" y="2423"/>
                    <a:pt x="4428" y="2449"/>
                    <a:pt x="4473" y="2449"/>
                  </a:cubicBezTo>
                  <a:cubicBezTo>
                    <a:pt x="4486" y="2449"/>
                    <a:pt x="4502" y="2446"/>
                    <a:pt x="4515" y="2441"/>
                  </a:cubicBezTo>
                  <a:cubicBezTo>
                    <a:pt x="4573" y="2420"/>
                    <a:pt x="4600" y="2354"/>
                    <a:pt x="4579" y="2296"/>
                  </a:cubicBezTo>
                  <a:cubicBezTo>
                    <a:pt x="4513" y="2137"/>
                    <a:pt x="4539" y="1949"/>
                    <a:pt x="4645" y="1803"/>
                  </a:cubicBezTo>
                  <a:cubicBezTo>
                    <a:pt x="4753" y="1652"/>
                    <a:pt x="4928" y="1573"/>
                    <a:pt x="5140" y="1573"/>
                  </a:cubicBezTo>
                  <a:cubicBezTo>
                    <a:pt x="5162" y="1573"/>
                    <a:pt x="5185" y="1573"/>
                    <a:pt x="5206" y="1575"/>
                  </a:cubicBezTo>
                  <a:cubicBezTo>
                    <a:pt x="5548" y="1602"/>
                    <a:pt x="5787" y="1790"/>
                    <a:pt x="5916" y="1928"/>
                  </a:cubicBezTo>
                  <a:cubicBezTo>
                    <a:pt x="6040" y="3259"/>
                    <a:pt x="4356" y="3604"/>
                    <a:pt x="4356" y="3604"/>
                  </a:cubicBezTo>
                  <a:cubicBezTo>
                    <a:pt x="4142" y="4237"/>
                    <a:pt x="4788" y="4451"/>
                    <a:pt x="4788" y="4451"/>
                  </a:cubicBezTo>
                  <a:cubicBezTo>
                    <a:pt x="4494" y="4653"/>
                    <a:pt x="4494" y="4653"/>
                    <a:pt x="4494" y="4653"/>
                  </a:cubicBezTo>
                  <a:cubicBezTo>
                    <a:pt x="3001" y="4282"/>
                    <a:pt x="2976" y="3138"/>
                    <a:pt x="2976" y="3138"/>
                  </a:cubicBezTo>
                  <a:cubicBezTo>
                    <a:pt x="2821" y="3194"/>
                    <a:pt x="2683" y="3215"/>
                    <a:pt x="2566" y="3215"/>
                  </a:cubicBezTo>
                  <a:cubicBezTo>
                    <a:pt x="2248" y="3215"/>
                    <a:pt x="2073" y="3066"/>
                    <a:pt x="2073" y="3066"/>
                  </a:cubicBezTo>
                  <a:cubicBezTo>
                    <a:pt x="1816" y="3209"/>
                    <a:pt x="1589" y="3265"/>
                    <a:pt x="1385" y="3265"/>
                  </a:cubicBezTo>
                  <a:cubicBezTo>
                    <a:pt x="691" y="3265"/>
                    <a:pt x="294" y="2603"/>
                    <a:pt x="209" y="2446"/>
                  </a:cubicBezTo>
                  <a:cubicBezTo>
                    <a:pt x="220" y="2240"/>
                    <a:pt x="273" y="1930"/>
                    <a:pt x="469" y="1692"/>
                  </a:cubicBezTo>
                  <a:cubicBezTo>
                    <a:pt x="633" y="1491"/>
                    <a:pt x="874" y="1374"/>
                    <a:pt x="1187" y="1345"/>
                  </a:cubicBezTo>
                  <a:cubicBezTo>
                    <a:pt x="1427" y="1324"/>
                    <a:pt x="1427" y="1324"/>
                    <a:pt x="1427" y="1324"/>
                  </a:cubicBezTo>
                  <a:cubicBezTo>
                    <a:pt x="1427" y="1324"/>
                    <a:pt x="1427" y="1324"/>
                    <a:pt x="1430" y="1324"/>
                  </a:cubicBezTo>
                  <a:cubicBezTo>
                    <a:pt x="1430" y="1324"/>
                    <a:pt x="1441" y="1324"/>
                    <a:pt x="1459" y="1324"/>
                  </a:cubicBezTo>
                  <a:cubicBezTo>
                    <a:pt x="1552" y="1324"/>
                    <a:pt x="1843" y="1316"/>
                    <a:pt x="2158" y="1221"/>
                  </a:cubicBezTo>
                  <a:cubicBezTo>
                    <a:pt x="2669" y="1067"/>
                    <a:pt x="2993" y="757"/>
                    <a:pt x="3088" y="326"/>
                  </a:cubicBezTo>
                  <a:cubicBezTo>
                    <a:pt x="3093" y="307"/>
                    <a:pt x="3096" y="289"/>
                    <a:pt x="3099" y="267"/>
                  </a:cubicBezTo>
                  <a:cubicBezTo>
                    <a:pt x="3281" y="228"/>
                    <a:pt x="3451" y="209"/>
                    <a:pt x="3607" y="209"/>
                  </a:cubicBezTo>
                  <a:lnTo>
                    <a:pt x="3607" y="0"/>
                  </a:lnTo>
                  <a:lnTo>
                    <a:pt x="3607" y="0"/>
                  </a:lnTo>
                  <a:lnTo>
                    <a:pt x="3607" y="0"/>
                  </a:lnTo>
                  <a:cubicBezTo>
                    <a:pt x="3437" y="0"/>
                    <a:pt x="3250" y="24"/>
                    <a:pt x="3053" y="66"/>
                  </a:cubicBezTo>
                  <a:cubicBezTo>
                    <a:pt x="2971" y="84"/>
                    <a:pt x="2911" y="151"/>
                    <a:pt x="2894" y="233"/>
                  </a:cubicBezTo>
                  <a:cubicBezTo>
                    <a:pt x="2892" y="249"/>
                    <a:pt x="2889" y="267"/>
                    <a:pt x="2886" y="281"/>
                  </a:cubicBezTo>
                  <a:cubicBezTo>
                    <a:pt x="2805" y="640"/>
                    <a:pt x="2540" y="889"/>
                    <a:pt x="2098" y="1022"/>
                  </a:cubicBezTo>
                  <a:cubicBezTo>
                    <a:pt x="1809" y="1109"/>
                    <a:pt x="1536" y="1117"/>
                    <a:pt x="1459" y="1117"/>
                  </a:cubicBezTo>
                  <a:cubicBezTo>
                    <a:pt x="1449" y="1117"/>
                    <a:pt x="1443" y="1117"/>
                    <a:pt x="1441" y="1117"/>
                  </a:cubicBezTo>
                  <a:cubicBezTo>
                    <a:pt x="1435" y="1117"/>
                    <a:pt x="1430" y="1117"/>
                    <a:pt x="1427" y="1117"/>
                  </a:cubicBezTo>
                  <a:cubicBezTo>
                    <a:pt x="1419" y="1117"/>
                    <a:pt x="1414" y="1117"/>
                    <a:pt x="1409" y="1117"/>
                  </a:cubicBezTo>
                  <a:cubicBezTo>
                    <a:pt x="1168" y="1138"/>
                    <a:pt x="1168" y="1138"/>
                    <a:pt x="1168" y="1138"/>
                  </a:cubicBezTo>
                  <a:lnTo>
                    <a:pt x="1168" y="1138"/>
                  </a:lnTo>
                  <a:cubicBezTo>
                    <a:pt x="800" y="1173"/>
                    <a:pt x="509" y="1316"/>
                    <a:pt x="307" y="1562"/>
                  </a:cubicBezTo>
                  <a:cubicBezTo>
                    <a:pt x="82" y="1840"/>
                    <a:pt x="16" y="2190"/>
                    <a:pt x="3" y="2433"/>
                  </a:cubicBezTo>
                  <a:cubicBezTo>
                    <a:pt x="0" y="2471"/>
                    <a:pt x="8" y="2510"/>
                    <a:pt x="27" y="2542"/>
                  </a:cubicBezTo>
                  <a:cubicBezTo>
                    <a:pt x="74" y="2632"/>
                    <a:pt x="209" y="2860"/>
                    <a:pt x="426" y="3066"/>
                  </a:cubicBezTo>
                  <a:cubicBezTo>
                    <a:pt x="710" y="3331"/>
                    <a:pt x="1041" y="3474"/>
                    <a:pt x="1385" y="3474"/>
                  </a:cubicBezTo>
                  <a:cubicBezTo>
                    <a:pt x="1605" y="3474"/>
                    <a:pt x="1833" y="3416"/>
                    <a:pt x="2063" y="3305"/>
                  </a:cubicBezTo>
                  <a:cubicBezTo>
                    <a:pt x="2169" y="3357"/>
                    <a:pt x="2338" y="3421"/>
                    <a:pt x="2566" y="3421"/>
                  </a:cubicBezTo>
                  <a:cubicBezTo>
                    <a:pt x="2646" y="3421"/>
                    <a:pt x="2728" y="3413"/>
                    <a:pt x="2810" y="3397"/>
                  </a:cubicBezTo>
                  <a:cubicBezTo>
                    <a:pt x="2839" y="3524"/>
                    <a:pt x="2897" y="3689"/>
                    <a:pt x="2995" y="3861"/>
                  </a:cubicBezTo>
                  <a:cubicBezTo>
                    <a:pt x="3122" y="4078"/>
                    <a:pt x="3292" y="4266"/>
                    <a:pt x="3503" y="4425"/>
                  </a:cubicBezTo>
                  <a:cubicBezTo>
                    <a:pt x="3760" y="4618"/>
                    <a:pt x="4078" y="4761"/>
                    <a:pt x="4446" y="4851"/>
                  </a:cubicBezTo>
                  <a:cubicBezTo>
                    <a:pt x="4462" y="4856"/>
                    <a:pt x="4478" y="4859"/>
                    <a:pt x="4494" y="4859"/>
                  </a:cubicBezTo>
                  <a:cubicBezTo>
                    <a:pt x="4537" y="4859"/>
                    <a:pt x="4576" y="4846"/>
                    <a:pt x="4611" y="4822"/>
                  </a:cubicBezTo>
                  <a:cubicBezTo>
                    <a:pt x="4905" y="4623"/>
                    <a:pt x="4905" y="4623"/>
                    <a:pt x="4905" y="4623"/>
                  </a:cubicBezTo>
                  <a:cubicBezTo>
                    <a:pt x="4971" y="4578"/>
                    <a:pt x="5005" y="4499"/>
                    <a:pt x="4995" y="4422"/>
                  </a:cubicBezTo>
                  <a:cubicBezTo>
                    <a:pt x="4981" y="4342"/>
                    <a:pt x="4928" y="4279"/>
                    <a:pt x="4854" y="4255"/>
                  </a:cubicBezTo>
                  <a:cubicBezTo>
                    <a:pt x="4844" y="4252"/>
                    <a:pt x="4722" y="4208"/>
                    <a:pt x="4629" y="4110"/>
                  </a:cubicBezTo>
                  <a:cubicBezTo>
                    <a:pt x="4537" y="4014"/>
                    <a:pt x="4504" y="3908"/>
                    <a:pt x="4526" y="3776"/>
                  </a:cubicBezTo>
                  <a:cubicBezTo>
                    <a:pt x="4690" y="3728"/>
                    <a:pt x="4995" y="3627"/>
                    <a:pt x="5291" y="3442"/>
                  </a:cubicBezTo>
                  <a:cubicBezTo>
                    <a:pt x="5892" y="3066"/>
                    <a:pt x="6181" y="2536"/>
                    <a:pt x="6120" y="1909"/>
                  </a:cubicBezTo>
                  <a:cubicBezTo>
                    <a:pt x="6117" y="1864"/>
                    <a:pt x="6096" y="1821"/>
                    <a:pt x="6067" y="1787"/>
                  </a:cubicBezTo>
                  <a:cubicBezTo>
                    <a:pt x="5903" y="1612"/>
                    <a:pt x="5625" y="1401"/>
                    <a:pt x="5222" y="1369"/>
                  </a:cubicBezTo>
                  <a:cubicBezTo>
                    <a:pt x="5196" y="1366"/>
                    <a:pt x="5167" y="1366"/>
                    <a:pt x="5140" y="1366"/>
                  </a:cubicBezTo>
                  <a:cubicBezTo>
                    <a:pt x="5116" y="1366"/>
                    <a:pt x="5093" y="1366"/>
                    <a:pt x="5069" y="1369"/>
                  </a:cubicBezTo>
                  <a:cubicBezTo>
                    <a:pt x="5069" y="1366"/>
                    <a:pt x="5069" y="1366"/>
                    <a:pt x="5069" y="1363"/>
                  </a:cubicBezTo>
                  <a:cubicBezTo>
                    <a:pt x="5042" y="1149"/>
                    <a:pt x="4936" y="609"/>
                    <a:pt x="4502" y="278"/>
                  </a:cubicBezTo>
                  <a:cubicBezTo>
                    <a:pt x="4264" y="92"/>
                    <a:pt x="3962" y="0"/>
                    <a:pt x="3607" y="0"/>
                  </a:cubicBezTo>
                  <a:lnTo>
                    <a:pt x="3607" y="2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86" name="Freeform 8"/>
            <p:cNvSpPr>
              <a:spLocks noChangeArrowheads="1"/>
            </p:cNvSpPr>
            <p:nvPr/>
          </p:nvSpPr>
          <p:spPr bwMode="auto">
            <a:xfrm>
              <a:off x="6766395" y="2733438"/>
              <a:ext cx="1049765" cy="1104050"/>
            </a:xfrm>
            <a:custGeom>
              <a:avLst/>
              <a:gdLst>
                <a:gd name="T0" fmla="*/ 1891 w 2560"/>
                <a:gd name="T1" fmla="*/ 2858 h 2859"/>
                <a:gd name="T2" fmla="*/ 1891 w 2560"/>
                <a:gd name="T3" fmla="*/ 2858 h 2859"/>
                <a:gd name="T4" fmla="*/ 1825 w 2560"/>
                <a:gd name="T5" fmla="*/ 2833 h 2859"/>
                <a:gd name="T6" fmla="*/ 1155 w 2560"/>
                <a:gd name="T7" fmla="*/ 2555 h 2859"/>
                <a:gd name="T8" fmla="*/ 1081 w 2560"/>
                <a:gd name="T9" fmla="*/ 2553 h 2859"/>
                <a:gd name="T10" fmla="*/ 1028 w 2560"/>
                <a:gd name="T11" fmla="*/ 2553 h 2859"/>
                <a:gd name="T12" fmla="*/ 1023 w 2560"/>
                <a:gd name="T13" fmla="*/ 2555 h 2859"/>
                <a:gd name="T14" fmla="*/ 919 w 2560"/>
                <a:gd name="T15" fmla="*/ 2463 h 2859"/>
                <a:gd name="T16" fmla="*/ 390 w 2560"/>
                <a:gd name="T17" fmla="*/ 1446 h 2859"/>
                <a:gd name="T18" fmla="*/ 80 w 2560"/>
                <a:gd name="T19" fmla="*/ 1276 h 2859"/>
                <a:gd name="T20" fmla="*/ 16 w 2560"/>
                <a:gd name="T21" fmla="*/ 1147 h 2859"/>
                <a:gd name="T22" fmla="*/ 331 w 2560"/>
                <a:gd name="T23" fmla="*/ 845 h 2859"/>
                <a:gd name="T24" fmla="*/ 342 w 2560"/>
                <a:gd name="T25" fmla="*/ 842 h 2859"/>
                <a:gd name="T26" fmla="*/ 874 w 2560"/>
                <a:gd name="T27" fmla="*/ 488 h 2859"/>
                <a:gd name="T28" fmla="*/ 941 w 2560"/>
                <a:gd name="T29" fmla="*/ 112 h 2859"/>
                <a:gd name="T30" fmla="*/ 991 w 2560"/>
                <a:gd name="T31" fmla="*/ 16 h 2859"/>
                <a:gd name="T32" fmla="*/ 1044 w 2560"/>
                <a:gd name="T33" fmla="*/ 0 h 2859"/>
                <a:gd name="T34" fmla="*/ 1100 w 2560"/>
                <a:gd name="T35" fmla="*/ 16 h 2859"/>
                <a:gd name="T36" fmla="*/ 1989 w 2560"/>
                <a:gd name="T37" fmla="*/ 2791 h 2859"/>
                <a:gd name="T38" fmla="*/ 1918 w 2560"/>
                <a:gd name="T39" fmla="*/ 2855 h 2859"/>
                <a:gd name="T40" fmla="*/ 1891 w 2560"/>
                <a:gd name="T41" fmla="*/ 2858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0" h="2859">
                  <a:moveTo>
                    <a:pt x="1891" y="2858"/>
                  </a:moveTo>
                  <a:lnTo>
                    <a:pt x="1891" y="2858"/>
                  </a:lnTo>
                  <a:cubicBezTo>
                    <a:pt x="1867" y="2858"/>
                    <a:pt x="1844" y="2850"/>
                    <a:pt x="1825" y="2833"/>
                  </a:cubicBezTo>
                  <a:cubicBezTo>
                    <a:pt x="1627" y="2670"/>
                    <a:pt x="1401" y="2574"/>
                    <a:pt x="1155" y="2555"/>
                  </a:cubicBezTo>
                  <a:cubicBezTo>
                    <a:pt x="1131" y="2553"/>
                    <a:pt x="1105" y="2553"/>
                    <a:pt x="1081" y="2553"/>
                  </a:cubicBezTo>
                  <a:cubicBezTo>
                    <a:pt x="1065" y="2553"/>
                    <a:pt x="1046" y="2553"/>
                    <a:pt x="1028" y="2553"/>
                  </a:cubicBezTo>
                  <a:cubicBezTo>
                    <a:pt x="1028" y="2553"/>
                    <a:pt x="1025" y="2555"/>
                    <a:pt x="1023" y="2555"/>
                  </a:cubicBezTo>
                  <a:cubicBezTo>
                    <a:pt x="972" y="2555"/>
                    <a:pt x="927" y="2516"/>
                    <a:pt x="919" y="2463"/>
                  </a:cubicBezTo>
                  <a:cubicBezTo>
                    <a:pt x="895" y="2262"/>
                    <a:pt x="795" y="1759"/>
                    <a:pt x="390" y="1446"/>
                  </a:cubicBezTo>
                  <a:cubicBezTo>
                    <a:pt x="297" y="1374"/>
                    <a:pt x="191" y="1319"/>
                    <a:pt x="80" y="1276"/>
                  </a:cubicBezTo>
                  <a:cubicBezTo>
                    <a:pt x="27" y="1258"/>
                    <a:pt x="0" y="1200"/>
                    <a:pt x="16" y="1147"/>
                  </a:cubicBezTo>
                  <a:cubicBezTo>
                    <a:pt x="66" y="1004"/>
                    <a:pt x="178" y="895"/>
                    <a:pt x="331" y="845"/>
                  </a:cubicBezTo>
                  <a:cubicBezTo>
                    <a:pt x="334" y="842"/>
                    <a:pt x="339" y="842"/>
                    <a:pt x="342" y="842"/>
                  </a:cubicBezTo>
                  <a:cubicBezTo>
                    <a:pt x="604" y="784"/>
                    <a:pt x="784" y="665"/>
                    <a:pt x="874" y="488"/>
                  </a:cubicBezTo>
                  <a:cubicBezTo>
                    <a:pt x="930" y="381"/>
                    <a:pt x="951" y="254"/>
                    <a:pt x="941" y="112"/>
                  </a:cubicBezTo>
                  <a:cubicBezTo>
                    <a:pt x="938" y="72"/>
                    <a:pt x="956" y="35"/>
                    <a:pt x="991" y="16"/>
                  </a:cubicBezTo>
                  <a:cubicBezTo>
                    <a:pt x="1007" y="5"/>
                    <a:pt x="1025" y="0"/>
                    <a:pt x="1044" y="0"/>
                  </a:cubicBezTo>
                  <a:cubicBezTo>
                    <a:pt x="1062" y="0"/>
                    <a:pt x="1081" y="5"/>
                    <a:pt x="1100" y="16"/>
                  </a:cubicBezTo>
                  <a:cubicBezTo>
                    <a:pt x="2559" y="940"/>
                    <a:pt x="2148" y="2375"/>
                    <a:pt x="1989" y="2791"/>
                  </a:cubicBezTo>
                  <a:cubicBezTo>
                    <a:pt x="1976" y="2823"/>
                    <a:pt x="1949" y="2847"/>
                    <a:pt x="1918" y="2855"/>
                  </a:cubicBezTo>
                  <a:cubicBezTo>
                    <a:pt x="1910" y="2858"/>
                    <a:pt x="1899" y="2858"/>
                    <a:pt x="1891" y="2858"/>
                  </a:cubicBezTo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87" name="Freeform 9"/>
            <p:cNvSpPr>
              <a:spLocks noChangeArrowheads="1"/>
            </p:cNvSpPr>
            <p:nvPr/>
          </p:nvSpPr>
          <p:spPr bwMode="auto">
            <a:xfrm>
              <a:off x="6717526" y="2692485"/>
              <a:ext cx="1042525" cy="1185958"/>
            </a:xfrm>
            <a:custGeom>
              <a:avLst/>
              <a:gdLst>
                <a:gd name="T0" fmla="*/ 1160 w 2546"/>
                <a:gd name="T1" fmla="*/ 206 h 3067"/>
                <a:gd name="T2" fmla="*/ 1160 w 2546"/>
                <a:gd name="T3" fmla="*/ 206 h 3067"/>
                <a:gd name="T4" fmla="*/ 2007 w 2546"/>
                <a:gd name="T5" fmla="*/ 2857 h 3067"/>
                <a:gd name="T6" fmla="*/ 1279 w 2546"/>
                <a:gd name="T7" fmla="*/ 2555 h 3067"/>
                <a:gd name="T8" fmla="*/ 1197 w 2546"/>
                <a:gd name="T9" fmla="*/ 2553 h 3067"/>
                <a:gd name="T10" fmla="*/ 1139 w 2546"/>
                <a:gd name="T11" fmla="*/ 2553 h 3067"/>
                <a:gd name="T12" fmla="*/ 569 w 2546"/>
                <a:gd name="T13" fmla="*/ 1467 h 3067"/>
                <a:gd name="T14" fmla="*/ 230 w 2546"/>
                <a:gd name="T15" fmla="*/ 1281 h 3067"/>
                <a:gd name="T16" fmla="*/ 479 w 2546"/>
                <a:gd name="T17" fmla="*/ 1046 h 3067"/>
                <a:gd name="T18" fmla="*/ 1083 w 2546"/>
                <a:gd name="T19" fmla="*/ 638 h 3067"/>
                <a:gd name="T20" fmla="*/ 1160 w 2546"/>
                <a:gd name="T21" fmla="*/ 206 h 3067"/>
                <a:gd name="T22" fmla="*/ 1160 w 2546"/>
                <a:gd name="T23" fmla="*/ 0 h 3067"/>
                <a:gd name="T24" fmla="*/ 1160 w 2546"/>
                <a:gd name="T25" fmla="*/ 0 h 3067"/>
                <a:gd name="T26" fmla="*/ 1051 w 2546"/>
                <a:gd name="T27" fmla="*/ 29 h 3067"/>
                <a:gd name="T28" fmla="*/ 953 w 2546"/>
                <a:gd name="T29" fmla="*/ 223 h 3067"/>
                <a:gd name="T30" fmla="*/ 898 w 2546"/>
                <a:gd name="T31" fmla="*/ 543 h 3067"/>
                <a:gd name="T32" fmla="*/ 437 w 2546"/>
                <a:gd name="T33" fmla="*/ 842 h 3067"/>
                <a:gd name="T34" fmla="*/ 416 w 2546"/>
                <a:gd name="T35" fmla="*/ 850 h 3067"/>
                <a:gd name="T36" fmla="*/ 34 w 2546"/>
                <a:gd name="T37" fmla="*/ 1215 h 3067"/>
                <a:gd name="T38" fmla="*/ 159 w 2546"/>
                <a:gd name="T39" fmla="*/ 1477 h 3067"/>
                <a:gd name="T40" fmla="*/ 442 w 2546"/>
                <a:gd name="T41" fmla="*/ 1631 h 3067"/>
                <a:gd name="T42" fmla="*/ 935 w 2546"/>
                <a:gd name="T43" fmla="*/ 2579 h 3067"/>
                <a:gd name="T44" fmla="*/ 1139 w 2546"/>
                <a:gd name="T45" fmla="*/ 2762 h 3067"/>
                <a:gd name="T46" fmla="*/ 1149 w 2546"/>
                <a:gd name="T47" fmla="*/ 2759 h 3067"/>
                <a:gd name="T48" fmla="*/ 1197 w 2546"/>
                <a:gd name="T49" fmla="*/ 2759 h 3067"/>
                <a:gd name="T50" fmla="*/ 1263 w 2546"/>
                <a:gd name="T51" fmla="*/ 2762 h 3067"/>
                <a:gd name="T52" fmla="*/ 1875 w 2546"/>
                <a:gd name="T53" fmla="*/ 3016 h 3067"/>
                <a:gd name="T54" fmla="*/ 2007 w 2546"/>
                <a:gd name="T55" fmla="*/ 3066 h 3067"/>
                <a:gd name="T56" fmla="*/ 2060 w 2546"/>
                <a:gd name="T57" fmla="*/ 3059 h 3067"/>
                <a:gd name="T58" fmla="*/ 2201 w 2546"/>
                <a:gd name="T59" fmla="*/ 2931 h 3067"/>
                <a:gd name="T60" fmla="*/ 2370 w 2546"/>
                <a:gd name="T61" fmla="*/ 1676 h 3067"/>
                <a:gd name="T62" fmla="*/ 2076 w 2546"/>
                <a:gd name="T63" fmla="*/ 823 h 3067"/>
                <a:gd name="T64" fmla="*/ 1271 w 2546"/>
                <a:gd name="T65" fmla="*/ 32 h 3067"/>
                <a:gd name="T66" fmla="*/ 1160 w 2546"/>
                <a:gd name="T67" fmla="*/ 0 h 3067"/>
                <a:gd name="T68" fmla="*/ 1160 w 2546"/>
                <a:gd name="T69" fmla="*/ 206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6" h="3067">
                  <a:moveTo>
                    <a:pt x="1160" y="206"/>
                  </a:moveTo>
                  <a:lnTo>
                    <a:pt x="1160" y="206"/>
                  </a:lnTo>
                  <a:cubicBezTo>
                    <a:pt x="2545" y="1083"/>
                    <a:pt x="2171" y="2431"/>
                    <a:pt x="2007" y="2857"/>
                  </a:cubicBezTo>
                  <a:cubicBezTo>
                    <a:pt x="1843" y="2719"/>
                    <a:pt x="1599" y="2579"/>
                    <a:pt x="1279" y="2555"/>
                  </a:cubicBezTo>
                  <a:cubicBezTo>
                    <a:pt x="1252" y="2553"/>
                    <a:pt x="1223" y="2553"/>
                    <a:pt x="1197" y="2553"/>
                  </a:cubicBezTo>
                  <a:cubicBezTo>
                    <a:pt x="1178" y="2553"/>
                    <a:pt x="1157" y="2553"/>
                    <a:pt x="1139" y="2553"/>
                  </a:cubicBezTo>
                  <a:cubicBezTo>
                    <a:pt x="1112" y="2333"/>
                    <a:pt x="1003" y="1803"/>
                    <a:pt x="569" y="1467"/>
                  </a:cubicBezTo>
                  <a:cubicBezTo>
                    <a:pt x="466" y="1390"/>
                    <a:pt x="355" y="1327"/>
                    <a:pt x="230" y="1281"/>
                  </a:cubicBezTo>
                  <a:cubicBezTo>
                    <a:pt x="257" y="1205"/>
                    <a:pt x="320" y="1099"/>
                    <a:pt x="479" y="1046"/>
                  </a:cubicBezTo>
                  <a:cubicBezTo>
                    <a:pt x="773" y="982"/>
                    <a:pt x="977" y="844"/>
                    <a:pt x="1083" y="638"/>
                  </a:cubicBezTo>
                  <a:cubicBezTo>
                    <a:pt x="1157" y="495"/>
                    <a:pt x="1170" y="339"/>
                    <a:pt x="1160" y="206"/>
                  </a:cubicBezTo>
                  <a:lnTo>
                    <a:pt x="1160" y="0"/>
                  </a:lnTo>
                  <a:lnTo>
                    <a:pt x="1160" y="0"/>
                  </a:lnTo>
                  <a:cubicBezTo>
                    <a:pt x="1123" y="0"/>
                    <a:pt x="1085" y="10"/>
                    <a:pt x="1051" y="29"/>
                  </a:cubicBezTo>
                  <a:cubicBezTo>
                    <a:pt x="985" y="69"/>
                    <a:pt x="948" y="146"/>
                    <a:pt x="953" y="223"/>
                  </a:cubicBezTo>
                  <a:cubicBezTo>
                    <a:pt x="961" y="347"/>
                    <a:pt x="945" y="455"/>
                    <a:pt x="898" y="543"/>
                  </a:cubicBezTo>
                  <a:cubicBezTo>
                    <a:pt x="821" y="694"/>
                    <a:pt x="670" y="792"/>
                    <a:pt x="437" y="842"/>
                  </a:cubicBezTo>
                  <a:cubicBezTo>
                    <a:pt x="429" y="844"/>
                    <a:pt x="421" y="848"/>
                    <a:pt x="416" y="850"/>
                  </a:cubicBezTo>
                  <a:cubicBezTo>
                    <a:pt x="230" y="911"/>
                    <a:pt x="95" y="1041"/>
                    <a:pt x="34" y="1215"/>
                  </a:cubicBezTo>
                  <a:cubicBezTo>
                    <a:pt x="0" y="1321"/>
                    <a:pt x="56" y="1438"/>
                    <a:pt x="159" y="1477"/>
                  </a:cubicBezTo>
                  <a:cubicBezTo>
                    <a:pt x="262" y="1515"/>
                    <a:pt x="357" y="1567"/>
                    <a:pt x="442" y="1631"/>
                  </a:cubicBezTo>
                  <a:cubicBezTo>
                    <a:pt x="815" y="1920"/>
                    <a:pt x="911" y="2391"/>
                    <a:pt x="935" y="2579"/>
                  </a:cubicBezTo>
                  <a:cubicBezTo>
                    <a:pt x="945" y="2683"/>
                    <a:pt x="1035" y="2762"/>
                    <a:pt x="1139" y="2762"/>
                  </a:cubicBezTo>
                  <a:cubicBezTo>
                    <a:pt x="1144" y="2762"/>
                    <a:pt x="1147" y="2762"/>
                    <a:pt x="1149" y="2759"/>
                  </a:cubicBezTo>
                  <a:cubicBezTo>
                    <a:pt x="1165" y="2759"/>
                    <a:pt x="1181" y="2759"/>
                    <a:pt x="1197" y="2759"/>
                  </a:cubicBezTo>
                  <a:cubicBezTo>
                    <a:pt x="1218" y="2759"/>
                    <a:pt x="1242" y="2759"/>
                    <a:pt x="1263" y="2762"/>
                  </a:cubicBezTo>
                  <a:cubicBezTo>
                    <a:pt x="1488" y="2780"/>
                    <a:pt x="1695" y="2865"/>
                    <a:pt x="1875" y="3016"/>
                  </a:cubicBezTo>
                  <a:cubicBezTo>
                    <a:pt x="1912" y="3048"/>
                    <a:pt x="1960" y="3066"/>
                    <a:pt x="2007" y="3066"/>
                  </a:cubicBezTo>
                  <a:cubicBezTo>
                    <a:pt x="2026" y="3066"/>
                    <a:pt x="2042" y="3064"/>
                    <a:pt x="2060" y="3059"/>
                  </a:cubicBezTo>
                  <a:cubicBezTo>
                    <a:pt x="2124" y="3043"/>
                    <a:pt x="2176" y="2995"/>
                    <a:pt x="2201" y="2931"/>
                  </a:cubicBezTo>
                  <a:cubicBezTo>
                    <a:pt x="2291" y="2696"/>
                    <a:pt x="2433" y="2219"/>
                    <a:pt x="2370" y="1676"/>
                  </a:cubicBezTo>
                  <a:cubicBezTo>
                    <a:pt x="2333" y="1369"/>
                    <a:pt x="2235" y="1080"/>
                    <a:pt x="2076" y="823"/>
                  </a:cubicBezTo>
                  <a:cubicBezTo>
                    <a:pt x="1888" y="516"/>
                    <a:pt x="1618" y="252"/>
                    <a:pt x="1271" y="32"/>
                  </a:cubicBezTo>
                  <a:cubicBezTo>
                    <a:pt x="1237" y="10"/>
                    <a:pt x="1197" y="0"/>
                    <a:pt x="1160" y="0"/>
                  </a:cubicBezTo>
                  <a:lnTo>
                    <a:pt x="1160" y="20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88" name="Freeform 10"/>
            <p:cNvSpPr>
              <a:spLocks noChangeArrowheads="1"/>
            </p:cNvSpPr>
            <p:nvPr/>
          </p:nvSpPr>
          <p:spPr bwMode="auto">
            <a:xfrm>
              <a:off x="5240616" y="2235165"/>
              <a:ext cx="1920345" cy="976069"/>
            </a:xfrm>
            <a:custGeom>
              <a:avLst/>
              <a:gdLst>
                <a:gd name="T0" fmla="*/ 2770 w 4685"/>
                <a:gd name="T1" fmla="*/ 2524 h 2525"/>
                <a:gd name="T2" fmla="*/ 2770 w 4685"/>
                <a:gd name="T3" fmla="*/ 2524 h 2525"/>
                <a:gd name="T4" fmla="*/ 2704 w 4685"/>
                <a:gd name="T5" fmla="*/ 2502 h 2525"/>
                <a:gd name="T6" fmla="*/ 2667 w 4685"/>
                <a:gd name="T7" fmla="*/ 2423 h 2525"/>
                <a:gd name="T8" fmla="*/ 2402 w 4685"/>
                <a:gd name="T9" fmla="*/ 1883 h 2525"/>
                <a:gd name="T10" fmla="*/ 1719 w 4685"/>
                <a:gd name="T11" fmla="*/ 1668 h 2525"/>
                <a:gd name="T12" fmla="*/ 1319 w 4685"/>
                <a:gd name="T13" fmla="*/ 1732 h 2525"/>
                <a:gd name="T14" fmla="*/ 1284 w 4685"/>
                <a:gd name="T15" fmla="*/ 1740 h 2525"/>
                <a:gd name="T16" fmla="*/ 1194 w 4685"/>
                <a:gd name="T17" fmla="*/ 1687 h 2525"/>
                <a:gd name="T18" fmla="*/ 866 w 4685"/>
                <a:gd name="T19" fmla="*/ 1250 h 2525"/>
                <a:gd name="T20" fmla="*/ 69 w 4685"/>
                <a:gd name="T21" fmla="*/ 694 h 2525"/>
                <a:gd name="T22" fmla="*/ 8 w 4685"/>
                <a:gd name="T23" fmla="*/ 620 h 2525"/>
                <a:gd name="T24" fmla="*/ 32 w 4685"/>
                <a:gd name="T25" fmla="*/ 527 h 2525"/>
                <a:gd name="T26" fmla="*/ 884 w 4685"/>
                <a:gd name="T27" fmla="*/ 40 h 2525"/>
                <a:gd name="T28" fmla="*/ 887 w 4685"/>
                <a:gd name="T29" fmla="*/ 40 h 2525"/>
                <a:gd name="T30" fmla="*/ 1319 w 4685"/>
                <a:gd name="T31" fmla="*/ 0 h 2525"/>
                <a:gd name="T32" fmla="*/ 2201 w 4685"/>
                <a:gd name="T33" fmla="*/ 201 h 2525"/>
                <a:gd name="T34" fmla="*/ 2884 w 4685"/>
                <a:gd name="T35" fmla="*/ 114 h 2525"/>
                <a:gd name="T36" fmla="*/ 4581 w 4685"/>
                <a:gd name="T37" fmla="*/ 1136 h 2525"/>
                <a:gd name="T38" fmla="*/ 4587 w 4685"/>
                <a:gd name="T39" fmla="*/ 1149 h 2525"/>
                <a:gd name="T40" fmla="*/ 4573 w 4685"/>
                <a:gd name="T41" fmla="*/ 1764 h 2525"/>
                <a:gd name="T42" fmla="*/ 4075 w 4685"/>
                <a:gd name="T43" fmla="*/ 2102 h 2525"/>
                <a:gd name="T44" fmla="*/ 4054 w 4685"/>
                <a:gd name="T45" fmla="*/ 2105 h 2525"/>
                <a:gd name="T46" fmla="*/ 3662 w 4685"/>
                <a:gd name="T47" fmla="*/ 2274 h 2525"/>
                <a:gd name="T48" fmla="*/ 3623 w 4685"/>
                <a:gd name="T49" fmla="*/ 2386 h 2525"/>
                <a:gd name="T50" fmla="*/ 3588 w 4685"/>
                <a:gd name="T51" fmla="*/ 2465 h 2525"/>
                <a:gd name="T52" fmla="*/ 3519 w 4685"/>
                <a:gd name="T53" fmla="*/ 2489 h 2525"/>
                <a:gd name="T54" fmla="*/ 3506 w 4685"/>
                <a:gd name="T55" fmla="*/ 2489 h 2525"/>
                <a:gd name="T56" fmla="*/ 3263 w 4685"/>
                <a:gd name="T57" fmla="*/ 2470 h 2525"/>
                <a:gd name="T58" fmla="*/ 2788 w 4685"/>
                <a:gd name="T59" fmla="*/ 2521 h 2525"/>
                <a:gd name="T60" fmla="*/ 2770 w 4685"/>
                <a:gd name="T61" fmla="*/ 2524 h 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85" h="2525">
                  <a:moveTo>
                    <a:pt x="2770" y="2524"/>
                  </a:moveTo>
                  <a:lnTo>
                    <a:pt x="2770" y="2524"/>
                  </a:lnTo>
                  <a:cubicBezTo>
                    <a:pt x="2746" y="2524"/>
                    <a:pt x="2723" y="2516"/>
                    <a:pt x="2704" y="2502"/>
                  </a:cubicBezTo>
                  <a:cubicBezTo>
                    <a:pt x="2680" y="2481"/>
                    <a:pt x="2667" y="2455"/>
                    <a:pt x="2667" y="2423"/>
                  </a:cubicBezTo>
                  <a:cubicBezTo>
                    <a:pt x="2659" y="2203"/>
                    <a:pt x="2566" y="2015"/>
                    <a:pt x="2402" y="1883"/>
                  </a:cubicBezTo>
                  <a:cubicBezTo>
                    <a:pt x="2227" y="1745"/>
                    <a:pt x="1986" y="1668"/>
                    <a:pt x="1719" y="1668"/>
                  </a:cubicBezTo>
                  <a:cubicBezTo>
                    <a:pt x="1576" y="1668"/>
                    <a:pt x="1438" y="1692"/>
                    <a:pt x="1319" y="1732"/>
                  </a:cubicBezTo>
                  <a:cubicBezTo>
                    <a:pt x="1308" y="1737"/>
                    <a:pt x="1295" y="1740"/>
                    <a:pt x="1284" y="1740"/>
                  </a:cubicBezTo>
                  <a:cubicBezTo>
                    <a:pt x="1247" y="1740"/>
                    <a:pt x="1213" y="1721"/>
                    <a:pt x="1194" y="1687"/>
                  </a:cubicBezTo>
                  <a:cubicBezTo>
                    <a:pt x="1133" y="1584"/>
                    <a:pt x="1028" y="1422"/>
                    <a:pt x="866" y="1250"/>
                  </a:cubicBezTo>
                  <a:cubicBezTo>
                    <a:pt x="633" y="998"/>
                    <a:pt x="365" y="813"/>
                    <a:pt x="69" y="694"/>
                  </a:cubicBezTo>
                  <a:cubicBezTo>
                    <a:pt x="37" y="681"/>
                    <a:pt x="13" y="654"/>
                    <a:pt x="8" y="620"/>
                  </a:cubicBezTo>
                  <a:cubicBezTo>
                    <a:pt x="0" y="588"/>
                    <a:pt x="8" y="551"/>
                    <a:pt x="32" y="527"/>
                  </a:cubicBezTo>
                  <a:cubicBezTo>
                    <a:pt x="193" y="355"/>
                    <a:pt x="471" y="132"/>
                    <a:pt x="884" y="40"/>
                  </a:cubicBezTo>
                  <a:cubicBezTo>
                    <a:pt x="887" y="40"/>
                    <a:pt x="887" y="40"/>
                    <a:pt x="887" y="40"/>
                  </a:cubicBezTo>
                  <a:cubicBezTo>
                    <a:pt x="1033" y="13"/>
                    <a:pt x="1176" y="0"/>
                    <a:pt x="1319" y="0"/>
                  </a:cubicBezTo>
                  <a:cubicBezTo>
                    <a:pt x="1780" y="0"/>
                    <a:pt x="2092" y="143"/>
                    <a:pt x="2201" y="201"/>
                  </a:cubicBezTo>
                  <a:cubicBezTo>
                    <a:pt x="2439" y="143"/>
                    <a:pt x="2669" y="114"/>
                    <a:pt x="2884" y="114"/>
                  </a:cubicBezTo>
                  <a:cubicBezTo>
                    <a:pt x="4007" y="114"/>
                    <a:pt x="4468" y="895"/>
                    <a:pt x="4581" y="1136"/>
                  </a:cubicBezTo>
                  <a:cubicBezTo>
                    <a:pt x="4584" y="1141"/>
                    <a:pt x="4584" y="1144"/>
                    <a:pt x="4587" y="1149"/>
                  </a:cubicBezTo>
                  <a:cubicBezTo>
                    <a:pt x="4629" y="1284"/>
                    <a:pt x="4684" y="1544"/>
                    <a:pt x="4573" y="1764"/>
                  </a:cubicBezTo>
                  <a:cubicBezTo>
                    <a:pt x="4489" y="1930"/>
                    <a:pt x="4319" y="2044"/>
                    <a:pt x="4075" y="2102"/>
                  </a:cubicBezTo>
                  <a:cubicBezTo>
                    <a:pt x="4067" y="2102"/>
                    <a:pt x="4062" y="2105"/>
                    <a:pt x="4054" y="2105"/>
                  </a:cubicBezTo>
                  <a:cubicBezTo>
                    <a:pt x="3938" y="2108"/>
                    <a:pt x="3724" y="2145"/>
                    <a:pt x="3662" y="2274"/>
                  </a:cubicBezTo>
                  <a:cubicBezTo>
                    <a:pt x="3628" y="2346"/>
                    <a:pt x="3623" y="2378"/>
                    <a:pt x="3623" y="2386"/>
                  </a:cubicBezTo>
                  <a:cubicBezTo>
                    <a:pt x="3623" y="2415"/>
                    <a:pt x="3612" y="2444"/>
                    <a:pt x="3588" y="2465"/>
                  </a:cubicBezTo>
                  <a:cubicBezTo>
                    <a:pt x="3570" y="2481"/>
                    <a:pt x="3546" y="2489"/>
                    <a:pt x="3519" y="2489"/>
                  </a:cubicBezTo>
                  <a:cubicBezTo>
                    <a:pt x="3517" y="2489"/>
                    <a:pt x="3511" y="2489"/>
                    <a:pt x="3506" y="2489"/>
                  </a:cubicBezTo>
                  <a:cubicBezTo>
                    <a:pt x="3429" y="2478"/>
                    <a:pt x="3347" y="2470"/>
                    <a:pt x="3263" y="2470"/>
                  </a:cubicBezTo>
                  <a:cubicBezTo>
                    <a:pt x="3114" y="2470"/>
                    <a:pt x="2955" y="2489"/>
                    <a:pt x="2788" y="2521"/>
                  </a:cubicBezTo>
                  <a:cubicBezTo>
                    <a:pt x="2783" y="2524"/>
                    <a:pt x="2775" y="2524"/>
                    <a:pt x="2770" y="2524"/>
                  </a:cubicBezTo>
                </a:path>
              </a:pathLst>
            </a:custGeom>
            <a:solidFill>
              <a:srgbClr val="1EA185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89" name="Freeform 11"/>
            <p:cNvSpPr>
              <a:spLocks noChangeArrowheads="1"/>
            </p:cNvSpPr>
            <p:nvPr/>
          </p:nvSpPr>
          <p:spPr bwMode="auto">
            <a:xfrm>
              <a:off x="5195368" y="2194211"/>
              <a:ext cx="2012652" cy="1056271"/>
            </a:xfrm>
            <a:custGeom>
              <a:avLst/>
              <a:gdLst>
                <a:gd name="T0" fmla="*/ 1428 w 4906"/>
                <a:gd name="T1" fmla="*/ 209 h 2734"/>
                <a:gd name="T2" fmla="*/ 1428 w 4906"/>
                <a:gd name="T3" fmla="*/ 209 h 2734"/>
                <a:gd name="T4" fmla="*/ 2294 w 4906"/>
                <a:gd name="T5" fmla="*/ 416 h 2734"/>
                <a:gd name="T6" fmla="*/ 2993 w 4906"/>
                <a:gd name="T7" fmla="*/ 323 h 2734"/>
                <a:gd name="T8" fmla="*/ 4598 w 4906"/>
                <a:gd name="T9" fmla="*/ 1287 h 2734"/>
                <a:gd name="T10" fmla="*/ 4590 w 4906"/>
                <a:gd name="T11" fmla="*/ 1822 h 2734"/>
                <a:gd name="T12" fmla="*/ 4161 w 4906"/>
                <a:gd name="T13" fmla="*/ 2108 h 2734"/>
                <a:gd name="T14" fmla="*/ 3676 w 4906"/>
                <a:gd name="T15" fmla="*/ 2336 h 2734"/>
                <a:gd name="T16" fmla="*/ 3628 w 4906"/>
                <a:gd name="T17" fmla="*/ 2492 h 2734"/>
                <a:gd name="T18" fmla="*/ 3372 w 4906"/>
                <a:gd name="T19" fmla="*/ 2473 h 2734"/>
                <a:gd name="T20" fmla="*/ 2879 w 4906"/>
                <a:gd name="T21" fmla="*/ 2526 h 2734"/>
                <a:gd name="T22" fmla="*/ 2575 w 4906"/>
                <a:gd name="T23" fmla="*/ 1909 h 2734"/>
                <a:gd name="T24" fmla="*/ 1828 w 4906"/>
                <a:gd name="T25" fmla="*/ 1671 h 2734"/>
                <a:gd name="T26" fmla="*/ 1393 w 4906"/>
                <a:gd name="T27" fmla="*/ 1740 h 2734"/>
                <a:gd name="T28" fmla="*/ 1052 w 4906"/>
                <a:gd name="T29" fmla="*/ 1284 h 2734"/>
                <a:gd name="T30" fmla="*/ 217 w 4906"/>
                <a:gd name="T31" fmla="*/ 704 h 2734"/>
                <a:gd name="T32" fmla="*/ 1017 w 4906"/>
                <a:gd name="T33" fmla="*/ 246 h 2734"/>
                <a:gd name="T34" fmla="*/ 1428 w 4906"/>
                <a:gd name="T35" fmla="*/ 209 h 2734"/>
                <a:gd name="T36" fmla="*/ 1428 w 4906"/>
                <a:gd name="T37" fmla="*/ 0 h 2734"/>
                <a:gd name="T38" fmla="*/ 1428 w 4906"/>
                <a:gd name="T39" fmla="*/ 0 h 2734"/>
                <a:gd name="T40" fmla="*/ 978 w 4906"/>
                <a:gd name="T41" fmla="*/ 42 h 2734"/>
                <a:gd name="T42" fmla="*/ 972 w 4906"/>
                <a:gd name="T43" fmla="*/ 45 h 2734"/>
                <a:gd name="T44" fmla="*/ 67 w 4906"/>
                <a:gd name="T45" fmla="*/ 561 h 2734"/>
                <a:gd name="T46" fmla="*/ 14 w 4906"/>
                <a:gd name="T47" fmla="*/ 749 h 2734"/>
                <a:gd name="T48" fmla="*/ 141 w 4906"/>
                <a:gd name="T49" fmla="*/ 895 h 2734"/>
                <a:gd name="T50" fmla="*/ 901 w 4906"/>
                <a:gd name="T51" fmla="*/ 1427 h 2734"/>
                <a:gd name="T52" fmla="*/ 1216 w 4906"/>
                <a:gd name="T53" fmla="*/ 1846 h 2734"/>
                <a:gd name="T54" fmla="*/ 1393 w 4906"/>
                <a:gd name="T55" fmla="*/ 1949 h 2734"/>
                <a:gd name="T56" fmla="*/ 1462 w 4906"/>
                <a:gd name="T57" fmla="*/ 1936 h 2734"/>
                <a:gd name="T58" fmla="*/ 1828 w 4906"/>
                <a:gd name="T59" fmla="*/ 1880 h 2734"/>
                <a:gd name="T60" fmla="*/ 2445 w 4906"/>
                <a:gd name="T61" fmla="*/ 2071 h 2734"/>
                <a:gd name="T62" fmla="*/ 2673 w 4906"/>
                <a:gd name="T63" fmla="*/ 2534 h 2734"/>
                <a:gd name="T64" fmla="*/ 2749 w 4906"/>
                <a:gd name="T65" fmla="*/ 2688 h 2734"/>
                <a:gd name="T66" fmla="*/ 2879 w 4906"/>
                <a:gd name="T67" fmla="*/ 2733 h 2734"/>
                <a:gd name="T68" fmla="*/ 2919 w 4906"/>
                <a:gd name="T69" fmla="*/ 2730 h 2734"/>
                <a:gd name="T70" fmla="*/ 3372 w 4906"/>
                <a:gd name="T71" fmla="*/ 2682 h 2734"/>
                <a:gd name="T72" fmla="*/ 3599 w 4906"/>
                <a:gd name="T73" fmla="*/ 2696 h 2734"/>
                <a:gd name="T74" fmla="*/ 3628 w 4906"/>
                <a:gd name="T75" fmla="*/ 2698 h 2734"/>
                <a:gd name="T76" fmla="*/ 3766 w 4906"/>
                <a:gd name="T77" fmla="*/ 2648 h 2734"/>
                <a:gd name="T78" fmla="*/ 3838 w 4906"/>
                <a:gd name="T79" fmla="*/ 2495 h 2734"/>
                <a:gd name="T80" fmla="*/ 3864 w 4906"/>
                <a:gd name="T81" fmla="*/ 2426 h 2734"/>
                <a:gd name="T82" fmla="*/ 4166 w 4906"/>
                <a:gd name="T83" fmla="*/ 2315 h 2734"/>
                <a:gd name="T84" fmla="*/ 4208 w 4906"/>
                <a:gd name="T85" fmla="*/ 2309 h 2734"/>
                <a:gd name="T86" fmla="*/ 4775 w 4906"/>
                <a:gd name="T87" fmla="*/ 1917 h 2734"/>
                <a:gd name="T88" fmla="*/ 4793 w 4906"/>
                <a:gd name="T89" fmla="*/ 1224 h 2734"/>
                <a:gd name="T90" fmla="*/ 4783 w 4906"/>
                <a:gd name="T91" fmla="*/ 1197 h 2734"/>
                <a:gd name="T92" fmla="*/ 2993 w 4906"/>
                <a:gd name="T93" fmla="*/ 116 h 2734"/>
                <a:gd name="T94" fmla="*/ 2323 w 4906"/>
                <a:gd name="T95" fmla="*/ 196 h 2734"/>
                <a:gd name="T96" fmla="*/ 1428 w 4906"/>
                <a:gd name="T97" fmla="*/ 0 h 2734"/>
                <a:gd name="T98" fmla="*/ 1428 w 4906"/>
                <a:gd name="T99" fmla="*/ 209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6" h="2734">
                  <a:moveTo>
                    <a:pt x="1428" y="209"/>
                  </a:moveTo>
                  <a:lnTo>
                    <a:pt x="1428" y="209"/>
                  </a:lnTo>
                  <a:cubicBezTo>
                    <a:pt x="1968" y="209"/>
                    <a:pt x="2294" y="416"/>
                    <a:pt x="2294" y="416"/>
                  </a:cubicBezTo>
                  <a:cubicBezTo>
                    <a:pt x="2553" y="352"/>
                    <a:pt x="2784" y="323"/>
                    <a:pt x="2993" y="323"/>
                  </a:cubicBezTo>
                  <a:cubicBezTo>
                    <a:pt x="4055" y="323"/>
                    <a:pt x="4486" y="1057"/>
                    <a:pt x="4598" y="1287"/>
                  </a:cubicBezTo>
                  <a:cubicBezTo>
                    <a:pt x="4629" y="1393"/>
                    <a:pt x="4688" y="1631"/>
                    <a:pt x="4590" y="1822"/>
                  </a:cubicBezTo>
                  <a:cubicBezTo>
                    <a:pt x="4518" y="1962"/>
                    <a:pt x="4375" y="2058"/>
                    <a:pt x="4161" y="2108"/>
                  </a:cubicBezTo>
                  <a:cubicBezTo>
                    <a:pt x="4111" y="2108"/>
                    <a:pt x="3779" y="2124"/>
                    <a:pt x="3676" y="2336"/>
                  </a:cubicBezTo>
                  <a:cubicBezTo>
                    <a:pt x="3641" y="2407"/>
                    <a:pt x="3628" y="2457"/>
                    <a:pt x="3628" y="2492"/>
                  </a:cubicBezTo>
                  <a:cubicBezTo>
                    <a:pt x="3546" y="2481"/>
                    <a:pt x="3461" y="2473"/>
                    <a:pt x="3372" y="2473"/>
                  </a:cubicBezTo>
                  <a:cubicBezTo>
                    <a:pt x="3215" y="2473"/>
                    <a:pt x="3051" y="2492"/>
                    <a:pt x="2879" y="2526"/>
                  </a:cubicBezTo>
                  <a:cubicBezTo>
                    <a:pt x="2868" y="2275"/>
                    <a:pt x="2765" y="2060"/>
                    <a:pt x="2575" y="1909"/>
                  </a:cubicBezTo>
                  <a:cubicBezTo>
                    <a:pt x="2368" y="1742"/>
                    <a:pt x="2090" y="1671"/>
                    <a:pt x="1828" y="1671"/>
                  </a:cubicBezTo>
                  <a:cubicBezTo>
                    <a:pt x="1672" y="1671"/>
                    <a:pt x="1523" y="1698"/>
                    <a:pt x="1393" y="1740"/>
                  </a:cubicBezTo>
                  <a:cubicBezTo>
                    <a:pt x="1335" y="1639"/>
                    <a:pt x="1221" y="1467"/>
                    <a:pt x="1052" y="1284"/>
                  </a:cubicBezTo>
                  <a:cubicBezTo>
                    <a:pt x="808" y="1022"/>
                    <a:pt x="525" y="826"/>
                    <a:pt x="217" y="704"/>
                  </a:cubicBezTo>
                  <a:cubicBezTo>
                    <a:pt x="355" y="556"/>
                    <a:pt x="617" y="336"/>
                    <a:pt x="1017" y="246"/>
                  </a:cubicBezTo>
                  <a:cubicBezTo>
                    <a:pt x="1163" y="220"/>
                    <a:pt x="1300" y="209"/>
                    <a:pt x="1428" y="209"/>
                  </a:cubicBezTo>
                  <a:lnTo>
                    <a:pt x="1428" y="0"/>
                  </a:lnTo>
                  <a:lnTo>
                    <a:pt x="1428" y="0"/>
                  </a:lnTo>
                  <a:cubicBezTo>
                    <a:pt x="1279" y="0"/>
                    <a:pt x="1129" y="16"/>
                    <a:pt x="978" y="42"/>
                  </a:cubicBezTo>
                  <a:cubicBezTo>
                    <a:pt x="975" y="45"/>
                    <a:pt x="975" y="45"/>
                    <a:pt x="972" y="45"/>
                  </a:cubicBezTo>
                  <a:cubicBezTo>
                    <a:pt x="530" y="143"/>
                    <a:pt x="236" y="381"/>
                    <a:pt x="67" y="561"/>
                  </a:cubicBezTo>
                  <a:cubicBezTo>
                    <a:pt x="19" y="612"/>
                    <a:pt x="0" y="680"/>
                    <a:pt x="14" y="749"/>
                  </a:cubicBezTo>
                  <a:cubicBezTo>
                    <a:pt x="29" y="816"/>
                    <a:pt x="77" y="871"/>
                    <a:pt x="141" y="895"/>
                  </a:cubicBezTo>
                  <a:cubicBezTo>
                    <a:pt x="422" y="1009"/>
                    <a:pt x="675" y="1186"/>
                    <a:pt x="901" y="1427"/>
                  </a:cubicBezTo>
                  <a:cubicBezTo>
                    <a:pt x="1055" y="1591"/>
                    <a:pt x="1155" y="1745"/>
                    <a:pt x="1216" y="1846"/>
                  </a:cubicBezTo>
                  <a:cubicBezTo>
                    <a:pt x="1253" y="1912"/>
                    <a:pt x="1322" y="1949"/>
                    <a:pt x="1393" y="1949"/>
                  </a:cubicBezTo>
                  <a:cubicBezTo>
                    <a:pt x="1417" y="1949"/>
                    <a:pt x="1438" y="1943"/>
                    <a:pt x="1462" y="1936"/>
                  </a:cubicBezTo>
                  <a:cubicBezTo>
                    <a:pt x="1571" y="1899"/>
                    <a:pt x="1698" y="1880"/>
                    <a:pt x="1828" y="1880"/>
                  </a:cubicBezTo>
                  <a:cubicBezTo>
                    <a:pt x="2071" y="1880"/>
                    <a:pt x="2291" y="1946"/>
                    <a:pt x="2445" y="2071"/>
                  </a:cubicBezTo>
                  <a:cubicBezTo>
                    <a:pt x="2588" y="2185"/>
                    <a:pt x="2665" y="2341"/>
                    <a:pt x="2673" y="2534"/>
                  </a:cubicBezTo>
                  <a:cubicBezTo>
                    <a:pt x="2673" y="2595"/>
                    <a:pt x="2702" y="2651"/>
                    <a:pt x="2749" y="2688"/>
                  </a:cubicBezTo>
                  <a:cubicBezTo>
                    <a:pt x="2786" y="2717"/>
                    <a:pt x="2832" y="2733"/>
                    <a:pt x="2879" y="2733"/>
                  </a:cubicBezTo>
                  <a:cubicBezTo>
                    <a:pt x="2892" y="2733"/>
                    <a:pt x="2905" y="2733"/>
                    <a:pt x="2919" y="2730"/>
                  </a:cubicBezTo>
                  <a:cubicBezTo>
                    <a:pt x="3078" y="2698"/>
                    <a:pt x="3231" y="2682"/>
                    <a:pt x="3372" y="2682"/>
                  </a:cubicBezTo>
                  <a:cubicBezTo>
                    <a:pt x="3451" y="2682"/>
                    <a:pt x="3528" y="2688"/>
                    <a:pt x="3599" y="2696"/>
                  </a:cubicBezTo>
                  <a:cubicBezTo>
                    <a:pt x="3610" y="2698"/>
                    <a:pt x="3620" y="2698"/>
                    <a:pt x="3628" y="2698"/>
                  </a:cubicBezTo>
                  <a:cubicBezTo>
                    <a:pt x="3679" y="2698"/>
                    <a:pt x="3726" y="2680"/>
                    <a:pt x="3766" y="2648"/>
                  </a:cubicBezTo>
                  <a:cubicBezTo>
                    <a:pt x="3808" y="2611"/>
                    <a:pt x="3835" y="2555"/>
                    <a:pt x="3838" y="2495"/>
                  </a:cubicBezTo>
                  <a:cubicBezTo>
                    <a:pt x="3838" y="2492"/>
                    <a:pt x="3843" y="2471"/>
                    <a:pt x="3864" y="2426"/>
                  </a:cubicBezTo>
                  <a:cubicBezTo>
                    <a:pt x="3896" y="2359"/>
                    <a:pt x="4044" y="2317"/>
                    <a:pt x="4166" y="2315"/>
                  </a:cubicBezTo>
                  <a:cubicBezTo>
                    <a:pt x="4179" y="2315"/>
                    <a:pt x="4195" y="2312"/>
                    <a:pt x="4208" y="2309"/>
                  </a:cubicBezTo>
                  <a:cubicBezTo>
                    <a:pt x="4484" y="2246"/>
                    <a:pt x="4674" y="2113"/>
                    <a:pt x="4775" y="1917"/>
                  </a:cubicBezTo>
                  <a:cubicBezTo>
                    <a:pt x="4905" y="1663"/>
                    <a:pt x="4841" y="1374"/>
                    <a:pt x="4793" y="1224"/>
                  </a:cubicBezTo>
                  <a:cubicBezTo>
                    <a:pt x="4791" y="1215"/>
                    <a:pt x="4788" y="1205"/>
                    <a:pt x="4783" y="1197"/>
                  </a:cubicBezTo>
                  <a:cubicBezTo>
                    <a:pt x="4661" y="943"/>
                    <a:pt x="4176" y="116"/>
                    <a:pt x="2993" y="116"/>
                  </a:cubicBezTo>
                  <a:cubicBezTo>
                    <a:pt x="2781" y="116"/>
                    <a:pt x="2556" y="143"/>
                    <a:pt x="2323" y="196"/>
                  </a:cubicBezTo>
                  <a:cubicBezTo>
                    <a:pt x="2180" y="127"/>
                    <a:pt x="1865" y="0"/>
                    <a:pt x="1428" y="0"/>
                  </a:cubicBezTo>
                  <a:lnTo>
                    <a:pt x="1428" y="2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90" name="Freeform 22"/>
            <p:cNvSpPr>
              <a:spLocks noChangeArrowheads="1"/>
            </p:cNvSpPr>
            <p:nvPr/>
          </p:nvSpPr>
          <p:spPr bwMode="auto">
            <a:xfrm>
              <a:off x="6149266" y="3780598"/>
              <a:ext cx="409610" cy="386203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91" name="Freeform 70"/>
            <p:cNvSpPr>
              <a:spLocks noChangeArrowheads="1"/>
            </p:cNvSpPr>
            <p:nvPr/>
          </p:nvSpPr>
          <p:spPr bwMode="auto">
            <a:xfrm>
              <a:off x="7101060" y="3108771"/>
              <a:ext cx="440822" cy="371490"/>
            </a:xfrm>
            <a:custGeom>
              <a:avLst/>
              <a:gdLst>
                <a:gd name="T0" fmla="*/ 142 w 497"/>
                <a:gd name="T1" fmla="*/ 275 h 445"/>
                <a:gd name="T2" fmla="*/ 142 w 497"/>
                <a:gd name="T3" fmla="*/ 275 h 445"/>
                <a:gd name="T4" fmla="*/ 142 w 497"/>
                <a:gd name="T5" fmla="*/ 125 h 445"/>
                <a:gd name="T6" fmla="*/ 53 w 497"/>
                <a:gd name="T7" fmla="*/ 125 h 445"/>
                <a:gd name="T8" fmla="*/ 0 w 497"/>
                <a:gd name="T9" fmla="*/ 178 h 445"/>
                <a:gd name="T10" fmla="*/ 0 w 497"/>
                <a:gd name="T11" fmla="*/ 319 h 445"/>
                <a:gd name="T12" fmla="*/ 53 w 497"/>
                <a:gd name="T13" fmla="*/ 373 h 445"/>
                <a:gd name="T14" fmla="*/ 71 w 497"/>
                <a:gd name="T15" fmla="*/ 373 h 445"/>
                <a:gd name="T16" fmla="*/ 71 w 497"/>
                <a:gd name="T17" fmla="*/ 444 h 445"/>
                <a:gd name="T18" fmla="*/ 151 w 497"/>
                <a:gd name="T19" fmla="*/ 373 h 445"/>
                <a:gd name="T20" fmla="*/ 274 w 497"/>
                <a:gd name="T21" fmla="*/ 373 h 445"/>
                <a:gd name="T22" fmla="*/ 319 w 497"/>
                <a:gd name="T23" fmla="*/ 319 h 445"/>
                <a:gd name="T24" fmla="*/ 319 w 497"/>
                <a:gd name="T25" fmla="*/ 275 h 445"/>
                <a:gd name="T26" fmla="*/ 319 w 497"/>
                <a:gd name="T27" fmla="*/ 275 h 445"/>
                <a:gd name="T28" fmla="*/ 142 w 497"/>
                <a:gd name="T29" fmla="*/ 275 h 445"/>
                <a:gd name="T30" fmla="*/ 443 w 497"/>
                <a:gd name="T31" fmla="*/ 0 h 445"/>
                <a:gd name="T32" fmla="*/ 443 w 497"/>
                <a:gd name="T33" fmla="*/ 0 h 445"/>
                <a:gd name="T34" fmla="*/ 221 w 497"/>
                <a:gd name="T35" fmla="*/ 0 h 445"/>
                <a:gd name="T36" fmla="*/ 177 w 497"/>
                <a:gd name="T37" fmla="*/ 54 h 445"/>
                <a:gd name="T38" fmla="*/ 177 w 497"/>
                <a:gd name="T39" fmla="*/ 248 h 445"/>
                <a:gd name="T40" fmla="*/ 346 w 497"/>
                <a:gd name="T41" fmla="*/ 248 h 445"/>
                <a:gd name="T42" fmla="*/ 425 w 497"/>
                <a:gd name="T43" fmla="*/ 319 h 445"/>
                <a:gd name="T44" fmla="*/ 425 w 497"/>
                <a:gd name="T45" fmla="*/ 248 h 445"/>
                <a:gd name="T46" fmla="*/ 443 w 497"/>
                <a:gd name="T47" fmla="*/ 248 h 445"/>
                <a:gd name="T48" fmla="*/ 496 w 497"/>
                <a:gd name="T49" fmla="*/ 195 h 445"/>
                <a:gd name="T50" fmla="*/ 496 w 497"/>
                <a:gd name="T51" fmla="*/ 54 h 445"/>
                <a:gd name="T52" fmla="*/ 443 w 497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319" y="275"/>
                  </a:ln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92" name="Freeform 110"/>
            <p:cNvSpPr>
              <a:spLocks noChangeArrowheads="1"/>
            </p:cNvSpPr>
            <p:nvPr/>
          </p:nvSpPr>
          <p:spPr bwMode="auto">
            <a:xfrm>
              <a:off x="6147914" y="2521358"/>
              <a:ext cx="409610" cy="312640"/>
            </a:xfrm>
            <a:custGeom>
              <a:avLst/>
              <a:gdLst>
                <a:gd name="T0" fmla="*/ 444 w 462"/>
                <a:gd name="T1" fmla="*/ 9 h 373"/>
                <a:gd name="T2" fmla="*/ 444 w 462"/>
                <a:gd name="T3" fmla="*/ 9 h 373"/>
                <a:gd name="T4" fmla="*/ 9 w 462"/>
                <a:gd name="T5" fmla="*/ 160 h 373"/>
                <a:gd name="T6" fmla="*/ 9 w 462"/>
                <a:gd name="T7" fmla="*/ 169 h 373"/>
                <a:gd name="T8" fmla="*/ 98 w 462"/>
                <a:gd name="T9" fmla="*/ 213 h 373"/>
                <a:gd name="T10" fmla="*/ 98 w 462"/>
                <a:gd name="T11" fmla="*/ 213 h 373"/>
                <a:gd name="T12" fmla="*/ 160 w 462"/>
                <a:gd name="T13" fmla="*/ 230 h 373"/>
                <a:gd name="T14" fmla="*/ 434 w 462"/>
                <a:gd name="T15" fmla="*/ 35 h 373"/>
                <a:gd name="T16" fmla="*/ 434 w 462"/>
                <a:gd name="T17" fmla="*/ 35 h 373"/>
                <a:gd name="T18" fmla="*/ 240 w 462"/>
                <a:gd name="T19" fmla="*/ 248 h 373"/>
                <a:gd name="T20" fmla="*/ 240 w 462"/>
                <a:gd name="T21" fmla="*/ 248 h 373"/>
                <a:gd name="T22" fmla="*/ 231 w 462"/>
                <a:gd name="T23" fmla="*/ 257 h 373"/>
                <a:gd name="T24" fmla="*/ 240 w 462"/>
                <a:gd name="T25" fmla="*/ 266 h 373"/>
                <a:gd name="T26" fmla="*/ 240 w 462"/>
                <a:gd name="T27" fmla="*/ 266 h 373"/>
                <a:gd name="T28" fmla="*/ 363 w 462"/>
                <a:gd name="T29" fmla="*/ 337 h 373"/>
                <a:gd name="T30" fmla="*/ 390 w 462"/>
                <a:gd name="T31" fmla="*/ 328 h 373"/>
                <a:gd name="T32" fmla="*/ 461 w 462"/>
                <a:gd name="T33" fmla="*/ 18 h 373"/>
                <a:gd name="T34" fmla="*/ 444 w 462"/>
                <a:gd name="T35" fmla="*/ 9 h 373"/>
                <a:gd name="T36" fmla="*/ 160 w 462"/>
                <a:gd name="T37" fmla="*/ 363 h 373"/>
                <a:gd name="T38" fmla="*/ 160 w 462"/>
                <a:gd name="T39" fmla="*/ 363 h 373"/>
                <a:gd name="T40" fmla="*/ 169 w 462"/>
                <a:gd name="T41" fmla="*/ 372 h 373"/>
                <a:gd name="T42" fmla="*/ 240 w 462"/>
                <a:gd name="T43" fmla="*/ 310 h 373"/>
                <a:gd name="T44" fmla="*/ 160 w 462"/>
                <a:gd name="T45" fmla="*/ 266 h 373"/>
                <a:gd name="T46" fmla="*/ 160 w 462"/>
                <a:gd name="T47" fmla="*/ 36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lnTo>
                    <a:pt x="98" y="213"/>
                  </a:ln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lnTo>
                    <a:pt x="240" y="266"/>
                  </a:ln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93" name="Freeform 119"/>
            <p:cNvSpPr>
              <a:spLocks noChangeArrowheads="1"/>
            </p:cNvSpPr>
            <p:nvPr/>
          </p:nvSpPr>
          <p:spPr bwMode="auto">
            <a:xfrm>
              <a:off x="5052493" y="2992864"/>
              <a:ext cx="440819" cy="371487"/>
            </a:xfrm>
            <a:custGeom>
              <a:avLst/>
              <a:gdLst>
                <a:gd name="T0" fmla="*/ 443 w 497"/>
                <a:gd name="T1" fmla="*/ 70 h 444"/>
                <a:gd name="T2" fmla="*/ 443 w 497"/>
                <a:gd name="T3" fmla="*/ 70 h 444"/>
                <a:gd name="T4" fmla="*/ 426 w 497"/>
                <a:gd name="T5" fmla="*/ 70 h 444"/>
                <a:gd name="T6" fmla="*/ 426 w 497"/>
                <a:gd name="T7" fmla="*/ 443 h 444"/>
                <a:gd name="T8" fmla="*/ 443 w 497"/>
                <a:gd name="T9" fmla="*/ 443 h 444"/>
                <a:gd name="T10" fmla="*/ 496 w 497"/>
                <a:gd name="T11" fmla="*/ 398 h 444"/>
                <a:gd name="T12" fmla="*/ 496 w 497"/>
                <a:gd name="T13" fmla="*/ 124 h 444"/>
                <a:gd name="T14" fmla="*/ 443 w 497"/>
                <a:gd name="T15" fmla="*/ 70 h 444"/>
                <a:gd name="T16" fmla="*/ 0 w 497"/>
                <a:gd name="T17" fmla="*/ 124 h 444"/>
                <a:gd name="T18" fmla="*/ 0 w 497"/>
                <a:gd name="T19" fmla="*/ 124 h 444"/>
                <a:gd name="T20" fmla="*/ 0 w 497"/>
                <a:gd name="T21" fmla="*/ 398 h 444"/>
                <a:gd name="T22" fmla="*/ 53 w 497"/>
                <a:gd name="T23" fmla="*/ 443 h 444"/>
                <a:gd name="T24" fmla="*/ 71 w 497"/>
                <a:gd name="T25" fmla="*/ 443 h 444"/>
                <a:gd name="T26" fmla="*/ 71 w 497"/>
                <a:gd name="T27" fmla="*/ 70 h 444"/>
                <a:gd name="T28" fmla="*/ 53 w 497"/>
                <a:gd name="T29" fmla="*/ 70 h 444"/>
                <a:gd name="T30" fmla="*/ 0 w 497"/>
                <a:gd name="T31" fmla="*/ 124 h 444"/>
                <a:gd name="T32" fmla="*/ 337 w 497"/>
                <a:gd name="T33" fmla="*/ 26 h 444"/>
                <a:gd name="T34" fmla="*/ 337 w 497"/>
                <a:gd name="T35" fmla="*/ 26 h 444"/>
                <a:gd name="T36" fmla="*/ 248 w 497"/>
                <a:gd name="T37" fmla="*/ 0 h 444"/>
                <a:gd name="T38" fmla="*/ 160 w 497"/>
                <a:gd name="T39" fmla="*/ 26 h 444"/>
                <a:gd name="T40" fmla="*/ 160 w 497"/>
                <a:gd name="T41" fmla="*/ 70 h 444"/>
                <a:gd name="T42" fmla="*/ 107 w 497"/>
                <a:gd name="T43" fmla="*/ 70 h 444"/>
                <a:gd name="T44" fmla="*/ 107 w 497"/>
                <a:gd name="T45" fmla="*/ 443 h 444"/>
                <a:gd name="T46" fmla="*/ 390 w 497"/>
                <a:gd name="T47" fmla="*/ 443 h 444"/>
                <a:gd name="T48" fmla="*/ 390 w 497"/>
                <a:gd name="T49" fmla="*/ 70 h 444"/>
                <a:gd name="T50" fmla="*/ 337 w 497"/>
                <a:gd name="T51" fmla="*/ 70 h 444"/>
                <a:gd name="T52" fmla="*/ 337 w 497"/>
                <a:gd name="T53" fmla="*/ 26 h 444"/>
                <a:gd name="T54" fmla="*/ 301 w 497"/>
                <a:gd name="T55" fmla="*/ 70 h 444"/>
                <a:gd name="T56" fmla="*/ 301 w 497"/>
                <a:gd name="T57" fmla="*/ 70 h 444"/>
                <a:gd name="T58" fmla="*/ 195 w 497"/>
                <a:gd name="T59" fmla="*/ 70 h 444"/>
                <a:gd name="T60" fmla="*/ 195 w 497"/>
                <a:gd name="T61" fmla="*/ 44 h 444"/>
                <a:gd name="T62" fmla="*/ 248 w 497"/>
                <a:gd name="T63" fmla="*/ 26 h 444"/>
                <a:gd name="T64" fmla="*/ 301 w 497"/>
                <a:gd name="T65" fmla="*/ 44 h 444"/>
                <a:gd name="T66" fmla="*/ 301 w 497"/>
                <a:gd name="T67" fmla="*/ 7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94" name="Freeform 158"/>
            <p:cNvSpPr>
              <a:spLocks noChangeArrowheads="1"/>
            </p:cNvSpPr>
            <p:nvPr/>
          </p:nvSpPr>
          <p:spPr bwMode="auto">
            <a:xfrm>
              <a:off x="4533085" y="3785426"/>
              <a:ext cx="440822" cy="194938"/>
            </a:xfrm>
            <a:custGeom>
              <a:avLst/>
              <a:gdLst>
                <a:gd name="T0" fmla="*/ 380 w 497"/>
                <a:gd name="T1" fmla="*/ 0 h 232"/>
                <a:gd name="T2" fmla="*/ 380 w 497"/>
                <a:gd name="T3" fmla="*/ 0 h 232"/>
                <a:gd name="T4" fmla="*/ 266 w 497"/>
                <a:gd name="T5" fmla="*/ 115 h 232"/>
                <a:gd name="T6" fmla="*/ 283 w 497"/>
                <a:gd name="T7" fmla="*/ 186 h 232"/>
                <a:gd name="T8" fmla="*/ 203 w 497"/>
                <a:gd name="T9" fmla="*/ 186 h 232"/>
                <a:gd name="T10" fmla="*/ 230 w 497"/>
                <a:gd name="T11" fmla="*/ 115 h 232"/>
                <a:gd name="T12" fmla="*/ 114 w 497"/>
                <a:gd name="T13" fmla="*/ 0 h 232"/>
                <a:gd name="T14" fmla="*/ 0 w 497"/>
                <a:gd name="T15" fmla="*/ 115 h 232"/>
                <a:gd name="T16" fmla="*/ 114 w 497"/>
                <a:gd name="T17" fmla="*/ 231 h 232"/>
                <a:gd name="T18" fmla="*/ 380 w 497"/>
                <a:gd name="T19" fmla="*/ 231 h 232"/>
                <a:gd name="T20" fmla="*/ 496 w 497"/>
                <a:gd name="T21" fmla="*/ 115 h 232"/>
                <a:gd name="T22" fmla="*/ 380 w 497"/>
                <a:gd name="T23" fmla="*/ 0 h 232"/>
                <a:gd name="T24" fmla="*/ 53 w 497"/>
                <a:gd name="T25" fmla="*/ 115 h 232"/>
                <a:gd name="T26" fmla="*/ 53 w 497"/>
                <a:gd name="T27" fmla="*/ 115 h 232"/>
                <a:gd name="T28" fmla="*/ 114 w 497"/>
                <a:gd name="T29" fmla="*/ 53 h 232"/>
                <a:gd name="T30" fmla="*/ 177 w 497"/>
                <a:gd name="T31" fmla="*/ 115 h 232"/>
                <a:gd name="T32" fmla="*/ 114 w 497"/>
                <a:gd name="T33" fmla="*/ 186 h 232"/>
                <a:gd name="T34" fmla="*/ 53 w 497"/>
                <a:gd name="T35" fmla="*/ 115 h 232"/>
                <a:gd name="T36" fmla="*/ 380 w 497"/>
                <a:gd name="T37" fmla="*/ 186 h 232"/>
                <a:gd name="T38" fmla="*/ 380 w 497"/>
                <a:gd name="T39" fmla="*/ 186 h 232"/>
                <a:gd name="T40" fmla="*/ 319 w 497"/>
                <a:gd name="T41" fmla="*/ 115 h 232"/>
                <a:gd name="T42" fmla="*/ 380 w 497"/>
                <a:gd name="T43" fmla="*/ 53 h 232"/>
                <a:gd name="T44" fmla="*/ 442 w 497"/>
                <a:gd name="T45" fmla="*/ 115 h 232"/>
                <a:gd name="T46" fmla="*/ 380 w 497"/>
                <a:gd name="T47" fmla="*/ 18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7" h="232">
                  <a:moveTo>
                    <a:pt x="380" y="0"/>
                  </a:moveTo>
                  <a:lnTo>
                    <a:pt x="380" y="0"/>
                  </a:lnTo>
                  <a:cubicBezTo>
                    <a:pt x="319" y="0"/>
                    <a:pt x="266" y="53"/>
                    <a:pt x="266" y="115"/>
                  </a:cubicBezTo>
                  <a:cubicBezTo>
                    <a:pt x="266" y="141"/>
                    <a:pt x="274" y="168"/>
                    <a:pt x="283" y="186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21" y="168"/>
                    <a:pt x="230" y="141"/>
                    <a:pt x="230" y="115"/>
                  </a:cubicBezTo>
                  <a:cubicBezTo>
                    <a:pt x="230" y="53"/>
                    <a:pt x="177" y="0"/>
                    <a:pt x="114" y="0"/>
                  </a:cubicBezTo>
                  <a:cubicBezTo>
                    <a:pt x="53" y="0"/>
                    <a:pt x="0" y="53"/>
                    <a:pt x="0" y="115"/>
                  </a:cubicBezTo>
                  <a:cubicBezTo>
                    <a:pt x="0" y="177"/>
                    <a:pt x="53" y="231"/>
                    <a:pt x="114" y="231"/>
                  </a:cubicBezTo>
                  <a:cubicBezTo>
                    <a:pt x="380" y="231"/>
                    <a:pt x="380" y="231"/>
                    <a:pt x="380" y="231"/>
                  </a:cubicBezTo>
                  <a:cubicBezTo>
                    <a:pt x="442" y="231"/>
                    <a:pt x="496" y="177"/>
                    <a:pt x="496" y="115"/>
                  </a:cubicBezTo>
                  <a:cubicBezTo>
                    <a:pt x="496" y="53"/>
                    <a:pt x="442" y="0"/>
                    <a:pt x="380" y="0"/>
                  </a:cubicBezTo>
                  <a:close/>
                  <a:moveTo>
                    <a:pt x="53" y="115"/>
                  </a:moveTo>
                  <a:lnTo>
                    <a:pt x="53" y="115"/>
                  </a:lnTo>
                  <a:cubicBezTo>
                    <a:pt x="53" y="80"/>
                    <a:pt x="79" y="53"/>
                    <a:pt x="114" y="53"/>
                  </a:cubicBezTo>
                  <a:cubicBezTo>
                    <a:pt x="150" y="53"/>
                    <a:pt x="177" y="80"/>
                    <a:pt x="177" y="115"/>
                  </a:cubicBezTo>
                  <a:cubicBezTo>
                    <a:pt x="177" y="150"/>
                    <a:pt x="150" y="186"/>
                    <a:pt x="114" y="186"/>
                  </a:cubicBezTo>
                  <a:cubicBezTo>
                    <a:pt x="79" y="186"/>
                    <a:pt x="53" y="150"/>
                    <a:pt x="53" y="115"/>
                  </a:cubicBezTo>
                  <a:close/>
                  <a:moveTo>
                    <a:pt x="380" y="186"/>
                  </a:moveTo>
                  <a:lnTo>
                    <a:pt x="380" y="186"/>
                  </a:lnTo>
                  <a:cubicBezTo>
                    <a:pt x="345" y="186"/>
                    <a:pt x="319" y="150"/>
                    <a:pt x="319" y="115"/>
                  </a:cubicBezTo>
                  <a:cubicBezTo>
                    <a:pt x="319" y="80"/>
                    <a:pt x="345" y="53"/>
                    <a:pt x="380" y="53"/>
                  </a:cubicBezTo>
                  <a:cubicBezTo>
                    <a:pt x="416" y="53"/>
                    <a:pt x="442" y="80"/>
                    <a:pt x="442" y="115"/>
                  </a:cubicBezTo>
                  <a:cubicBezTo>
                    <a:pt x="442" y="150"/>
                    <a:pt x="416" y="186"/>
                    <a:pt x="380" y="18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6401159" y="3323671"/>
            <a:ext cx="119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</a:rPr>
              <a:t>创意种子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736301" y="2638021"/>
            <a:ext cx="90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硬件技术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9557954" y="2650753"/>
            <a:ext cx="90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艺术设计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7808795" y="4002677"/>
            <a:ext cx="90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PPT</a:t>
            </a:r>
            <a:endParaRPr lang="zh-CN" altLang="en-US" sz="1400" b="1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8690881" y="1712733"/>
            <a:ext cx="90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软件技术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070481" y="4764862"/>
            <a:ext cx="1209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沟通与表达</a:t>
            </a:r>
          </a:p>
        </p:txBody>
      </p:sp>
      <p:sp>
        <p:nvSpPr>
          <p:cNvPr id="114" name="矩形 113"/>
          <p:cNvSpPr/>
          <p:nvPr/>
        </p:nvSpPr>
        <p:spPr>
          <a:xfrm>
            <a:off x="2970448" y="1439712"/>
            <a:ext cx="1239287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JAVA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1440179" y="2170089"/>
            <a:ext cx="1262840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电工</a:t>
            </a: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电子技术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1900224" y="3489390"/>
            <a:ext cx="1239287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制作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2503061" y="2544749"/>
            <a:ext cx="1604878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计算机网络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2798056" y="4840005"/>
            <a:ext cx="1239287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艺术设计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463732" y="4334093"/>
            <a:ext cx="1239287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沟通与表达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75276" y="3861794"/>
            <a:ext cx="90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社会公益</a:t>
            </a:r>
          </a:p>
        </p:txBody>
      </p:sp>
      <p:sp>
        <p:nvSpPr>
          <p:cNvPr id="37" name="稻壳儿小白白(http://dwz.cn/Wu2UP)"/>
          <p:cNvSpPr>
            <a:spLocks noChangeShapeType="1"/>
          </p:cNvSpPr>
          <p:nvPr/>
        </p:nvSpPr>
        <p:spPr bwMode="auto">
          <a:xfrm flipV="1">
            <a:off x="6161520" y="855821"/>
            <a:ext cx="9276" cy="5514109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52238" y="1003278"/>
            <a:ext cx="84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5267252" y="1003278"/>
            <a:ext cx="102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6617777" y="4994085"/>
            <a:ext cx="1325219" cy="4154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/>
              <a:t>创新设计思维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893941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1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1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5" grpId="0"/>
      <p:bldP spid="96" grpId="0"/>
      <p:bldP spid="97" grpId="0"/>
      <p:bldP spid="98" grpId="0"/>
      <p:bldP spid="99" grpId="0"/>
      <p:bldP spid="100" grpId="0"/>
      <p:bldP spid="114" grpId="0"/>
      <p:bldP spid="115" grpId="0"/>
      <p:bldP spid="116" grpId="0"/>
      <p:bldP spid="117" grpId="0"/>
      <p:bldP spid="118" grpId="0"/>
      <p:bldP spid="119" grpId="0"/>
      <p:bldP spid="36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对</a:t>
            </a:r>
            <a:r>
              <a:rPr lang="zh-CN" altLang="en-US" sz="24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其它课程</a:t>
            </a:r>
            <a:r>
              <a:rPr lang="en-US" altLang="zh-CN" sz="24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400" b="1" dirty="0">
                <a:solidFill>
                  <a:srgbClr val="007F58"/>
                </a:solidFill>
                <a:latin typeface="微软雅黑" panose="020B0503020204020204" pitchFamily="34" charset="-122"/>
              </a:rPr>
              <a:t>专业的影响</a:t>
            </a: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sp>
        <p:nvSpPr>
          <p:cNvPr id="6" name="稻壳儿小白白(http://dwz.cn/Wu2UP)"/>
          <p:cNvSpPr>
            <a:spLocks noEditPoints="1"/>
          </p:cNvSpPr>
          <p:nvPr/>
        </p:nvSpPr>
        <p:spPr bwMode="auto">
          <a:xfrm rot="-1550821">
            <a:off x="1508859" y="2221670"/>
            <a:ext cx="1627187" cy="3757613"/>
          </a:xfrm>
          <a:custGeom>
            <a:avLst/>
            <a:gdLst>
              <a:gd name="T0" fmla="*/ 0 w 168"/>
              <a:gd name="T1" fmla="*/ 2147483646 h 392"/>
              <a:gd name="T2" fmla="*/ 2147483646 w 168"/>
              <a:gd name="T3" fmla="*/ 2147483646 h 392"/>
              <a:gd name="T4" fmla="*/ 2147483646 w 168"/>
              <a:gd name="T5" fmla="*/ 2147483646 h 392"/>
              <a:gd name="T6" fmla="*/ 2147483646 w 168"/>
              <a:gd name="T7" fmla="*/ 2147483646 h 392"/>
              <a:gd name="T8" fmla="*/ 2147483646 w 168"/>
              <a:gd name="T9" fmla="*/ 2147483646 h 392"/>
              <a:gd name="T10" fmla="*/ 2147483646 w 168"/>
              <a:gd name="T11" fmla="*/ 2147483646 h 392"/>
              <a:gd name="T12" fmla="*/ 2147483646 w 168"/>
              <a:gd name="T13" fmla="*/ 2147483646 h 392"/>
              <a:gd name="T14" fmla="*/ 2147483646 w 168"/>
              <a:gd name="T15" fmla="*/ 2147483646 h 392"/>
              <a:gd name="T16" fmla="*/ 2147483646 w 168"/>
              <a:gd name="T17" fmla="*/ 2147483646 h 392"/>
              <a:gd name="T18" fmla="*/ 2147483646 w 168"/>
              <a:gd name="T19" fmla="*/ 2147483646 h 392"/>
              <a:gd name="T20" fmla="*/ 2147483646 w 168"/>
              <a:gd name="T21" fmla="*/ 2147483646 h 392"/>
              <a:gd name="T22" fmla="*/ 2147483646 w 168"/>
              <a:gd name="T23" fmla="*/ 2147483646 h 392"/>
              <a:gd name="T24" fmla="*/ 2147483646 w 168"/>
              <a:gd name="T25" fmla="*/ 2147483646 h 392"/>
              <a:gd name="T26" fmla="*/ 2147483646 w 168"/>
              <a:gd name="T27" fmla="*/ 2147483646 h 392"/>
              <a:gd name="T28" fmla="*/ 2147483646 w 168"/>
              <a:gd name="T29" fmla="*/ 2147483646 h 392"/>
              <a:gd name="T30" fmla="*/ 2147483646 w 168"/>
              <a:gd name="T31" fmla="*/ 2147483646 h 392"/>
              <a:gd name="T32" fmla="*/ 2147483646 w 168"/>
              <a:gd name="T33" fmla="*/ 2147483646 h 392"/>
              <a:gd name="T34" fmla="*/ 2147483646 w 168"/>
              <a:gd name="T35" fmla="*/ 2147483646 h 392"/>
              <a:gd name="T36" fmla="*/ 2147483646 w 168"/>
              <a:gd name="T37" fmla="*/ 2147483646 h 392"/>
              <a:gd name="T38" fmla="*/ 2147483646 w 168"/>
              <a:gd name="T39" fmla="*/ 2147483646 h 392"/>
              <a:gd name="T40" fmla="*/ 2147483646 w 168"/>
              <a:gd name="T41" fmla="*/ 2147483646 h 392"/>
              <a:gd name="T42" fmla="*/ 2147483646 w 168"/>
              <a:gd name="T43" fmla="*/ 2147483646 h 392"/>
              <a:gd name="T44" fmla="*/ 2147483646 w 168"/>
              <a:gd name="T45" fmla="*/ 2147483646 h 392"/>
              <a:gd name="T46" fmla="*/ 2147483646 w 168"/>
              <a:gd name="T47" fmla="*/ 2147483646 h 392"/>
              <a:gd name="T48" fmla="*/ 2147483646 w 168"/>
              <a:gd name="T49" fmla="*/ 2147483646 h 392"/>
              <a:gd name="T50" fmla="*/ 2147483646 w 168"/>
              <a:gd name="T51" fmla="*/ 2147483646 h 392"/>
              <a:gd name="T52" fmla="*/ 2147483646 w 168"/>
              <a:gd name="T53" fmla="*/ 2147483646 h 392"/>
              <a:gd name="T54" fmla="*/ 2147483646 w 168"/>
              <a:gd name="T55" fmla="*/ 2147483646 h 392"/>
              <a:gd name="T56" fmla="*/ 2147483646 w 168"/>
              <a:gd name="T57" fmla="*/ 2147483646 h 392"/>
              <a:gd name="T58" fmla="*/ 2147483646 w 168"/>
              <a:gd name="T59" fmla="*/ 0 h 392"/>
              <a:gd name="T60" fmla="*/ 2147483646 w 168"/>
              <a:gd name="T61" fmla="*/ 2147483646 h 392"/>
              <a:gd name="T62" fmla="*/ 0 w 168"/>
              <a:gd name="T63" fmla="*/ 2147483646 h 392"/>
              <a:gd name="T64" fmla="*/ 2147483646 w 168"/>
              <a:gd name="T65" fmla="*/ 2147483646 h 392"/>
              <a:gd name="T66" fmla="*/ 2147483646 w 168"/>
              <a:gd name="T67" fmla="*/ 2147483646 h 392"/>
              <a:gd name="T68" fmla="*/ 2147483646 w 168"/>
              <a:gd name="T69" fmla="*/ 2147483646 h 392"/>
              <a:gd name="T70" fmla="*/ 2147483646 w 168"/>
              <a:gd name="T71" fmla="*/ 2147483646 h 392"/>
              <a:gd name="T72" fmla="*/ 2147483646 w 168"/>
              <a:gd name="T73" fmla="*/ 2147483646 h 392"/>
              <a:gd name="T74" fmla="*/ 2147483646 w 168"/>
              <a:gd name="T75" fmla="*/ 2147483646 h 392"/>
              <a:gd name="T76" fmla="*/ 2147483646 w 168"/>
              <a:gd name="T77" fmla="*/ 2147483646 h 392"/>
              <a:gd name="T78" fmla="*/ 2147483646 w 168"/>
              <a:gd name="T79" fmla="*/ 2147483646 h 392"/>
              <a:gd name="T80" fmla="*/ 2147483646 w 168"/>
              <a:gd name="T81" fmla="*/ 2147483646 h 392"/>
              <a:gd name="T82" fmla="*/ 2147483646 w 168"/>
              <a:gd name="T83" fmla="*/ 2147483646 h 392"/>
              <a:gd name="T84" fmla="*/ 2147483646 w 168"/>
              <a:gd name="T85" fmla="*/ 2147483646 h 392"/>
              <a:gd name="T86" fmla="*/ 2147483646 w 168"/>
              <a:gd name="T87" fmla="*/ 2147483646 h 392"/>
              <a:gd name="T88" fmla="*/ 2147483646 w 168"/>
              <a:gd name="T89" fmla="*/ 2147483646 h 3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稻壳儿小白白(http://dwz.cn/Wu2UP)"/>
          <p:cNvSpPr>
            <a:spLocks noChangeArrowheads="1"/>
          </p:cNvSpPr>
          <p:nvPr/>
        </p:nvSpPr>
        <p:spPr bwMode="auto">
          <a:xfrm rot="1568449">
            <a:off x="2443896" y="3621845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 rot="1568449">
            <a:off x="2429609" y="3547233"/>
            <a:ext cx="2784475" cy="998537"/>
          </a:xfrm>
          <a:prstGeom prst="roundRect">
            <a:avLst>
              <a:gd name="adj" fmla="val 16667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solidFill>
                  <a:srgbClr val="FFFFFF"/>
                </a:solidFill>
                <a:sym typeface="Arial" panose="020B0604020202020204" pitchFamily="34" charset="0"/>
              </a:rPr>
              <a:t>服务支持</a:t>
            </a:r>
            <a:endParaRPr lang="en-US" altLang="zh-CN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 rot="-3831552">
            <a:off x="2676464" y="3449602"/>
            <a:ext cx="258763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 rot="-3831552">
            <a:off x="2349440" y="2854289"/>
            <a:ext cx="82550" cy="1042988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>
            <a:spLocks noChangeArrowheads="1"/>
          </p:cNvSpPr>
          <p:nvPr/>
        </p:nvSpPr>
        <p:spPr bwMode="auto">
          <a:xfrm rot="140878">
            <a:off x="2862996" y="2685220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2" name="稻壳儿小白白(http://dwz.cn/Wu2UP)"/>
          <p:cNvSpPr>
            <a:spLocks noChangeArrowheads="1"/>
          </p:cNvSpPr>
          <p:nvPr/>
        </p:nvSpPr>
        <p:spPr bwMode="auto">
          <a:xfrm rot="140878">
            <a:off x="2818546" y="2628070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solidFill>
                  <a:srgbClr val="FFFFFF"/>
                </a:solidFill>
                <a:sym typeface="Arial" panose="020B0604020202020204" pitchFamily="34" charset="0"/>
              </a:rPr>
              <a:t>思维工具</a:t>
            </a:r>
            <a:endParaRPr lang="en-US" altLang="zh-CN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" name="稻壳儿小白白(http://dwz.cn/Wu2UP)"/>
          <p:cNvSpPr>
            <a:spLocks noChangeArrowheads="1"/>
          </p:cNvSpPr>
          <p:nvPr/>
        </p:nvSpPr>
        <p:spPr bwMode="auto">
          <a:xfrm rot="-5259122">
            <a:off x="2963009" y="2980495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稻壳儿小白白(http://dwz.cn/Wu2UP)"/>
          <p:cNvSpPr>
            <a:spLocks noChangeArrowheads="1"/>
          </p:cNvSpPr>
          <p:nvPr/>
        </p:nvSpPr>
        <p:spPr bwMode="auto">
          <a:xfrm rot="-5259122">
            <a:off x="2589153" y="2570126"/>
            <a:ext cx="82550" cy="1042987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稻壳儿小白白(http://dwz.cn/Wu2UP)"/>
          <p:cNvSpPr>
            <a:spLocks noChangeArrowheads="1"/>
          </p:cNvSpPr>
          <p:nvPr/>
        </p:nvSpPr>
        <p:spPr bwMode="auto">
          <a:xfrm rot="-1053712">
            <a:off x="2691546" y="1794633"/>
            <a:ext cx="2786063" cy="998537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 rot="-1053712">
            <a:off x="2628046" y="1756533"/>
            <a:ext cx="2784475" cy="998537"/>
          </a:xfrm>
          <a:prstGeom prst="roundRect">
            <a:avLst>
              <a:gd name="adj" fmla="val 16667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solidFill>
                  <a:srgbClr val="FFFFFF"/>
                </a:solidFill>
                <a:sym typeface="Arial" panose="020B0604020202020204" pitchFamily="34" charset="0"/>
              </a:rPr>
              <a:t>思维模式</a:t>
            </a:r>
            <a:endParaRPr lang="en-US" altLang="zh-CN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" name="稻壳儿小白白(http://dwz.cn/Wu2UP)"/>
          <p:cNvSpPr>
            <a:spLocks noChangeArrowheads="1"/>
          </p:cNvSpPr>
          <p:nvPr/>
        </p:nvSpPr>
        <p:spPr bwMode="auto">
          <a:xfrm rot="-6453712">
            <a:off x="2832834" y="2489958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8" name="稻壳儿小白白(http://dwz.cn/Wu2UP)"/>
          <p:cNvSpPr>
            <a:spLocks noChangeArrowheads="1"/>
          </p:cNvSpPr>
          <p:nvPr/>
        </p:nvSpPr>
        <p:spPr bwMode="auto">
          <a:xfrm rot="-6453712">
            <a:off x="2481203" y="2238339"/>
            <a:ext cx="82550" cy="1042987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1" name="稻壳儿小白白(http://dwz.cn/Wu2UP)"/>
          <p:cNvSpPr>
            <a:spLocks noChangeArrowheads="1"/>
          </p:cNvSpPr>
          <p:nvPr/>
        </p:nvSpPr>
        <p:spPr bwMode="auto">
          <a:xfrm rot="1974686" flipH="1">
            <a:off x="1115159" y="3723445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稻壳儿小白白(http://dwz.cn/Wu2UP)"/>
          <p:cNvSpPr>
            <a:spLocks noChangeArrowheads="1"/>
          </p:cNvSpPr>
          <p:nvPr/>
        </p:nvSpPr>
        <p:spPr bwMode="auto">
          <a:xfrm>
            <a:off x="6387363" y="1848150"/>
            <a:ext cx="638175" cy="638175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24" name="稻壳儿小白白(http://dwz.cn/Wu2UP)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26" y="1952925"/>
            <a:ext cx="403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稻壳儿小白白(http://dwz.cn/Wu2UP)"/>
          <p:cNvSpPr>
            <a:spLocks noChangeArrowheads="1"/>
          </p:cNvSpPr>
          <p:nvPr/>
        </p:nvSpPr>
        <p:spPr bwMode="auto">
          <a:xfrm>
            <a:off x="6387363" y="4821441"/>
            <a:ext cx="638175" cy="638175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6" name="稻壳儿小白白(http://dwz.cn/Wu2UP)"/>
          <p:cNvSpPr>
            <a:spLocks noEditPoints="1"/>
          </p:cNvSpPr>
          <p:nvPr/>
        </p:nvSpPr>
        <p:spPr bwMode="auto">
          <a:xfrm>
            <a:off x="6492138" y="4930978"/>
            <a:ext cx="454025" cy="376238"/>
          </a:xfrm>
          <a:custGeom>
            <a:avLst/>
            <a:gdLst>
              <a:gd name="T0" fmla="*/ 650682686 w 287"/>
              <a:gd name="T1" fmla="*/ 196572449 h 237"/>
              <a:gd name="T2" fmla="*/ 610639895 w 287"/>
              <a:gd name="T3" fmla="*/ 236895002 h 237"/>
              <a:gd name="T4" fmla="*/ 650682686 w 287"/>
              <a:gd name="T5" fmla="*/ 279738509 h 237"/>
              <a:gd name="T6" fmla="*/ 693226568 w 287"/>
              <a:gd name="T7" fmla="*/ 236895002 h 237"/>
              <a:gd name="T8" fmla="*/ 650682686 w 287"/>
              <a:gd name="T9" fmla="*/ 196572449 h 237"/>
              <a:gd name="T10" fmla="*/ 67570627 w 287"/>
              <a:gd name="T11" fmla="*/ 196572449 h 237"/>
              <a:gd name="T12" fmla="*/ 27529418 w 287"/>
              <a:gd name="T13" fmla="*/ 236895002 h 237"/>
              <a:gd name="T14" fmla="*/ 67570627 w 287"/>
              <a:gd name="T15" fmla="*/ 279738509 h 237"/>
              <a:gd name="T16" fmla="*/ 107613417 w 287"/>
              <a:gd name="T17" fmla="*/ 236895002 h 237"/>
              <a:gd name="T18" fmla="*/ 67570627 w 287"/>
              <a:gd name="T19" fmla="*/ 196572449 h 237"/>
              <a:gd name="T20" fmla="*/ 530555897 w 287"/>
              <a:gd name="T21" fmla="*/ 123488614 h 237"/>
              <a:gd name="T22" fmla="*/ 470493294 w 287"/>
              <a:gd name="T23" fmla="*/ 183972444 h 237"/>
              <a:gd name="T24" fmla="*/ 530555897 w 287"/>
              <a:gd name="T25" fmla="*/ 244456275 h 237"/>
              <a:gd name="T26" fmla="*/ 590620082 w 287"/>
              <a:gd name="T27" fmla="*/ 183972444 h 237"/>
              <a:gd name="T28" fmla="*/ 530555897 w 287"/>
              <a:gd name="T29" fmla="*/ 123488614 h 237"/>
              <a:gd name="T30" fmla="*/ 718253312 w 287"/>
              <a:gd name="T31" fmla="*/ 493951281 h 237"/>
              <a:gd name="T32" fmla="*/ 648180011 w 287"/>
              <a:gd name="T33" fmla="*/ 493951281 h 237"/>
              <a:gd name="T34" fmla="*/ 648180011 w 287"/>
              <a:gd name="T35" fmla="*/ 365423936 h 237"/>
              <a:gd name="T36" fmla="*/ 633163965 w 287"/>
              <a:gd name="T37" fmla="*/ 304940105 h 237"/>
              <a:gd name="T38" fmla="*/ 650682686 w 287"/>
              <a:gd name="T39" fmla="*/ 302419152 h 237"/>
              <a:gd name="T40" fmla="*/ 718253312 w 287"/>
              <a:gd name="T41" fmla="*/ 370464255 h 237"/>
              <a:gd name="T42" fmla="*/ 718253312 w 287"/>
              <a:gd name="T43" fmla="*/ 493951281 h 237"/>
              <a:gd name="T44" fmla="*/ 187697415 w 287"/>
              <a:gd name="T45" fmla="*/ 123488614 h 237"/>
              <a:gd name="T46" fmla="*/ 127633230 w 287"/>
              <a:gd name="T47" fmla="*/ 183972444 h 237"/>
              <a:gd name="T48" fmla="*/ 187697415 w 287"/>
              <a:gd name="T49" fmla="*/ 244456275 h 237"/>
              <a:gd name="T50" fmla="*/ 247760019 w 287"/>
              <a:gd name="T51" fmla="*/ 183972444 h 237"/>
              <a:gd name="T52" fmla="*/ 187697415 w 287"/>
              <a:gd name="T53" fmla="*/ 123488614 h 237"/>
              <a:gd name="T54" fmla="*/ 67570627 w 287"/>
              <a:gd name="T55" fmla="*/ 302419152 h 237"/>
              <a:gd name="T56" fmla="*/ 85089347 w 287"/>
              <a:gd name="T57" fmla="*/ 304940105 h 237"/>
              <a:gd name="T58" fmla="*/ 70073301 w 287"/>
              <a:gd name="T59" fmla="*/ 365423936 h 237"/>
              <a:gd name="T60" fmla="*/ 70073301 w 287"/>
              <a:gd name="T61" fmla="*/ 493951281 h 237"/>
              <a:gd name="T62" fmla="*/ 0 w 287"/>
              <a:gd name="T63" fmla="*/ 493951281 h 237"/>
              <a:gd name="T64" fmla="*/ 0 w 287"/>
              <a:gd name="T65" fmla="*/ 370464255 h 237"/>
              <a:gd name="T66" fmla="*/ 67570627 w 287"/>
              <a:gd name="T67" fmla="*/ 302419152 h 237"/>
              <a:gd name="T68" fmla="*/ 360377202 w 287"/>
              <a:gd name="T69" fmla="*/ 0 h 237"/>
              <a:gd name="T70" fmla="*/ 270284088 w 287"/>
              <a:gd name="T71" fmla="*/ 90725746 h 237"/>
              <a:gd name="T72" fmla="*/ 360377202 w 287"/>
              <a:gd name="T73" fmla="*/ 181451491 h 237"/>
              <a:gd name="T74" fmla="*/ 447969224 w 287"/>
              <a:gd name="T75" fmla="*/ 90725746 h 237"/>
              <a:gd name="T76" fmla="*/ 360377202 w 287"/>
              <a:gd name="T77" fmla="*/ 0 h 237"/>
              <a:gd name="T78" fmla="*/ 628158616 w 287"/>
              <a:gd name="T79" fmla="*/ 539314154 h 237"/>
              <a:gd name="T80" fmla="*/ 520545199 w 287"/>
              <a:gd name="T81" fmla="*/ 539314154 h 237"/>
              <a:gd name="T82" fmla="*/ 520545199 w 287"/>
              <a:gd name="T83" fmla="*/ 345262659 h 237"/>
              <a:gd name="T84" fmla="*/ 503028061 w 287"/>
              <a:gd name="T85" fmla="*/ 272177237 h 237"/>
              <a:gd name="T86" fmla="*/ 530555897 w 287"/>
              <a:gd name="T87" fmla="*/ 267136918 h 237"/>
              <a:gd name="T88" fmla="*/ 628158616 w 287"/>
              <a:gd name="T89" fmla="*/ 365423936 h 237"/>
              <a:gd name="T90" fmla="*/ 628158616 w 287"/>
              <a:gd name="T91" fmla="*/ 539314154 h 237"/>
              <a:gd name="T92" fmla="*/ 197708113 w 287"/>
              <a:gd name="T93" fmla="*/ 345262659 h 237"/>
              <a:gd name="T94" fmla="*/ 197708113 w 287"/>
              <a:gd name="T95" fmla="*/ 539314154 h 237"/>
              <a:gd name="T96" fmla="*/ 92597370 w 287"/>
              <a:gd name="T97" fmla="*/ 539314154 h 237"/>
              <a:gd name="T98" fmla="*/ 92597370 w 287"/>
              <a:gd name="T99" fmla="*/ 365423936 h 237"/>
              <a:gd name="T100" fmla="*/ 187697415 w 287"/>
              <a:gd name="T101" fmla="*/ 267136918 h 237"/>
              <a:gd name="T102" fmla="*/ 215225252 w 287"/>
              <a:gd name="T103" fmla="*/ 272177237 h 237"/>
              <a:gd name="T104" fmla="*/ 197708113 w 287"/>
              <a:gd name="T105" fmla="*/ 345262659 h 237"/>
              <a:gd name="T106" fmla="*/ 220230600 w 287"/>
              <a:gd name="T107" fmla="*/ 597278619 h 237"/>
              <a:gd name="T108" fmla="*/ 500525386 w 287"/>
              <a:gd name="T109" fmla="*/ 597278619 h 237"/>
              <a:gd name="T110" fmla="*/ 500525386 w 287"/>
              <a:gd name="T111" fmla="*/ 345262659 h 237"/>
              <a:gd name="T112" fmla="*/ 360377202 w 287"/>
              <a:gd name="T113" fmla="*/ 204133721 h 237"/>
              <a:gd name="T114" fmla="*/ 220230600 w 287"/>
              <a:gd name="T115" fmla="*/ 345262659 h 237"/>
              <a:gd name="T116" fmla="*/ 220230600 w 287"/>
              <a:gd name="T117" fmla="*/ 597278619 h 2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稻壳儿小白白(http://dwz.cn/Wu2UP)"/>
          <p:cNvSpPr>
            <a:spLocks noChangeArrowheads="1"/>
          </p:cNvSpPr>
          <p:nvPr/>
        </p:nvSpPr>
        <p:spPr bwMode="auto">
          <a:xfrm>
            <a:off x="6387363" y="3351059"/>
            <a:ext cx="638175" cy="638175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8" name="稻壳儿小白白(http://dwz.cn/Wu2UP)"/>
          <p:cNvSpPr>
            <a:spLocks noEditPoints="1"/>
          </p:cNvSpPr>
          <p:nvPr/>
        </p:nvSpPr>
        <p:spPr bwMode="auto">
          <a:xfrm>
            <a:off x="6528651" y="3530447"/>
            <a:ext cx="347662" cy="274637"/>
          </a:xfrm>
          <a:custGeom>
            <a:avLst/>
            <a:gdLst>
              <a:gd name="T0" fmla="*/ 293369207 w 411"/>
              <a:gd name="T1" fmla="*/ 222016890 h 324"/>
              <a:gd name="T2" fmla="*/ 293369207 w 411"/>
              <a:gd name="T3" fmla="*/ 33051376 h 324"/>
              <a:gd name="T4" fmla="*/ 282636518 w 411"/>
              <a:gd name="T5" fmla="*/ 22992372 h 324"/>
              <a:gd name="T6" fmla="*/ 150262731 w 411"/>
              <a:gd name="T7" fmla="*/ 22992372 h 324"/>
              <a:gd name="T8" fmla="*/ 143107322 w 411"/>
              <a:gd name="T9" fmla="*/ 12214565 h 324"/>
              <a:gd name="T10" fmla="*/ 143107322 w 411"/>
              <a:gd name="T11" fmla="*/ 10777807 h 324"/>
              <a:gd name="T12" fmla="*/ 131658161 w 411"/>
              <a:gd name="T13" fmla="*/ 0 h 324"/>
              <a:gd name="T14" fmla="*/ 61536174 w 411"/>
              <a:gd name="T15" fmla="*/ 0 h 324"/>
              <a:gd name="T16" fmla="*/ 50087859 w 411"/>
              <a:gd name="T17" fmla="*/ 10777807 h 324"/>
              <a:gd name="T18" fmla="*/ 50087859 w 411"/>
              <a:gd name="T19" fmla="*/ 12214565 h 324"/>
              <a:gd name="T20" fmla="*/ 42932450 w 411"/>
              <a:gd name="T21" fmla="*/ 22992372 h 324"/>
              <a:gd name="T22" fmla="*/ 42932450 w 411"/>
              <a:gd name="T23" fmla="*/ 22992372 h 324"/>
              <a:gd name="T24" fmla="*/ 32914540 w 411"/>
              <a:gd name="T25" fmla="*/ 33051376 h 324"/>
              <a:gd name="T26" fmla="*/ 32914540 w 411"/>
              <a:gd name="T27" fmla="*/ 87657519 h 324"/>
              <a:gd name="T28" fmla="*/ 10017910 w 411"/>
              <a:gd name="T29" fmla="*/ 87657519 h 324"/>
              <a:gd name="T30" fmla="*/ 3577281 w 411"/>
              <a:gd name="T31" fmla="*/ 99153281 h 324"/>
              <a:gd name="T32" fmla="*/ 27190383 w 411"/>
              <a:gd name="T33" fmla="*/ 222016890 h 324"/>
              <a:gd name="T34" fmla="*/ 37923072 w 411"/>
              <a:gd name="T35" fmla="*/ 232794697 h 324"/>
              <a:gd name="T36" fmla="*/ 288360675 w 411"/>
              <a:gd name="T37" fmla="*/ 232794697 h 324"/>
              <a:gd name="T38" fmla="*/ 293369207 w 411"/>
              <a:gd name="T39" fmla="*/ 222016890 h 324"/>
              <a:gd name="T40" fmla="*/ 280489641 w 411"/>
              <a:gd name="T41" fmla="*/ 103464404 h 324"/>
              <a:gd name="T42" fmla="*/ 280489641 w 411"/>
              <a:gd name="T43" fmla="*/ 227046816 h 324"/>
              <a:gd name="T44" fmla="*/ 256877386 w 411"/>
              <a:gd name="T45" fmla="*/ 94842158 h 324"/>
              <a:gd name="T46" fmla="*/ 246859476 w 411"/>
              <a:gd name="T47" fmla="*/ 88375474 h 324"/>
              <a:gd name="T48" fmla="*/ 45794106 w 411"/>
              <a:gd name="T49" fmla="*/ 88375474 h 324"/>
              <a:gd name="T50" fmla="*/ 45794106 w 411"/>
              <a:gd name="T51" fmla="*/ 45983897 h 324"/>
              <a:gd name="T52" fmla="*/ 280489641 w 411"/>
              <a:gd name="T53" fmla="*/ 45983897 h 324"/>
              <a:gd name="T54" fmla="*/ 280489641 w 411"/>
              <a:gd name="T55" fmla="*/ 103464404 h 32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7214451" y="1819575"/>
            <a:ext cx="1258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思维模式</a:t>
            </a:r>
            <a:endParaRPr lang="en-US" altLang="zh-CN" sz="16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7214451" y="4830966"/>
            <a:ext cx="1258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服务支持</a:t>
            </a:r>
            <a:endParaRPr lang="en-US" altLang="zh-CN" sz="16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7214451" y="5113541"/>
            <a:ext cx="35919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400" dirty="0" smtClean="0">
                <a:solidFill>
                  <a:srgbClr val="445469"/>
                </a:solidFill>
                <a:sym typeface="Arial" panose="020B0604020202020204" pitchFamily="34" charset="0"/>
              </a:rPr>
              <a:t>可以作为各专业课融合的切入点，支持学生进行跨专业创新创业活动。</a:t>
            </a:r>
            <a:endParaRPr lang="en-US" altLang="zh-CN" sz="1400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7214451" y="3385984"/>
            <a:ext cx="1258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 smtClean="0">
                <a:solidFill>
                  <a:srgbClr val="445469"/>
                </a:solidFill>
                <a:sym typeface="Arial" panose="020B0604020202020204" pitchFamily="34" charset="0"/>
              </a:rPr>
              <a:t>思维工具</a:t>
            </a:r>
            <a:endParaRPr lang="en-US" altLang="zh-CN" sz="16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7214450" y="3670147"/>
            <a:ext cx="3680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400" dirty="0" smtClean="0">
                <a:solidFill>
                  <a:srgbClr val="445469"/>
                </a:solidFill>
                <a:sym typeface="Arial" panose="020B0604020202020204" pitchFamily="34" charset="0"/>
              </a:rPr>
              <a:t>创新设计思维是一门课程也是一系列思维工具的集合，学生可以将这些思维工具运用到其它课程的学习中。</a:t>
            </a:r>
            <a:endParaRPr lang="en-US" altLang="zh-CN" sz="1400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45" name="稻壳儿小白白(http://dwz.cn/Wu2UP)"/>
          <p:cNvSpPr txBox="1">
            <a:spLocks noChangeArrowheads="1"/>
          </p:cNvSpPr>
          <p:nvPr/>
        </p:nvSpPr>
        <p:spPr bwMode="auto">
          <a:xfrm>
            <a:off x="7214451" y="2137189"/>
            <a:ext cx="35919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400" dirty="0" smtClean="0">
                <a:solidFill>
                  <a:srgbClr val="445469"/>
                </a:solidFill>
                <a:sym typeface="Arial" panose="020B0604020202020204" pitchFamily="34" charset="0"/>
              </a:rPr>
              <a:t>改变学生的思维模式，学生的学习模式也会随之改变，有助于学生更好的汲取不同专业与学科的知识。</a:t>
            </a:r>
            <a:endParaRPr lang="en-US" altLang="zh-CN" sz="1400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48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857" y="1592428"/>
            <a:ext cx="5019675" cy="5834063"/>
            <a:chOff x="635000" y="1612900"/>
            <a:chExt cx="5019675" cy="5834063"/>
          </a:xfrm>
        </p:grpSpPr>
        <p:sp>
          <p:nvSpPr>
            <p:cNvPr id="34818" name="稻壳儿小白白(http://dwz.cn/Wu2UP)"/>
            <p:cNvSpPr>
              <a:spLocks noChangeArrowheads="1"/>
            </p:cNvSpPr>
            <p:nvPr/>
          </p:nvSpPr>
          <p:spPr bwMode="auto">
            <a:xfrm>
              <a:off x="4741863" y="3643313"/>
              <a:ext cx="912812" cy="3803650"/>
            </a:xfrm>
            <a:prstGeom prst="rect">
              <a:avLst/>
            </a:prstGeom>
            <a:solidFill>
              <a:srgbClr val="32B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34819" name="稻壳儿小白白(http://dwz.cn/Wu2UP)"/>
            <p:cNvSpPr>
              <a:spLocks/>
            </p:cNvSpPr>
            <p:nvPr/>
          </p:nvSpPr>
          <p:spPr bwMode="auto">
            <a:xfrm>
              <a:off x="4284663" y="3116263"/>
              <a:ext cx="457200" cy="1063625"/>
            </a:xfrm>
            <a:custGeom>
              <a:avLst/>
              <a:gdLst>
                <a:gd name="T0" fmla="*/ 521276409 w 401"/>
                <a:gd name="T1" fmla="*/ 600443045 h 935"/>
                <a:gd name="T2" fmla="*/ 0 w 401"/>
                <a:gd name="T3" fmla="*/ 0 h 935"/>
                <a:gd name="T4" fmla="*/ 0 w 401"/>
                <a:gd name="T5" fmla="*/ 609501490 h 935"/>
                <a:gd name="T6" fmla="*/ 521276409 w 401"/>
                <a:gd name="T7" fmla="*/ 1209944535 h 935"/>
                <a:gd name="T8" fmla="*/ 521276409 w 401"/>
                <a:gd name="T9" fmla="*/ 600443045 h 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935">
                  <a:moveTo>
                    <a:pt x="401" y="464"/>
                  </a:moveTo>
                  <a:lnTo>
                    <a:pt x="0" y="0"/>
                  </a:lnTo>
                  <a:lnTo>
                    <a:pt x="0" y="471"/>
                  </a:lnTo>
                  <a:lnTo>
                    <a:pt x="401" y="935"/>
                  </a:lnTo>
                  <a:lnTo>
                    <a:pt x="401" y="464"/>
                  </a:lnTo>
                  <a:close/>
                </a:path>
              </a:pathLst>
            </a:custGeom>
            <a:solidFill>
              <a:srgbClr val="289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0" name="稻壳儿小白白(http://dwz.cn/Wu2UP)"/>
            <p:cNvSpPr>
              <a:spLocks/>
            </p:cNvSpPr>
            <p:nvPr/>
          </p:nvSpPr>
          <p:spPr bwMode="auto">
            <a:xfrm>
              <a:off x="4284663" y="3116263"/>
              <a:ext cx="1370012" cy="527050"/>
            </a:xfrm>
            <a:custGeom>
              <a:avLst/>
              <a:gdLst>
                <a:gd name="T0" fmla="*/ 1037982486 w 1205"/>
                <a:gd name="T1" fmla="*/ 0 h 464"/>
                <a:gd name="T2" fmla="*/ 0 w 1205"/>
                <a:gd name="T3" fmla="*/ 0 h 464"/>
                <a:gd name="T4" fmla="*/ 518345461 w 1205"/>
                <a:gd name="T5" fmla="*/ 598667462 h 464"/>
                <a:gd name="T6" fmla="*/ 1557620647 w 1205"/>
                <a:gd name="T7" fmla="*/ 598667462 h 464"/>
                <a:gd name="T8" fmla="*/ 1037982486 w 1205"/>
                <a:gd name="T9" fmla="*/ 0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5" h="464">
                  <a:moveTo>
                    <a:pt x="803" y="0"/>
                  </a:moveTo>
                  <a:lnTo>
                    <a:pt x="0" y="0"/>
                  </a:lnTo>
                  <a:lnTo>
                    <a:pt x="401" y="464"/>
                  </a:lnTo>
                  <a:lnTo>
                    <a:pt x="1205" y="46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5AC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1" name="稻壳儿小白白(http://dwz.cn/Wu2UP)"/>
            <p:cNvSpPr>
              <a:spLocks noChangeArrowheads="1"/>
            </p:cNvSpPr>
            <p:nvPr/>
          </p:nvSpPr>
          <p:spPr bwMode="auto">
            <a:xfrm>
              <a:off x="3829050" y="4173064"/>
              <a:ext cx="912813" cy="3267075"/>
            </a:xfrm>
            <a:prstGeom prst="rect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en-US" altLang="zh-CN" sz="1200">
                <a:sym typeface="Arial" panose="020B0604020202020204" pitchFamily="34" charset="0"/>
              </a:endParaRPr>
            </a:p>
          </p:txBody>
        </p:sp>
        <p:sp>
          <p:nvSpPr>
            <p:cNvPr id="34822" name="稻壳儿小白白(http://dwz.cn/Wu2UP)"/>
            <p:cNvSpPr>
              <a:spLocks/>
            </p:cNvSpPr>
            <p:nvPr/>
          </p:nvSpPr>
          <p:spPr bwMode="auto">
            <a:xfrm>
              <a:off x="3373438" y="3652838"/>
              <a:ext cx="455612" cy="1060450"/>
            </a:xfrm>
            <a:custGeom>
              <a:avLst/>
              <a:gdLst>
                <a:gd name="T0" fmla="*/ 517661582 w 401"/>
                <a:gd name="T1" fmla="*/ 596863224 h 935"/>
                <a:gd name="T2" fmla="*/ 0 w 401"/>
                <a:gd name="T3" fmla="*/ 0 h 935"/>
                <a:gd name="T4" fmla="*/ 0 w 401"/>
                <a:gd name="T5" fmla="*/ 607154693 h 935"/>
                <a:gd name="T6" fmla="*/ 517661582 w 401"/>
                <a:gd name="T7" fmla="*/ 1202731767 h 935"/>
                <a:gd name="T8" fmla="*/ 517661582 w 401"/>
                <a:gd name="T9" fmla="*/ 596863224 h 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935">
                  <a:moveTo>
                    <a:pt x="401" y="464"/>
                  </a:moveTo>
                  <a:lnTo>
                    <a:pt x="0" y="0"/>
                  </a:lnTo>
                  <a:lnTo>
                    <a:pt x="0" y="472"/>
                  </a:lnTo>
                  <a:lnTo>
                    <a:pt x="401" y="935"/>
                  </a:lnTo>
                  <a:lnTo>
                    <a:pt x="401" y="464"/>
                  </a:lnTo>
                  <a:close/>
                </a:path>
              </a:pathLst>
            </a:custGeom>
            <a:solidFill>
              <a:srgbClr val="0E6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稻壳儿小白白(http://dwz.cn/Wu2UP)"/>
            <p:cNvSpPr>
              <a:spLocks/>
            </p:cNvSpPr>
            <p:nvPr/>
          </p:nvSpPr>
          <p:spPr bwMode="auto">
            <a:xfrm>
              <a:off x="3373438" y="3651250"/>
              <a:ext cx="1368425" cy="527050"/>
            </a:xfrm>
            <a:custGeom>
              <a:avLst/>
              <a:gdLst>
                <a:gd name="T0" fmla="*/ 1037300247 w 1204"/>
                <a:gd name="T1" fmla="*/ 0 h 464"/>
                <a:gd name="T2" fmla="*/ 0 w 1204"/>
                <a:gd name="T3" fmla="*/ 0 h 464"/>
                <a:gd name="T4" fmla="*/ 518004554 w 1204"/>
                <a:gd name="T5" fmla="*/ 598667462 h 464"/>
                <a:gd name="T6" fmla="*/ 1555304801 w 1204"/>
                <a:gd name="T7" fmla="*/ 598667462 h 464"/>
                <a:gd name="T8" fmla="*/ 1037300247 w 1204"/>
                <a:gd name="T9" fmla="*/ 0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4" h="464">
                  <a:moveTo>
                    <a:pt x="803" y="0"/>
                  </a:moveTo>
                  <a:lnTo>
                    <a:pt x="0" y="0"/>
                  </a:lnTo>
                  <a:lnTo>
                    <a:pt x="401" y="464"/>
                  </a:lnTo>
                  <a:lnTo>
                    <a:pt x="1204" y="46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409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4" name="稻壳儿小白白(http://dwz.cn/Wu2UP)"/>
            <p:cNvSpPr>
              <a:spLocks/>
            </p:cNvSpPr>
            <p:nvPr/>
          </p:nvSpPr>
          <p:spPr bwMode="auto">
            <a:xfrm>
              <a:off x="2459038" y="4187825"/>
              <a:ext cx="457200" cy="1062038"/>
            </a:xfrm>
            <a:custGeom>
              <a:avLst/>
              <a:gdLst>
                <a:gd name="T0" fmla="*/ 519979701 w 402"/>
                <a:gd name="T1" fmla="*/ 598642621 h 934"/>
                <a:gd name="T2" fmla="*/ 0 w 402"/>
                <a:gd name="T3" fmla="*/ 0 h 934"/>
                <a:gd name="T4" fmla="*/ 0 w 402"/>
                <a:gd name="T5" fmla="*/ 608985552 h 934"/>
                <a:gd name="T6" fmla="*/ 519979701 w 402"/>
                <a:gd name="T7" fmla="*/ 1207628173 h 934"/>
                <a:gd name="T8" fmla="*/ 519979701 w 402"/>
                <a:gd name="T9" fmla="*/ 598642621 h 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" h="934">
                  <a:moveTo>
                    <a:pt x="402" y="463"/>
                  </a:moveTo>
                  <a:lnTo>
                    <a:pt x="0" y="0"/>
                  </a:lnTo>
                  <a:lnTo>
                    <a:pt x="0" y="471"/>
                  </a:lnTo>
                  <a:lnTo>
                    <a:pt x="402" y="934"/>
                  </a:lnTo>
                  <a:lnTo>
                    <a:pt x="402" y="463"/>
                  </a:lnTo>
                  <a:close/>
                </a:path>
              </a:pathLst>
            </a:custGeom>
            <a:solidFill>
              <a:srgbClr val="289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稻壳儿小白白(http://dwz.cn/Wu2UP)"/>
            <p:cNvSpPr>
              <a:spLocks noChangeArrowheads="1"/>
            </p:cNvSpPr>
            <p:nvPr/>
          </p:nvSpPr>
          <p:spPr bwMode="auto">
            <a:xfrm>
              <a:off x="2916238" y="4714875"/>
              <a:ext cx="954087" cy="2732088"/>
            </a:xfrm>
            <a:prstGeom prst="rect">
              <a:avLst/>
            </a:prstGeom>
            <a:solidFill>
              <a:srgbClr val="32B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34826" name="稻壳儿小白白(http://dwz.cn/Wu2UP)"/>
            <p:cNvSpPr>
              <a:spLocks/>
            </p:cNvSpPr>
            <p:nvPr/>
          </p:nvSpPr>
          <p:spPr bwMode="auto">
            <a:xfrm>
              <a:off x="2459038" y="4187825"/>
              <a:ext cx="1370012" cy="525463"/>
            </a:xfrm>
            <a:custGeom>
              <a:avLst/>
              <a:gdLst>
                <a:gd name="T0" fmla="*/ 1039275186 w 1205"/>
                <a:gd name="T1" fmla="*/ 0 h 463"/>
                <a:gd name="T2" fmla="*/ 0 w 1205"/>
                <a:gd name="T3" fmla="*/ 0 h 463"/>
                <a:gd name="T4" fmla="*/ 519638161 w 1205"/>
                <a:gd name="T5" fmla="*/ 596352839 h 463"/>
                <a:gd name="T6" fmla="*/ 1557620647 w 1205"/>
                <a:gd name="T7" fmla="*/ 596352839 h 463"/>
                <a:gd name="T8" fmla="*/ 1039275186 w 120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5" h="463">
                  <a:moveTo>
                    <a:pt x="804" y="0"/>
                  </a:moveTo>
                  <a:lnTo>
                    <a:pt x="0" y="0"/>
                  </a:lnTo>
                  <a:lnTo>
                    <a:pt x="402" y="463"/>
                  </a:lnTo>
                  <a:lnTo>
                    <a:pt x="1205" y="463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5AC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稻壳儿小白白(http://dwz.cn/Wu2UP)"/>
            <p:cNvSpPr>
              <a:spLocks/>
            </p:cNvSpPr>
            <p:nvPr/>
          </p:nvSpPr>
          <p:spPr bwMode="auto">
            <a:xfrm>
              <a:off x="635000" y="5257800"/>
              <a:ext cx="1370013" cy="528638"/>
            </a:xfrm>
            <a:custGeom>
              <a:avLst/>
              <a:gdLst>
                <a:gd name="T0" fmla="*/ 1037984381 w 1205"/>
                <a:gd name="T1" fmla="*/ 0 h 464"/>
                <a:gd name="T2" fmla="*/ 0 w 1205"/>
                <a:gd name="T3" fmla="*/ 0 h 464"/>
                <a:gd name="T4" fmla="*/ 517053139 w 1205"/>
                <a:gd name="T5" fmla="*/ 602280463 h 464"/>
                <a:gd name="T6" fmla="*/ 1557622921 w 1205"/>
                <a:gd name="T7" fmla="*/ 602280463 h 464"/>
                <a:gd name="T8" fmla="*/ 1037984381 w 1205"/>
                <a:gd name="T9" fmla="*/ 0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5" h="464">
                  <a:moveTo>
                    <a:pt x="803" y="0"/>
                  </a:moveTo>
                  <a:lnTo>
                    <a:pt x="0" y="0"/>
                  </a:lnTo>
                  <a:lnTo>
                    <a:pt x="400" y="464"/>
                  </a:lnTo>
                  <a:lnTo>
                    <a:pt x="1205" y="46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5AC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稻壳儿小白白(http://dwz.cn/Wu2UP)"/>
            <p:cNvSpPr>
              <a:spLocks noChangeArrowheads="1"/>
            </p:cNvSpPr>
            <p:nvPr/>
          </p:nvSpPr>
          <p:spPr bwMode="auto">
            <a:xfrm>
              <a:off x="1089025" y="5784850"/>
              <a:ext cx="914400" cy="1662113"/>
            </a:xfrm>
            <a:prstGeom prst="rect">
              <a:avLst/>
            </a:prstGeom>
            <a:solidFill>
              <a:srgbClr val="32B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34829" name="稻壳儿小白白(http://dwz.cn/Wu2UP)"/>
            <p:cNvSpPr>
              <a:spLocks/>
            </p:cNvSpPr>
            <p:nvPr/>
          </p:nvSpPr>
          <p:spPr bwMode="auto">
            <a:xfrm>
              <a:off x="635000" y="5257800"/>
              <a:ext cx="454025" cy="2189163"/>
            </a:xfrm>
            <a:custGeom>
              <a:avLst/>
              <a:gdLst>
                <a:gd name="T0" fmla="*/ 515346752 w 400"/>
                <a:gd name="T1" fmla="*/ 598840029 h 1927"/>
                <a:gd name="T2" fmla="*/ 0 w 400"/>
                <a:gd name="T3" fmla="*/ 0 h 1927"/>
                <a:gd name="T4" fmla="*/ 0 w 400"/>
                <a:gd name="T5" fmla="*/ 1888152519 h 1927"/>
                <a:gd name="T6" fmla="*/ 515346752 w 400"/>
                <a:gd name="T7" fmla="*/ 2147483646 h 1927"/>
                <a:gd name="T8" fmla="*/ 515346752 w 400"/>
                <a:gd name="T9" fmla="*/ 598840029 h 19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1927">
                  <a:moveTo>
                    <a:pt x="400" y="464"/>
                  </a:moveTo>
                  <a:lnTo>
                    <a:pt x="0" y="0"/>
                  </a:lnTo>
                  <a:lnTo>
                    <a:pt x="0" y="1463"/>
                  </a:lnTo>
                  <a:lnTo>
                    <a:pt x="400" y="1927"/>
                  </a:lnTo>
                  <a:lnTo>
                    <a:pt x="400" y="464"/>
                  </a:lnTo>
                  <a:close/>
                </a:path>
              </a:pathLst>
            </a:custGeom>
            <a:solidFill>
              <a:srgbClr val="289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0" name="稻壳儿小白白(http://dwz.cn/Wu2UP)"/>
            <p:cNvSpPr>
              <a:spLocks noChangeArrowheads="1"/>
            </p:cNvSpPr>
            <p:nvPr/>
          </p:nvSpPr>
          <p:spPr bwMode="auto">
            <a:xfrm>
              <a:off x="2005013" y="5249863"/>
              <a:ext cx="911225" cy="2197100"/>
            </a:xfrm>
            <a:prstGeom prst="rect">
              <a:avLst/>
            </a:pr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en-US" altLang="zh-CN" sz="1200">
                <a:sym typeface="Arial" panose="020B0604020202020204" pitchFamily="34" charset="0"/>
              </a:endParaRPr>
            </a:p>
          </p:txBody>
        </p:sp>
        <p:sp>
          <p:nvSpPr>
            <p:cNvPr id="34831" name="稻壳儿小白白(http://dwz.cn/Wu2UP)"/>
            <p:cNvSpPr>
              <a:spLocks/>
            </p:cNvSpPr>
            <p:nvPr/>
          </p:nvSpPr>
          <p:spPr bwMode="auto">
            <a:xfrm>
              <a:off x="1547813" y="4722813"/>
              <a:ext cx="457200" cy="1063625"/>
            </a:xfrm>
            <a:custGeom>
              <a:avLst/>
              <a:gdLst>
                <a:gd name="T0" fmla="*/ 519979701 w 402"/>
                <a:gd name="T1" fmla="*/ 599148494 h 935"/>
                <a:gd name="T2" fmla="*/ 0 w 402"/>
                <a:gd name="T3" fmla="*/ 0 h 935"/>
                <a:gd name="T4" fmla="*/ 0 w 402"/>
                <a:gd name="T5" fmla="*/ 609501490 h 935"/>
                <a:gd name="T6" fmla="*/ 519979701 w 402"/>
                <a:gd name="T7" fmla="*/ 1209944535 h 935"/>
                <a:gd name="T8" fmla="*/ 519979701 w 402"/>
                <a:gd name="T9" fmla="*/ 599148494 h 9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" h="935">
                  <a:moveTo>
                    <a:pt x="402" y="463"/>
                  </a:moveTo>
                  <a:lnTo>
                    <a:pt x="0" y="0"/>
                  </a:lnTo>
                  <a:lnTo>
                    <a:pt x="0" y="471"/>
                  </a:lnTo>
                  <a:lnTo>
                    <a:pt x="402" y="935"/>
                  </a:lnTo>
                  <a:lnTo>
                    <a:pt x="402" y="463"/>
                  </a:lnTo>
                  <a:close/>
                </a:path>
              </a:pathLst>
            </a:custGeom>
            <a:solidFill>
              <a:srgbClr val="0E6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2" name="稻壳儿小白白(http://dwz.cn/Wu2UP)"/>
            <p:cNvSpPr>
              <a:spLocks/>
            </p:cNvSpPr>
            <p:nvPr/>
          </p:nvSpPr>
          <p:spPr bwMode="auto">
            <a:xfrm>
              <a:off x="1547813" y="4722813"/>
              <a:ext cx="1368425" cy="527050"/>
            </a:xfrm>
            <a:custGeom>
              <a:avLst/>
              <a:gdLst>
                <a:gd name="T0" fmla="*/ 1035579751 w 1205"/>
                <a:gd name="T1" fmla="*/ 0 h 463"/>
                <a:gd name="T2" fmla="*/ 0 w 1205"/>
                <a:gd name="T3" fmla="*/ 0 h 463"/>
                <a:gd name="T4" fmla="*/ 518434341 w 1205"/>
                <a:gd name="T5" fmla="*/ 599960481 h 463"/>
                <a:gd name="T6" fmla="*/ 1554014092 w 1205"/>
                <a:gd name="T7" fmla="*/ 599960481 h 463"/>
                <a:gd name="T8" fmla="*/ 1035579751 w 120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5" h="463">
                  <a:moveTo>
                    <a:pt x="803" y="0"/>
                  </a:moveTo>
                  <a:lnTo>
                    <a:pt x="0" y="0"/>
                  </a:lnTo>
                  <a:lnTo>
                    <a:pt x="402" y="463"/>
                  </a:lnTo>
                  <a:lnTo>
                    <a:pt x="1205" y="463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409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3" name="稻壳儿小白白(http://dwz.cn/Wu2UP)"/>
            <p:cNvSpPr>
              <a:spLocks noChangeArrowheads="1"/>
            </p:cNvSpPr>
            <p:nvPr/>
          </p:nvSpPr>
          <p:spPr bwMode="auto">
            <a:xfrm>
              <a:off x="1762125" y="1612900"/>
              <a:ext cx="1949450" cy="3224213"/>
            </a:xfrm>
            <a:custGeom>
              <a:avLst/>
              <a:gdLst>
                <a:gd name="T0" fmla="*/ 2147483646 w 1077"/>
                <a:gd name="T1" fmla="*/ 2147483646 h 1781"/>
                <a:gd name="T2" fmla="*/ 2147483646 w 1077"/>
                <a:gd name="T3" fmla="*/ 2147483646 h 1781"/>
                <a:gd name="T4" fmla="*/ 2147483646 w 1077"/>
                <a:gd name="T5" fmla="*/ 2147483646 h 1781"/>
                <a:gd name="T6" fmla="*/ 2147483646 w 1077"/>
                <a:gd name="T7" fmla="*/ 2147483646 h 1781"/>
                <a:gd name="T8" fmla="*/ 2147483646 w 1077"/>
                <a:gd name="T9" fmla="*/ 2147483646 h 1781"/>
                <a:gd name="T10" fmla="*/ 2147483646 w 1077"/>
                <a:gd name="T11" fmla="*/ 2147483646 h 1781"/>
                <a:gd name="T12" fmla="*/ 2147483646 w 1077"/>
                <a:gd name="T13" fmla="*/ 2147483646 h 1781"/>
                <a:gd name="T14" fmla="*/ 2147483646 w 1077"/>
                <a:gd name="T15" fmla="*/ 2147483646 h 1781"/>
                <a:gd name="T16" fmla="*/ 2147483646 w 1077"/>
                <a:gd name="T17" fmla="*/ 2147483646 h 1781"/>
                <a:gd name="T18" fmla="*/ 2147483646 w 1077"/>
                <a:gd name="T19" fmla="*/ 2147483646 h 1781"/>
                <a:gd name="T20" fmla="*/ 2147483646 w 1077"/>
                <a:gd name="T21" fmla="*/ 2147483646 h 1781"/>
                <a:gd name="T22" fmla="*/ 2147483646 w 1077"/>
                <a:gd name="T23" fmla="*/ 2147483646 h 1781"/>
                <a:gd name="T24" fmla="*/ 2147483646 w 1077"/>
                <a:gd name="T25" fmla="*/ 2147483646 h 1781"/>
                <a:gd name="T26" fmla="*/ 2147483646 w 1077"/>
                <a:gd name="T27" fmla="*/ 2147483646 h 1781"/>
                <a:gd name="T28" fmla="*/ 2147483646 w 1077"/>
                <a:gd name="T29" fmla="*/ 2147483646 h 1781"/>
                <a:gd name="T30" fmla="*/ 2147483646 w 1077"/>
                <a:gd name="T31" fmla="*/ 2147483646 h 1781"/>
                <a:gd name="T32" fmla="*/ 2147483646 w 1077"/>
                <a:gd name="T33" fmla="*/ 2147483646 h 1781"/>
                <a:gd name="T34" fmla="*/ 2147483646 w 1077"/>
                <a:gd name="T35" fmla="*/ 2147483646 h 1781"/>
                <a:gd name="T36" fmla="*/ 2147483646 w 1077"/>
                <a:gd name="T37" fmla="*/ 2147483646 h 1781"/>
                <a:gd name="T38" fmla="*/ 2147483646 w 1077"/>
                <a:gd name="T39" fmla="*/ 2147483646 h 1781"/>
                <a:gd name="T40" fmla="*/ 2147483646 w 1077"/>
                <a:gd name="T41" fmla="*/ 2147483646 h 1781"/>
                <a:gd name="T42" fmla="*/ 2147483646 w 1077"/>
                <a:gd name="T43" fmla="*/ 2147483646 h 1781"/>
                <a:gd name="T44" fmla="*/ 2147483646 w 1077"/>
                <a:gd name="T45" fmla="*/ 2147483646 h 1781"/>
                <a:gd name="T46" fmla="*/ 2147483646 w 1077"/>
                <a:gd name="T47" fmla="*/ 2147483646 h 1781"/>
                <a:gd name="T48" fmla="*/ 2147483646 w 1077"/>
                <a:gd name="T49" fmla="*/ 2147483646 h 1781"/>
                <a:gd name="T50" fmla="*/ 2147483646 w 1077"/>
                <a:gd name="T51" fmla="*/ 2147483646 h 1781"/>
                <a:gd name="T52" fmla="*/ 2147483646 w 1077"/>
                <a:gd name="T53" fmla="*/ 2147483646 h 1781"/>
                <a:gd name="T54" fmla="*/ 2147483646 w 1077"/>
                <a:gd name="T55" fmla="*/ 2147483646 h 1781"/>
                <a:gd name="T56" fmla="*/ 2147483646 w 1077"/>
                <a:gd name="T57" fmla="*/ 2147483646 h 1781"/>
                <a:gd name="T58" fmla="*/ 2147483646 w 1077"/>
                <a:gd name="T59" fmla="*/ 2147483646 h 1781"/>
                <a:gd name="T60" fmla="*/ 2147483646 w 1077"/>
                <a:gd name="T61" fmla="*/ 2147483646 h 1781"/>
                <a:gd name="T62" fmla="*/ 2147483646 w 1077"/>
                <a:gd name="T63" fmla="*/ 2147483646 h 1781"/>
                <a:gd name="T64" fmla="*/ 2147483646 w 1077"/>
                <a:gd name="T65" fmla="*/ 2147483646 h 1781"/>
                <a:gd name="T66" fmla="*/ 2147483646 w 1077"/>
                <a:gd name="T67" fmla="*/ 2147483646 h 1781"/>
                <a:gd name="T68" fmla="*/ 2147483646 w 1077"/>
                <a:gd name="T69" fmla="*/ 2147483646 h 1781"/>
                <a:gd name="T70" fmla="*/ 2147483646 w 1077"/>
                <a:gd name="T71" fmla="*/ 2147483646 h 1781"/>
                <a:gd name="T72" fmla="*/ 2147483646 w 1077"/>
                <a:gd name="T73" fmla="*/ 2147483646 h 1781"/>
                <a:gd name="T74" fmla="*/ 2147483646 w 1077"/>
                <a:gd name="T75" fmla="*/ 2147483646 h 1781"/>
                <a:gd name="T76" fmla="*/ 2147483646 w 1077"/>
                <a:gd name="T77" fmla="*/ 2147483646 h 1781"/>
                <a:gd name="T78" fmla="*/ 2147483646 w 1077"/>
                <a:gd name="T79" fmla="*/ 2147483646 h 1781"/>
                <a:gd name="T80" fmla="*/ 2147483646 w 1077"/>
                <a:gd name="T81" fmla="*/ 2147483646 h 1781"/>
                <a:gd name="T82" fmla="*/ 2147483646 w 1077"/>
                <a:gd name="T83" fmla="*/ 2147483646 h 1781"/>
                <a:gd name="T84" fmla="*/ 2147483646 w 1077"/>
                <a:gd name="T85" fmla="*/ 2147483646 h 1781"/>
                <a:gd name="T86" fmla="*/ 2147483646 w 1077"/>
                <a:gd name="T87" fmla="*/ 2147483646 h 1781"/>
                <a:gd name="T88" fmla="*/ 2147483646 w 1077"/>
                <a:gd name="T89" fmla="*/ 2147483646 h 1781"/>
                <a:gd name="T90" fmla="*/ 2147483646 w 1077"/>
                <a:gd name="T91" fmla="*/ 2147483646 h 1781"/>
                <a:gd name="T92" fmla="*/ 2147483646 w 1077"/>
                <a:gd name="T93" fmla="*/ 2147483646 h 1781"/>
                <a:gd name="T94" fmla="*/ 2147483646 w 1077"/>
                <a:gd name="T95" fmla="*/ 2147483646 h 1781"/>
                <a:gd name="T96" fmla="*/ 2147483646 w 1077"/>
                <a:gd name="T97" fmla="*/ 2147483646 h 1781"/>
                <a:gd name="T98" fmla="*/ 2147483646 w 1077"/>
                <a:gd name="T99" fmla="*/ 2147483646 h 1781"/>
                <a:gd name="T100" fmla="*/ 2147483646 w 1077"/>
                <a:gd name="T101" fmla="*/ 2147483646 h 1781"/>
                <a:gd name="T102" fmla="*/ 2147483646 w 1077"/>
                <a:gd name="T103" fmla="*/ 2147483646 h 1781"/>
                <a:gd name="T104" fmla="*/ 2147483646 w 1077"/>
                <a:gd name="T105" fmla="*/ 2147483646 h 1781"/>
                <a:gd name="T106" fmla="*/ 2147483646 w 1077"/>
                <a:gd name="T107" fmla="*/ 2147483646 h 1781"/>
                <a:gd name="T108" fmla="*/ 2147483646 w 1077"/>
                <a:gd name="T109" fmla="*/ 2147483646 h 1781"/>
                <a:gd name="T110" fmla="*/ 2147483646 w 1077"/>
                <a:gd name="T111" fmla="*/ 2147483646 h 1781"/>
                <a:gd name="T112" fmla="*/ 2147483646 w 1077"/>
                <a:gd name="T113" fmla="*/ 2147483646 h 1781"/>
                <a:gd name="T114" fmla="*/ 2147483646 w 1077"/>
                <a:gd name="T115" fmla="*/ 2147483646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7"/>
                <a:gd name="T175" fmla="*/ 0 h 1781"/>
                <a:gd name="T176" fmla="*/ 1077 w 1077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rgbClr val="11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1200">
                  <a:sym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23" name="图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36"/>
          <p:cNvSpPr txBox="1">
            <a:spLocks noChangeArrowheads="1"/>
          </p:cNvSpPr>
          <p:nvPr/>
        </p:nvSpPr>
        <p:spPr bwMode="auto">
          <a:xfrm>
            <a:off x="987425" y="266700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思考与展望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文本框 3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186" y="2646772"/>
            <a:ext cx="2037078" cy="426927"/>
          </a:xfrm>
          <a:prstGeom prst="rect">
            <a:avLst/>
          </a:prstGeom>
        </p:spPr>
      </p:pic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5176942" y="2219622"/>
            <a:ext cx="6932678" cy="282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rgbClr val="445469"/>
                </a:solidFill>
                <a:sym typeface="Arial" panose="020B0604020202020204" pitchFamily="34" charset="0"/>
              </a:rPr>
              <a:t>线上线下混合教学（视频录制中，计划</a:t>
            </a:r>
            <a:r>
              <a:rPr lang="en-US" altLang="zh-CN" sz="1400" dirty="0" smtClean="0">
                <a:solidFill>
                  <a:srgbClr val="445469"/>
                </a:solidFill>
                <a:sym typeface="Arial" panose="020B0604020202020204" pitchFamily="34" charset="0"/>
              </a:rPr>
              <a:t>2018</a:t>
            </a:r>
            <a:r>
              <a:rPr lang="zh-CN" altLang="en-US" sz="1400" dirty="0" smtClean="0">
                <a:solidFill>
                  <a:srgbClr val="445469"/>
                </a:solidFill>
                <a:sym typeface="Arial" panose="020B0604020202020204" pitchFamily="34" charset="0"/>
              </a:rPr>
              <a:t>年</a:t>
            </a:r>
            <a:r>
              <a:rPr lang="en-US" altLang="zh-CN" sz="1400" dirty="0" smtClean="0">
                <a:solidFill>
                  <a:srgbClr val="445469"/>
                </a:solidFill>
                <a:sym typeface="Arial" panose="020B0604020202020204" pitchFamily="34" charset="0"/>
              </a:rPr>
              <a:t>12</a:t>
            </a:r>
            <a:r>
              <a:rPr lang="zh-CN" altLang="en-US" sz="1400" dirty="0" smtClean="0">
                <a:solidFill>
                  <a:srgbClr val="445469"/>
                </a:solidFill>
                <a:sym typeface="Arial" panose="020B0604020202020204" pitchFamily="34" charset="0"/>
              </a:rPr>
              <a:t>月底完成）</a:t>
            </a:r>
            <a:endParaRPr lang="en-US" altLang="zh-CN" sz="1400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400" dirty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400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rgbClr val="445469"/>
                </a:solidFill>
                <a:sym typeface="Arial" panose="020B0604020202020204" pitchFamily="34" charset="0"/>
              </a:rPr>
              <a:t>为本土企业提供创新设计思维培训与咨询服务，为西北地区创新创业提供支持服务。</a:t>
            </a:r>
            <a:endParaRPr lang="en-US" altLang="zh-CN" sz="1400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endParaRPr lang="en-US" altLang="zh-CN" sz="1400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rgbClr val="445469"/>
                </a:solidFill>
                <a:sym typeface="Arial" panose="020B0604020202020204" pitchFamily="34" charset="0"/>
              </a:rPr>
              <a:t>为其它高校及部分中小学提供创新培养支持，将创新设计思维渗透到学生成长全过程。</a:t>
            </a:r>
            <a:endParaRPr lang="en-US" altLang="zh-CN" sz="1400" dirty="0" smtClean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rgbClr val="445469"/>
              </a:solidFill>
              <a:sym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rgbClr val="445469"/>
                </a:solidFill>
                <a:sym typeface="Arial" panose="020B0604020202020204" pitchFamily="34" charset="0"/>
              </a:rPr>
              <a:t>立足社会，将创新设计思维运用到社会公益中，用创新改变生活。</a:t>
            </a:r>
            <a:endParaRPr lang="en-US" altLang="zh-CN" sz="1400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189" y="2646772"/>
            <a:ext cx="2653111" cy="4653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6725690" y="1579451"/>
            <a:ext cx="725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20"/>
          <p:cNvSpPr txBox="1">
            <a:spLocks noChangeArrowheads="1"/>
          </p:cNvSpPr>
          <p:nvPr/>
        </p:nvSpPr>
        <p:spPr bwMode="auto">
          <a:xfrm>
            <a:off x="7578178" y="1682639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教学探索与实践</a:t>
            </a:r>
            <a:endParaRPr lang="zh-CN" altLang="en-US" sz="2400" b="1" dirty="0">
              <a:solidFill>
                <a:srgbClr val="007F5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24" name="文本框 21"/>
          <p:cNvSpPr txBox="1">
            <a:spLocks noChangeArrowheads="1"/>
          </p:cNvSpPr>
          <p:nvPr/>
        </p:nvSpPr>
        <p:spPr bwMode="auto">
          <a:xfrm>
            <a:off x="6725690" y="1592151"/>
            <a:ext cx="596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125" name="图片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6725690" y="2490676"/>
            <a:ext cx="725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文本框 25"/>
          <p:cNvSpPr txBox="1">
            <a:spLocks noChangeArrowheads="1"/>
          </p:cNvSpPr>
          <p:nvPr/>
        </p:nvSpPr>
        <p:spPr bwMode="auto">
          <a:xfrm>
            <a:off x="7578178" y="2593864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关键创新点</a:t>
            </a:r>
            <a:endParaRPr lang="zh-CN" altLang="en-US" sz="2400" b="1" dirty="0">
              <a:solidFill>
                <a:srgbClr val="007F5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27" name="文本框 26"/>
          <p:cNvSpPr txBox="1">
            <a:spLocks noChangeArrowheads="1"/>
          </p:cNvSpPr>
          <p:nvPr/>
        </p:nvSpPr>
        <p:spPr bwMode="auto">
          <a:xfrm>
            <a:off x="6725690" y="2503376"/>
            <a:ext cx="596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128" name="图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6725690" y="3378089"/>
            <a:ext cx="725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28"/>
          <p:cNvSpPr txBox="1">
            <a:spLocks noChangeArrowheads="1"/>
          </p:cNvSpPr>
          <p:nvPr/>
        </p:nvSpPr>
        <p:spPr bwMode="auto">
          <a:xfrm>
            <a:off x="7578178" y="3481276"/>
            <a:ext cx="342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学生收获与成长</a:t>
            </a:r>
            <a:endParaRPr lang="zh-CN" altLang="en-US" sz="2400" b="1" dirty="0">
              <a:solidFill>
                <a:srgbClr val="007F5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30" name="文本框 29"/>
          <p:cNvSpPr txBox="1">
            <a:spLocks noChangeArrowheads="1"/>
          </p:cNvSpPr>
          <p:nvPr/>
        </p:nvSpPr>
        <p:spPr bwMode="auto">
          <a:xfrm>
            <a:off x="6725690" y="3390789"/>
            <a:ext cx="596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131" name="图片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6725690" y="4290901"/>
            <a:ext cx="7254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文本框 31"/>
          <p:cNvSpPr txBox="1">
            <a:spLocks noChangeArrowheads="1"/>
          </p:cNvSpPr>
          <p:nvPr/>
        </p:nvSpPr>
        <p:spPr bwMode="auto">
          <a:xfrm>
            <a:off x="7578178" y="4392501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对其它课程</a:t>
            </a:r>
            <a:r>
              <a:rPr lang="en-US" altLang="zh-CN" sz="24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专业的影响</a:t>
            </a:r>
            <a:endParaRPr lang="zh-CN" altLang="en-US" sz="2400" b="1" dirty="0">
              <a:solidFill>
                <a:srgbClr val="007F5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33" name="文本框 33"/>
          <p:cNvSpPr txBox="1">
            <a:spLocks noChangeArrowheads="1"/>
          </p:cNvSpPr>
          <p:nvPr/>
        </p:nvSpPr>
        <p:spPr bwMode="auto">
          <a:xfrm>
            <a:off x="6725690" y="4303601"/>
            <a:ext cx="596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137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4423">
            <a:off x="430687" y="1836791"/>
            <a:ext cx="575945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文本框 32"/>
          <p:cNvSpPr txBox="1">
            <a:spLocks noChangeArrowheads="1"/>
          </p:cNvSpPr>
          <p:nvPr/>
        </p:nvSpPr>
        <p:spPr bwMode="auto">
          <a:xfrm>
            <a:off x="1087912" y="3133817"/>
            <a:ext cx="444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目   录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pic>
        <p:nvPicPr>
          <p:cNvPr id="17" name="图片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6725690" y="5201531"/>
            <a:ext cx="7254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31"/>
          <p:cNvSpPr txBox="1">
            <a:spLocks noChangeArrowheads="1"/>
          </p:cNvSpPr>
          <p:nvPr/>
        </p:nvSpPr>
        <p:spPr bwMode="auto">
          <a:xfrm>
            <a:off x="7578178" y="5305016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07F58"/>
                </a:solidFill>
                <a:latin typeface="微软雅黑" panose="020B0503020204020204" pitchFamily="34" charset="-122"/>
              </a:rPr>
              <a:t>思考与展望</a:t>
            </a:r>
            <a:endParaRPr lang="zh-CN" altLang="en-US" sz="2400" b="1" dirty="0">
              <a:solidFill>
                <a:srgbClr val="007F58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文本框 33"/>
          <p:cNvSpPr txBox="1">
            <a:spLocks noChangeArrowheads="1"/>
          </p:cNvSpPr>
          <p:nvPr/>
        </p:nvSpPr>
        <p:spPr bwMode="auto">
          <a:xfrm>
            <a:off x="6725690" y="5214231"/>
            <a:ext cx="596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4423">
            <a:off x="1617663" y="688975"/>
            <a:ext cx="87630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文本框 6"/>
          <p:cNvSpPr txBox="1">
            <a:spLocks noChangeArrowheads="1"/>
          </p:cNvSpPr>
          <p:nvPr/>
        </p:nvSpPr>
        <p:spPr bwMode="auto">
          <a:xfrm>
            <a:off x="2647491" y="2052416"/>
            <a:ext cx="6748463" cy="234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感谢各位专家</a:t>
            </a:r>
            <a:endParaRPr lang="en-US" altLang="zh-CN" sz="5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批评指正！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5024" y="177678"/>
            <a:ext cx="949797" cy="670220"/>
          </a:xfrm>
          <a:prstGeom prst="rect">
            <a:avLst/>
          </a:prstGeom>
        </p:spPr>
      </p:pic>
      <p:pic>
        <p:nvPicPr>
          <p:cNvPr id="6" name="图片 5" descr="图片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4636" y="227770"/>
            <a:ext cx="491318" cy="57980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6416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教学探索与实践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明确课程定位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0024" y="1065801"/>
            <a:ext cx="4685153" cy="2048702"/>
            <a:chOff x="1222656" y="1852738"/>
            <a:chExt cx="6853752" cy="3036169"/>
          </a:xfrm>
        </p:grpSpPr>
        <p:sp>
          <p:nvSpPr>
            <p:cNvPr id="45" name="Oval 3"/>
            <p:cNvSpPr>
              <a:spLocks noChangeAspect="1" noChangeArrowheads="1"/>
            </p:cNvSpPr>
            <p:nvPr/>
          </p:nvSpPr>
          <p:spPr bwMode="gray">
            <a:xfrm rot="19397047">
              <a:off x="2296624" y="3005896"/>
              <a:ext cx="1792172" cy="1805751"/>
            </a:xfrm>
            <a:prstGeom prst="triangle">
              <a:avLst/>
            </a:prstGeom>
            <a:solidFill>
              <a:srgbClr val="26A599">
                <a:alpha val="50195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Oval 5"/>
            <p:cNvSpPr>
              <a:spLocks noChangeAspect="1" noChangeArrowheads="1"/>
            </p:cNvSpPr>
            <p:nvPr/>
          </p:nvSpPr>
          <p:spPr bwMode="gray">
            <a:xfrm rot="6310779">
              <a:off x="1227826" y="2326458"/>
              <a:ext cx="1794327" cy="1804667"/>
            </a:xfrm>
            <a:prstGeom prst="triangle">
              <a:avLst/>
            </a:prstGeom>
            <a:solidFill>
              <a:srgbClr val="26A599">
                <a:lumMod val="50000"/>
                <a:alpha val="50195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7" name="Oval 4"/>
            <p:cNvSpPr>
              <a:spLocks noChangeAspect="1" noChangeArrowheads="1"/>
            </p:cNvSpPr>
            <p:nvPr/>
          </p:nvSpPr>
          <p:spPr bwMode="gray">
            <a:xfrm rot="1948100">
              <a:off x="1525309" y="3084240"/>
              <a:ext cx="1793249" cy="1804667"/>
            </a:xfrm>
            <a:prstGeom prst="triangle">
              <a:avLst/>
            </a:prstGeom>
            <a:solidFill>
              <a:srgbClr val="26A599">
                <a:lumMod val="75000"/>
                <a:alpha val="50195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8" name="Oval 5"/>
            <p:cNvSpPr>
              <a:spLocks noChangeAspect="1" noChangeArrowheads="1"/>
            </p:cNvSpPr>
            <p:nvPr/>
          </p:nvSpPr>
          <p:spPr bwMode="gray">
            <a:xfrm rot="10800000">
              <a:off x="1839361" y="1852738"/>
              <a:ext cx="1794327" cy="1804667"/>
            </a:xfrm>
            <a:prstGeom prst="triangle">
              <a:avLst/>
            </a:prstGeom>
            <a:solidFill>
              <a:srgbClr val="26A599">
                <a:lumMod val="20000"/>
                <a:lumOff val="80000"/>
                <a:alpha val="50195"/>
              </a:srgbClr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9" name="Oval 5"/>
            <p:cNvSpPr>
              <a:spLocks noChangeAspect="1" noChangeArrowheads="1"/>
            </p:cNvSpPr>
            <p:nvPr/>
          </p:nvSpPr>
          <p:spPr bwMode="gray">
            <a:xfrm rot="15070263">
              <a:off x="2486140" y="2262768"/>
              <a:ext cx="1794327" cy="1804667"/>
            </a:xfrm>
            <a:prstGeom prst="triangle">
              <a:avLst/>
            </a:prstGeom>
            <a:solidFill>
              <a:srgbClr val="26A599">
                <a:lumMod val="60000"/>
                <a:lumOff val="40000"/>
                <a:alpha val="50195"/>
              </a:srgbClr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TextBox 15"/>
            <p:cNvSpPr txBox="1"/>
            <p:nvPr/>
          </p:nvSpPr>
          <p:spPr>
            <a:xfrm>
              <a:off x="2170014" y="1979804"/>
              <a:ext cx="1143600" cy="95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itchFamily="34" charset="-122"/>
                </a:rPr>
                <a:t>理解与交流能力</a:t>
              </a:r>
              <a:endParaRPr lang="zh-CN" altLang="en-US" sz="1200" dirty="0">
                <a:solidFill>
                  <a:srgbClr val="000000"/>
                </a:solidFill>
                <a:latin typeface="微软雅黑" pitchFamily="34" charset="-122"/>
              </a:endParaRPr>
            </a:p>
          </p:txBody>
        </p:sp>
        <p:sp>
          <p:nvSpPr>
            <p:cNvPr id="51" name="TextBox 16"/>
            <p:cNvSpPr txBox="1"/>
            <p:nvPr/>
          </p:nvSpPr>
          <p:spPr>
            <a:xfrm>
              <a:off x="1283125" y="2818540"/>
              <a:ext cx="1143600" cy="6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itchFamily="34" charset="-122"/>
                </a:rPr>
                <a:t>科学思</a:t>
              </a:r>
              <a:endParaRPr lang="en-US" altLang="zh-CN" sz="1200" dirty="0" smtClean="0">
                <a:solidFill>
                  <a:srgbClr val="000000"/>
                </a:solidFill>
                <a:latin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itchFamily="34" charset="-122"/>
                </a:rPr>
                <a:t>维能力</a:t>
              </a:r>
              <a:endParaRPr lang="zh-CN" altLang="en-US" sz="1200" dirty="0">
                <a:solidFill>
                  <a:srgbClr val="000000"/>
                </a:solidFill>
                <a:latin typeface="微软雅黑" pitchFamily="34" charset="-122"/>
              </a:endParaRPr>
            </a:p>
          </p:txBody>
        </p:sp>
        <p:sp>
          <p:nvSpPr>
            <p:cNvPr id="52" name="TextBox 17"/>
            <p:cNvSpPr txBox="1"/>
            <p:nvPr/>
          </p:nvSpPr>
          <p:spPr>
            <a:xfrm>
              <a:off x="3374768" y="2755072"/>
              <a:ext cx="1143600" cy="6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itchFamily="34" charset="-122"/>
                </a:rPr>
                <a:t>管理</a:t>
              </a:r>
              <a:endParaRPr lang="en-US" altLang="zh-CN" sz="1200" dirty="0" smtClean="0">
                <a:solidFill>
                  <a:srgbClr val="000000"/>
                </a:solidFill>
                <a:latin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itchFamily="34" charset="-122"/>
                </a:rPr>
                <a:t>能力</a:t>
              </a:r>
              <a:endParaRPr lang="zh-CN" altLang="en-US" sz="1200" dirty="0">
                <a:solidFill>
                  <a:srgbClr val="000000"/>
                </a:solidFill>
                <a:latin typeface="微软雅黑" pitchFamily="34" charset="-122"/>
              </a:endParaRPr>
            </a:p>
          </p:txBody>
        </p:sp>
        <p:sp>
          <p:nvSpPr>
            <p:cNvPr id="53" name="TextBox 18"/>
            <p:cNvSpPr txBox="1"/>
            <p:nvPr/>
          </p:nvSpPr>
          <p:spPr>
            <a:xfrm>
              <a:off x="1686783" y="3852467"/>
              <a:ext cx="1143600" cy="6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itchFamily="34" charset="-122"/>
                </a:rPr>
                <a:t>应用分</a:t>
              </a:r>
              <a:endParaRPr lang="en-US" altLang="zh-CN" sz="1200" dirty="0" smtClean="0">
                <a:solidFill>
                  <a:srgbClr val="000000"/>
                </a:solidFill>
                <a:latin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itchFamily="34" charset="-122"/>
                </a:rPr>
                <a:t>析能力</a:t>
              </a:r>
              <a:endParaRPr lang="zh-CN" altLang="en-US" sz="1200" dirty="0">
                <a:solidFill>
                  <a:srgbClr val="000000"/>
                </a:solidFill>
                <a:latin typeface="微软雅黑" pitchFamily="34" charset="-122"/>
              </a:endParaRPr>
            </a:p>
          </p:txBody>
        </p:sp>
        <p:sp>
          <p:nvSpPr>
            <p:cNvPr id="54" name="TextBox 19"/>
            <p:cNvSpPr txBox="1"/>
            <p:nvPr/>
          </p:nvSpPr>
          <p:spPr>
            <a:xfrm>
              <a:off x="3040017" y="3908771"/>
              <a:ext cx="1143600" cy="68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itchFamily="34" charset="-122"/>
                </a:rPr>
                <a:t>动手</a:t>
              </a:r>
              <a:endParaRPr lang="en-US" altLang="zh-CN" sz="1200" dirty="0" smtClean="0">
                <a:solidFill>
                  <a:srgbClr val="000000"/>
                </a:solidFill>
                <a:latin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itchFamily="34" charset="-122"/>
                </a:rPr>
                <a:t>能力</a:t>
              </a:r>
              <a:endParaRPr lang="zh-CN" altLang="en-US" sz="1200" dirty="0">
                <a:solidFill>
                  <a:srgbClr val="000000"/>
                </a:solidFill>
                <a:latin typeface="微软雅黑" pitchFamily="34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2753875" y="2652037"/>
              <a:ext cx="4864070" cy="1205800"/>
              <a:chOff x="2969899" y="3189664"/>
              <a:chExt cx="5186559" cy="1205800"/>
            </a:xfrm>
          </p:grpSpPr>
          <p:sp>
            <p:nvSpPr>
              <p:cNvPr id="56" name="Freeform 7"/>
              <p:cNvSpPr>
                <a:spLocks/>
              </p:cNvSpPr>
              <p:nvPr/>
            </p:nvSpPr>
            <p:spPr bwMode="auto">
              <a:xfrm flipV="1">
                <a:off x="2969899" y="3902533"/>
                <a:ext cx="3474309" cy="492931"/>
              </a:xfrm>
              <a:custGeom>
                <a:avLst/>
                <a:gdLst>
                  <a:gd name="T0" fmla="*/ 0 w 2365"/>
                  <a:gd name="T1" fmla="*/ 711200 h 448"/>
                  <a:gd name="T2" fmla="*/ 554037 w 2365"/>
                  <a:gd name="T3" fmla="*/ 0 h 448"/>
                  <a:gd name="T4" fmla="*/ 3754437 w 2365"/>
                  <a:gd name="T5" fmla="*/ 0 h 4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5" h="448">
                    <a:moveTo>
                      <a:pt x="0" y="448"/>
                    </a:moveTo>
                    <a:lnTo>
                      <a:pt x="349" y="0"/>
                    </a:lnTo>
                    <a:lnTo>
                      <a:pt x="2365" y="0"/>
                    </a:lnTo>
                  </a:path>
                </a:pathLst>
              </a:custGeom>
              <a:noFill/>
              <a:ln w="19050" cap="flat" cmpd="sng">
                <a:solidFill>
                  <a:srgbClr val="2CADA1"/>
                </a:solidFill>
                <a:prstDash val="solid"/>
                <a:round/>
                <a:headEnd type="triangle" w="med" len="lg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6748204" y="3189664"/>
                <a:ext cx="1408254" cy="456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创新能力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6008179" y="3123803"/>
              <a:ext cx="2068229" cy="1457325"/>
              <a:chOff x="6080187" y="3653956"/>
              <a:chExt cx="2068229" cy="1457325"/>
            </a:xfrm>
          </p:grpSpPr>
          <p:sp>
            <p:nvSpPr>
              <p:cNvPr id="59" name="Freeform 27"/>
              <p:cNvSpPr>
                <a:spLocks/>
              </p:cNvSpPr>
              <p:nvPr/>
            </p:nvSpPr>
            <p:spPr bwMode="auto">
              <a:xfrm>
                <a:off x="6818374" y="4185769"/>
                <a:ext cx="1141413" cy="925512"/>
              </a:xfrm>
              <a:custGeom>
                <a:avLst/>
                <a:gdLst>
                  <a:gd name="T0" fmla="*/ 61098 w 822"/>
                  <a:gd name="T1" fmla="*/ 453737 h 667"/>
                  <a:gd name="T2" fmla="*/ 79149 w 822"/>
                  <a:gd name="T3" fmla="*/ 450962 h 667"/>
                  <a:gd name="T4" fmla="*/ 97201 w 822"/>
                  <a:gd name="T5" fmla="*/ 453737 h 667"/>
                  <a:gd name="T6" fmla="*/ 127749 w 822"/>
                  <a:gd name="T7" fmla="*/ 471775 h 667"/>
                  <a:gd name="T8" fmla="*/ 156910 w 822"/>
                  <a:gd name="T9" fmla="*/ 489814 h 667"/>
                  <a:gd name="T10" fmla="*/ 172184 w 822"/>
                  <a:gd name="T11" fmla="*/ 495364 h 667"/>
                  <a:gd name="T12" fmla="*/ 186070 w 822"/>
                  <a:gd name="T13" fmla="*/ 489814 h 667"/>
                  <a:gd name="T14" fmla="*/ 194401 w 822"/>
                  <a:gd name="T15" fmla="*/ 475938 h 667"/>
                  <a:gd name="T16" fmla="*/ 574872 w 822"/>
                  <a:gd name="T17" fmla="*/ 197036 h 667"/>
                  <a:gd name="T18" fmla="*/ 597090 w 822"/>
                  <a:gd name="T19" fmla="*/ 185935 h 667"/>
                  <a:gd name="T20" fmla="*/ 604032 w 822"/>
                  <a:gd name="T21" fmla="*/ 170672 h 667"/>
                  <a:gd name="T22" fmla="*/ 595701 w 822"/>
                  <a:gd name="T23" fmla="*/ 149858 h 667"/>
                  <a:gd name="T24" fmla="*/ 573484 w 822"/>
                  <a:gd name="T25" fmla="*/ 116556 h 667"/>
                  <a:gd name="T26" fmla="*/ 562375 w 822"/>
                  <a:gd name="T27" fmla="*/ 92967 h 667"/>
                  <a:gd name="T28" fmla="*/ 559598 w 822"/>
                  <a:gd name="T29" fmla="*/ 72154 h 667"/>
                  <a:gd name="T30" fmla="*/ 566541 w 822"/>
                  <a:gd name="T31" fmla="*/ 47178 h 667"/>
                  <a:gd name="T32" fmla="*/ 581815 w 822"/>
                  <a:gd name="T33" fmla="*/ 29139 h 667"/>
                  <a:gd name="T34" fmla="*/ 604032 w 822"/>
                  <a:gd name="T35" fmla="*/ 13876 h 667"/>
                  <a:gd name="T36" fmla="*/ 633193 w 822"/>
                  <a:gd name="T37" fmla="*/ 4163 h 667"/>
                  <a:gd name="T38" fmla="*/ 662353 w 822"/>
                  <a:gd name="T39" fmla="*/ 0 h 667"/>
                  <a:gd name="T40" fmla="*/ 692902 w 822"/>
                  <a:gd name="T41" fmla="*/ 1388 h 667"/>
                  <a:gd name="T42" fmla="*/ 722062 w 822"/>
                  <a:gd name="T43" fmla="*/ 8325 h 667"/>
                  <a:gd name="T44" fmla="*/ 741502 w 822"/>
                  <a:gd name="T45" fmla="*/ 18038 h 667"/>
                  <a:gd name="T46" fmla="*/ 760942 w 822"/>
                  <a:gd name="T47" fmla="*/ 33302 h 667"/>
                  <a:gd name="T48" fmla="*/ 774828 w 822"/>
                  <a:gd name="T49" fmla="*/ 51340 h 667"/>
                  <a:gd name="T50" fmla="*/ 778994 w 822"/>
                  <a:gd name="T51" fmla="*/ 76317 h 667"/>
                  <a:gd name="T52" fmla="*/ 774828 w 822"/>
                  <a:gd name="T53" fmla="*/ 94355 h 667"/>
                  <a:gd name="T54" fmla="*/ 763719 w 822"/>
                  <a:gd name="T55" fmla="*/ 115169 h 667"/>
                  <a:gd name="T56" fmla="*/ 737336 w 822"/>
                  <a:gd name="T57" fmla="*/ 154021 h 667"/>
                  <a:gd name="T58" fmla="*/ 731782 w 822"/>
                  <a:gd name="T59" fmla="*/ 170672 h 667"/>
                  <a:gd name="T60" fmla="*/ 733170 w 822"/>
                  <a:gd name="T61" fmla="*/ 180385 h 667"/>
                  <a:gd name="T62" fmla="*/ 742890 w 822"/>
                  <a:gd name="T63" fmla="*/ 190098 h 667"/>
                  <a:gd name="T64" fmla="*/ 760942 w 822"/>
                  <a:gd name="T65" fmla="*/ 197036 h 667"/>
                  <a:gd name="T66" fmla="*/ 197178 w 822"/>
                  <a:gd name="T67" fmla="*/ 925512 h 667"/>
                  <a:gd name="T68" fmla="*/ 188847 w 822"/>
                  <a:gd name="T69" fmla="*/ 632734 h 667"/>
                  <a:gd name="T70" fmla="*/ 179127 w 822"/>
                  <a:gd name="T71" fmla="*/ 624408 h 667"/>
                  <a:gd name="T72" fmla="*/ 168018 w 822"/>
                  <a:gd name="T73" fmla="*/ 624408 h 667"/>
                  <a:gd name="T74" fmla="*/ 147190 w 822"/>
                  <a:gd name="T75" fmla="*/ 635509 h 667"/>
                  <a:gd name="T76" fmla="*/ 104144 w 822"/>
                  <a:gd name="T77" fmla="*/ 663260 h 667"/>
                  <a:gd name="T78" fmla="*/ 81926 w 822"/>
                  <a:gd name="T79" fmla="*/ 671586 h 667"/>
                  <a:gd name="T80" fmla="*/ 65263 w 822"/>
                  <a:gd name="T81" fmla="*/ 670198 h 667"/>
                  <a:gd name="T82" fmla="*/ 47212 w 822"/>
                  <a:gd name="T83" fmla="*/ 663260 h 667"/>
                  <a:gd name="T84" fmla="*/ 26383 w 822"/>
                  <a:gd name="T85" fmla="*/ 642447 h 667"/>
                  <a:gd name="T86" fmla="*/ 11109 w 822"/>
                  <a:gd name="T87" fmla="*/ 618858 h 667"/>
                  <a:gd name="T88" fmla="*/ 2777 w 822"/>
                  <a:gd name="T89" fmla="*/ 588331 h 667"/>
                  <a:gd name="T90" fmla="*/ 1389 w 822"/>
                  <a:gd name="T91" fmla="*/ 543929 h 667"/>
                  <a:gd name="T92" fmla="*/ 9720 w 822"/>
                  <a:gd name="T93" fmla="*/ 507852 h 667"/>
                  <a:gd name="T94" fmla="*/ 24994 w 822"/>
                  <a:gd name="T95" fmla="*/ 482876 h 667"/>
                  <a:gd name="T96" fmla="*/ 43046 w 822"/>
                  <a:gd name="T97" fmla="*/ 463450 h 6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22" h="667">
                    <a:moveTo>
                      <a:pt x="35" y="332"/>
                    </a:moveTo>
                    <a:lnTo>
                      <a:pt x="39" y="329"/>
                    </a:lnTo>
                    <a:lnTo>
                      <a:pt x="44" y="327"/>
                    </a:lnTo>
                    <a:lnTo>
                      <a:pt x="48" y="326"/>
                    </a:lnTo>
                    <a:lnTo>
                      <a:pt x="53" y="325"/>
                    </a:lnTo>
                    <a:lnTo>
                      <a:pt x="57" y="325"/>
                    </a:lnTo>
                    <a:lnTo>
                      <a:pt x="61" y="325"/>
                    </a:lnTo>
                    <a:lnTo>
                      <a:pt x="66" y="326"/>
                    </a:lnTo>
                    <a:lnTo>
                      <a:pt x="70" y="327"/>
                    </a:lnTo>
                    <a:lnTo>
                      <a:pt x="77" y="331"/>
                    </a:lnTo>
                    <a:lnTo>
                      <a:pt x="85" y="335"/>
                    </a:lnTo>
                    <a:lnTo>
                      <a:pt x="92" y="340"/>
                    </a:lnTo>
                    <a:lnTo>
                      <a:pt x="99" y="345"/>
                    </a:lnTo>
                    <a:lnTo>
                      <a:pt x="107" y="349"/>
                    </a:lnTo>
                    <a:lnTo>
                      <a:pt x="113" y="353"/>
                    </a:lnTo>
                    <a:lnTo>
                      <a:pt x="119" y="356"/>
                    </a:lnTo>
                    <a:lnTo>
                      <a:pt x="121" y="357"/>
                    </a:lnTo>
                    <a:lnTo>
                      <a:pt x="124" y="357"/>
                    </a:lnTo>
                    <a:lnTo>
                      <a:pt x="129" y="356"/>
                    </a:lnTo>
                    <a:lnTo>
                      <a:pt x="132" y="355"/>
                    </a:lnTo>
                    <a:lnTo>
                      <a:pt x="134" y="353"/>
                    </a:lnTo>
                    <a:lnTo>
                      <a:pt x="136" y="350"/>
                    </a:lnTo>
                    <a:lnTo>
                      <a:pt x="138" y="347"/>
                    </a:lnTo>
                    <a:lnTo>
                      <a:pt x="140" y="343"/>
                    </a:lnTo>
                    <a:lnTo>
                      <a:pt x="142" y="338"/>
                    </a:lnTo>
                    <a:lnTo>
                      <a:pt x="142" y="142"/>
                    </a:lnTo>
                    <a:lnTo>
                      <a:pt x="414" y="142"/>
                    </a:lnTo>
                    <a:lnTo>
                      <a:pt x="421" y="139"/>
                    </a:lnTo>
                    <a:lnTo>
                      <a:pt x="426" y="137"/>
                    </a:lnTo>
                    <a:lnTo>
                      <a:pt x="430" y="134"/>
                    </a:lnTo>
                    <a:lnTo>
                      <a:pt x="432" y="130"/>
                    </a:lnTo>
                    <a:lnTo>
                      <a:pt x="434" y="127"/>
                    </a:lnTo>
                    <a:lnTo>
                      <a:pt x="435" y="123"/>
                    </a:lnTo>
                    <a:lnTo>
                      <a:pt x="434" y="120"/>
                    </a:lnTo>
                    <a:lnTo>
                      <a:pt x="433" y="116"/>
                    </a:lnTo>
                    <a:lnTo>
                      <a:pt x="429" y="108"/>
                    </a:lnTo>
                    <a:lnTo>
                      <a:pt x="424" y="100"/>
                    </a:lnTo>
                    <a:lnTo>
                      <a:pt x="418" y="92"/>
                    </a:lnTo>
                    <a:lnTo>
                      <a:pt x="413" y="84"/>
                    </a:lnTo>
                    <a:lnTo>
                      <a:pt x="409" y="77"/>
                    </a:lnTo>
                    <a:lnTo>
                      <a:pt x="406" y="71"/>
                    </a:lnTo>
                    <a:lnTo>
                      <a:pt x="405" y="67"/>
                    </a:lnTo>
                    <a:lnTo>
                      <a:pt x="404" y="64"/>
                    </a:lnTo>
                    <a:lnTo>
                      <a:pt x="403" y="58"/>
                    </a:lnTo>
                    <a:lnTo>
                      <a:pt x="403" y="52"/>
                    </a:lnTo>
                    <a:lnTo>
                      <a:pt x="404" y="46"/>
                    </a:lnTo>
                    <a:lnTo>
                      <a:pt x="406" y="39"/>
                    </a:lnTo>
                    <a:lnTo>
                      <a:pt x="408" y="34"/>
                    </a:lnTo>
                    <a:lnTo>
                      <a:pt x="411" y="29"/>
                    </a:lnTo>
                    <a:lnTo>
                      <a:pt x="415" y="25"/>
                    </a:lnTo>
                    <a:lnTo>
                      <a:pt x="419" y="21"/>
                    </a:lnTo>
                    <a:lnTo>
                      <a:pt x="424" y="17"/>
                    </a:lnTo>
                    <a:lnTo>
                      <a:pt x="430" y="13"/>
                    </a:lnTo>
                    <a:lnTo>
                      <a:pt x="435" y="10"/>
                    </a:lnTo>
                    <a:lnTo>
                      <a:pt x="443" y="7"/>
                    </a:lnTo>
                    <a:lnTo>
                      <a:pt x="449" y="5"/>
                    </a:lnTo>
                    <a:lnTo>
                      <a:pt x="456" y="3"/>
                    </a:lnTo>
                    <a:lnTo>
                      <a:pt x="463" y="1"/>
                    </a:lnTo>
                    <a:lnTo>
                      <a:pt x="470" y="0"/>
                    </a:lnTo>
                    <a:lnTo>
                      <a:pt x="477" y="0"/>
                    </a:lnTo>
                    <a:lnTo>
                      <a:pt x="485" y="0"/>
                    </a:lnTo>
                    <a:lnTo>
                      <a:pt x="492" y="0"/>
                    </a:lnTo>
                    <a:lnTo>
                      <a:pt x="499" y="1"/>
                    </a:lnTo>
                    <a:lnTo>
                      <a:pt x="506" y="2"/>
                    </a:lnTo>
                    <a:lnTo>
                      <a:pt x="513" y="4"/>
                    </a:lnTo>
                    <a:lnTo>
                      <a:pt x="520" y="6"/>
                    </a:lnTo>
                    <a:lnTo>
                      <a:pt x="525" y="8"/>
                    </a:lnTo>
                    <a:lnTo>
                      <a:pt x="528" y="9"/>
                    </a:lnTo>
                    <a:lnTo>
                      <a:pt x="534" y="13"/>
                    </a:lnTo>
                    <a:lnTo>
                      <a:pt x="540" y="17"/>
                    </a:lnTo>
                    <a:lnTo>
                      <a:pt x="545" y="21"/>
                    </a:lnTo>
                    <a:lnTo>
                      <a:pt x="548" y="24"/>
                    </a:lnTo>
                    <a:lnTo>
                      <a:pt x="550" y="26"/>
                    </a:lnTo>
                    <a:lnTo>
                      <a:pt x="555" y="32"/>
                    </a:lnTo>
                    <a:lnTo>
                      <a:pt x="558" y="37"/>
                    </a:lnTo>
                    <a:lnTo>
                      <a:pt x="560" y="42"/>
                    </a:lnTo>
                    <a:lnTo>
                      <a:pt x="561" y="48"/>
                    </a:lnTo>
                    <a:lnTo>
                      <a:pt x="561" y="55"/>
                    </a:lnTo>
                    <a:lnTo>
                      <a:pt x="560" y="61"/>
                    </a:lnTo>
                    <a:lnTo>
                      <a:pt x="559" y="64"/>
                    </a:lnTo>
                    <a:lnTo>
                      <a:pt x="558" y="68"/>
                    </a:lnTo>
                    <a:lnTo>
                      <a:pt x="554" y="75"/>
                    </a:lnTo>
                    <a:lnTo>
                      <a:pt x="552" y="79"/>
                    </a:lnTo>
                    <a:lnTo>
                      <a:pt x="550" y="83"/>
                    </a:lnTo>
                    <a:lnTo>
                      <a:pt x="540" y="96"/>
                    </a:lnTo>
                    <a:lnTo>
                      <a:pt x="534" y="106"/>
                    </a:lnTo>
                    <a:lnTo>
                      <a:pt x="531" y="111"/>
                    </a:lnTo>
                    <a:lnTo>
                      <a:pt x="529" y="115"/>
                    </a:lnTo>
                    <a:lnTo>
                      <a:pt x="527" y="119"/>
                    </a:lnTo>
                    <a:lnTo>
                      <a:pt x="527" y="123"/>
                    </a:lnTo>
                    <a:lnTo>
                      <a:pt x="527" y="127"/>
                    </a:lnTo>
                    <a:lnTo>
                      <a:pt x="527" y="129"/>
                    </a:lnTo>
                    <a:lnTo>
                      <a:pt x="528" y="130"/>
                    </a:lnTo>
                    <a:lnTo>
                      <a:pt x="530" y="132"/>
                    </a:lnTo>
                    <a:lnTo>
                      <a:pt x="531" y="134"/>
                    </a:lnTo>
                    <a:lnTo>
                      <a:pt x="535" y="137"/>
                    </a:lnTo>
                    <a:lnTo>
                      <a:pt x="538" y="138"/>
                    </a:lnTo>
                    <a:lnTo>
                      <a:pt x="541" y="140"/>
                    </a:lnTo>
                    <a:lnTo>
                      <a:pt x="548" y="142"/>
                    </a:lnTo>
                    <a:lnTo>
                      <a:pt x="822" y="142"/>
                    </a:lnTo>
                    <a:lnTo>
                      <a:pt x="822" y="667"/>
                    </a:lnTo>
                    <a:lnTo>
                      <a:pt x="142" y="667"/>
                    </a:lnTo>
                    <a:lnTo>
                      <a:pt x="142" y="470"/>
                    </a:lnTo>
                    <a:lnTo>
                      <a:pt x="138" y="460"/>
                    </a:lnTo>
                    <a:lnTo>
                      <a:pt x="136" y="456"/>
                    </a:lnTo>
                    <a:lnTo>
                      <a:pt x="134" y="454"/>
                    </a:lnTo>
                    <a:lnTo>
                      <a:pt x="132" y="451"/>
                    </a:lnTo>
                    <a:lnTo>
                      <a:pt x="129" y="450"/>
                    </a:lnTo>
                    <a:lnTo>
                      <a:pt x="127" y="449"/>
                    </a:lnTo>
                    <a:lnTo>
                      <a:pt x="124" y="449"/>
                    </a:lnTo>
                    <a:lnTo>
                      <a:pt x="121" y="450"/>
                    </a:lnTo>
                    <a:lnTo>
                      <a:pt x="118" y="451"/>
                    </a:lnTo>
                    <a:lnTo>
                      <a:pt x="112" y="454"/>
                    </a:lnTo>
                    <a:lnTo>
                      <a:pt x="106" y="458"/>
                    </a:lnTo>
                    <a:lnTo>
                      <a:pt x="98" y="463"/>
                    </a:lnTo>
                    <a:lnTo>
                      <a:pt x="83" y="473"/>
                    </a:lnTo>
                    <a:lnTo>
                      <a:pt x="75" y="478"/>
                    </a:lnTo>
                    <a:lnTo>
                      <a:pt x="72" y="480"/>
                    </a:lnTo>
                    <a:lnTo>
                      <a:pt x="68" y="481"/>
                    </a:lnTo>
                    <a:lnTo>
                      <a:pt x="59" y="484"/>
                    </a:lnTo>
                    <a:lnTo>
                      <a:pt x="55" y="484"/>
                    </a:lnTo>
                    <a:lnTo>
                      <a:pt x="51" y="484"/>
                    </a:lnTo>
                    <a:lnTo>
                      <a:pt x="47" y="483"/>
                    </a:lnTo>
                    <a:lnTo>
                      <a:pt x="42" y="482"/>
                    </a:lnTo>
                    <a:lnTo>
                      <a:pt x="38" y="480"/>
                    </a:lnTo>
                    <a:lnTo>
                      <a:pt x="34" y="478"/>
                    </a:lnTo>
                    <a:lnTo>
                      <a:pt x="26" y="471"/>
                    </a:lnTo>
                    <a:lnTo>
                      <a:pt x="22" y="467"/>
                    </a:lnTo>
                    <a:lnTo>
                      <a:pt x="19" y="463"/>
                    </a:lnTo>
                    <a:lnTo>
                      <a:pt x="12" y="455"/>
                    </a:lnTo>
                    <a:lnTo>
                      <a:pt x="10" y="450"/>
                    </a:lnTo>
                    <a:lnTo>
                      <a:pt x="8" y="446"/>
                    </a:lnTo>
                    <a:lnTo>
                      <a:pt x="4" y="435"/>
                    </a:lnTo>
                    <a:lnTo>
                      <a:pt x="3" y="429"/>
                    </a:lnTo>
                    <a:lnTo>
                      <a:pt x="2" y="424"/>
                    </a:lnTo>
                    <a:lnTo>
                      <a:pt x="1" y="414"/>
                    </a:lnTo>
                    <a:lnTo>
                      <a:pt x="0" y="403"/>
                    </a:lnTo>
                    <a:lnTo>
                      <a:pt x="1" y="392"/>
                    </a:lnTo>
                    <a:lnTo>
                      <a:pt x="3" y="382"/>
                    </a:lnTo>
                    <a:lnTo>
                      <a:pt x="6" y="371"/>
                    </a:lnTo>
                    <a:lnTo>
                      <a:pt x="7" y="366"/>
                    </a:lnTo>
                    <a:lnTo>
                      <a:pt x="9" y="361"/>
                    </a:lnTo>
                    <a:lnTo>
                      <a:pt x="14" y="352"/>
                    </a:lnTo>
                    <a:lnTo>
                      <a:pt x="18" y="348"/>
                    </a:lnTo>
                    <a:lnTo>
                      <a:pt x="21" y="344"/>
                    </a:lnTo>
                    <a:lnTo>
                      <a:pt x="27" y="337"/>
                    </a:lnTo>
                    <a:lnTo>
                      <a:pt x="31" y="334"/>
                    </a:lnTo>
                    <a:lnTo>
                      <a:pt x="35" y="332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2CADA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28"/>
              <p:cNvSpPr>
                <a:spLocks/>
              </p:cNvSpPr>
              <p:nvPr/>
            </p:nvSpPr>
            <p:spPr bwMode="auto">
              <a:xfrm>
                <a:off x="6080187" y="4185769"/>
                <a:ext cx="935037" cy="925512"/>
              </a:xfrm>
              <a:custGeom>
                <a:avLst/>
                <a:gdLst>
                  <a:gd name="T0" fmla="*/ 381506 w 674"/>
                  <a:gd name="T1" fmla="*/ 194260 h 667"/>
                  <a:gd name="T2" fmla="*/ 395379 w 674"/>
                  <a:gd name="T3" fmla="*/ 185935 h 667"/>
                  <a:gd name="T4" fmla="*/ 400928 w 674"/>
                  <a:gd name="T5" fmla="*/ 174834 h 667"/>
                  <a:gd name="T6" fmla="*/ 400928 w 674"/>
                  <a:gd name="T7" fmla="*/ 163734 h 667"/>
                  <a:gd name="T8" fmla="*/ 384281 w 674"/>
                  <a:gd name="T9" fmla="*/ 137370 h 667"/>
                  <a:gd name="T10" fmla="*/ 363471 w 674"/>
                  <a:gd name="T11" fmla="*/ 101293 h 667"/>
                  <a:gd name="T12" fmla="*/ 357922 w 674"/>
                  <a:gd name="T13" fmla="*/ 84642 h 667"/>
                  <a:gd name="T14" fmla="*/ 359309 w 674"/>
                  <a:gd name="T15" fmla="*/ 66604 h 667"/>
                  <a:gd name="T16" fmla="*/ 366246 w 674"/>
                  <a:gd name="T17" fmla="*/ 45790 h 667"/>
                  <a:gd name="T18" fmla="*/ 378732 w 674"/>
                  <a:gd name="T19" fmla="*/ 30527 h 667"/>
                  <a:gd name="T20" fmla="*/ 407865 w 674"/>
                  <a:gd name="T21" fmla="*/ 12488 h 667"/>
                  <a:gd name="T22" fmla="*/ 435611 w 674"/>
                  <a:gd name="T23" fmla="*/ 2775 h 667"/>
                  <a:gd name="T24" fmla="*/ 480004 w 674"/>
                  <a:gd name="T25" fmla="*/ 0 h 667"/>
                  <a:gd name="T26" fmla="*/ 523010 w 674"/>
                  <a:gd name="T27" fmla="*/ 9713 h 667"/>
                  <a:gd name="T28" fmla="*/ 543820 w 674"/>
                  <a:gd name="T29" fmla="*/ 19426 h 667"/>
                  <a:gd name="T30" fmla="*/ 560467 w 674"/>
                  <a:gd name="T31" fmla="*/ 33302 h 667"/>
                  <a:gd name="T32" fmla="*/ 572953 w 674"/>
                  <a:gd name="T33" fmla="*/ 51340 h 667"/>
                  <a:gd name="T34" fmla="*/ 578502 w 674"/>
                  <a:gd name="T35" fmla="*/ 70766 h 667"/>
                  <a:gd name="T36" fmla="*/ 574340 w 674"/>
                  <a:gd name="T37" fmla="*/ 92967 h 667"/>
                  <a:gd name="T38" fmla="*/ 547982 w 674"/>
                  <a:gd name="T39" fmla="*/ 135982 h 667"/>
                  <a:gd name="T40" fmla="*/ 531334 w 674"/>
                  <a:gd name="T41" fmla="*/ 163734 h 667"/>
                  <a:gd name="T42" fmla="*/ 529947 w 674"/>
                  <a:gd name="T43" fmla="*/ 174834 h 667"/>
                  <a:gd name="T44" fmla="*/ 535496 w 674"/>
                  <a:gd name="T45" fmla="*/ 185935 h 667"/>
                  <a:gd name="T46" fmla="*/ 550756 w 674"/>
                  <a:gd name="T47" fmla="*/ 194260 h 667"/>
                  <a:gd name="T48" fmla="*/ 935037 w 674"/>
                  <a:gd name="T49" fmla="*/ 466225 h 667"/>
                  <a:gd name="T50" fmla="*/ 926713 w 674"/>
                  <a:gd name="T51" fmla="*/ 485651 h 667"/>
                  <a:gd name="T52" fmla="*/ 917002 w 674"/>
                  <a:gd name="T53" fmla="*/ 493976 h 667"/>
                  <a:gd name="T54" fmla="*/ 905904 w 674"/>
                  <a:gd name="T55" fmla="*/ 495364 h 667"/>
                  <a:gd name="T56" fmla="*/ 886482 w 674"/>
                  <a:gd name="T57" fmla="*/ 485651 h 667"/>
                  <a:gd name="T58" fmla="*/ 855961 w 674"/>
                  <a:gd name="T59" fmla="*/ 464837 h 667"/>
                  <a:gd name="T60" fmla="*/ 828215 w 674"/>
                  <a:gd name="T61" fmla="*/ 452349 h 667"/>
                  <a:gd name="T62" fmla="*/ 811568 w 674"/>
                  <a:gd name="T63" fmla="*/ 450962 h 667"/>
                  <a:gd name="T64" fmla="*/ 792146 w 674"/>
                  <a:gd name="T65" fmla="*/ 456512 h 667"/>
                  <a:gd name="T66" fmla="*/ 775498 w 674"/>
                  <a:gd name="T67" fmla="*/ 467613 h 667"/>
                  <a:gd name="T68" fmla="*/ 757463 w 674"/>
                  <a:gd name="T69" fmla="*/ 488426 h 667"/>
                  <a:gd name="T70" fmla="*/ 744978 w 674"/>
                  <a:gd name="T71" fmla="*/ 514790 h 667"/>
                  <a:gd name="T72" fmla="*/ 738041 w 674"/>
                  <a:gd name="T73" fmla="*/ 550867 h 667"/>
                  <a:gd name="T74" fmla="*/ 739428 w 674"/>
                  <a:gd name="T75" fmla="*/ 588331 h 667"/>
                  <a:gd name="T76" fmla="*/ 750527 w 674"/>
                  <a:gd name="T77" fmla="*/ 624408 h 667"/>
                  <a:gd name="T78" fmla="*/ 763012 w 674"/>
                  <a:gd name="T79" fmla="*/ 642447 h 667"/>
                  <a:gd name="T80" fmla="*/ 778273 w 674"/>
                  <a:gd name="T81" fmla="*/ 659098 h 667"/>
                  <a:gd name="T82" fmla="*/ 796307 w 674"/>
                  <a:gd name="T83" fmla="*/ 668811 h 667"/>
                  <a:gd name="T84" fmla="*/ 814342 w 674"/>
                  <a:gd name="T85" fmla="*/ 671586 h 667"/>
                  <a:gd name="T86" fmla="*/ 836539 w 674"/>
                  <a:gd name="T87" fmla="*/ 666036 h 667"/>
                  <a:gd name="T88" fmla="*/ 873996 w 674"/>
                  <a:gd name="T89" fmla="*/ 641059 h 667"/>
                  <a:gd name="T90" fmla="*/ 897580 w 674"/>
                  <a:gd name="T91" fmla="*/ 627184 h 667"/>
                  <a:gd name="T92" fmla="*/ 910066 w 674"/>
                  <a:gd name="T93" fmla="*/ 623021 h 667"/>
                  <a:gd name="T94" fmla="*/ 921164 w 674"/>
                  <a:gd name="T95" fmla="*/ 627184 h 667"/>
                  <a:gd name="T96" fmla="*/ 930875 w 674"/>
                  <a:gd name="T97" fmla="*/ 639672 h 667"/>
                  <a:gd name="T98" fmla="*/ 935037 w 674"/>
                  <a:gd name="T99" fmla="*/ 925512 h 66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74" h="667">
                    <a:moveTo>
                      <a:pt x="0" y="142"/>
                    </a:moveTo>
                    <a:lnTo>
                      <a:pt x="270" y="142"/>
                    </a:lnTo>
                    <a:lnTo>
                      <a:pt x="275" y="140"/>
                    </a:lnTo>
                    <a:lnTo>
                      <a:pt x="279" y="138"/>
                    </a:lnTo>
                    <a:lnTo>
                      <a:pt x="283" y="136"/>
                    </a:lnTo>
                    <a:lnTo>
                      <a:pt x="285" y="134"/>
                    </a:lnTo>
                    <a:lnTo>
                      <a:pt x="287" y="131"/>
                    </a:lnTo>
                    <a:lnTo>
                      <a:pt x="289" y="129"/>
                    </a:lnTo>
                    <a:lnTo>
                      <a:pt x="289" y="126"/>
                    </a:lnTo>
                    <a:lnTo>
                      <a:pt x="290" y="124"/>
                    </a:lnTo>
                    <a:lnTo>
                      <a:pt x="289" y="121"/>
                    </a:lnTo>
                    <a:lnTo>
                      <a:pt x="289" y="118"/>
                    </a:lnTo>
                    <a:lnTo>
                      <a:pt x="286" y="113"/>
                    </a:lnTo>
                    <a:lnTo>
                      <a:pt x="282" y="105"/>
                    </a:lnTo>
                    <a:lnTo>
                      <a:pt x="277" y="99"/>
                    </a:lnTo>
                    <a:lnTo>
                      <a:pt x="268" y="85"/>
                    </a:lnTo>
                    <a:lnTo>
                      <a:pt x="263" y="77"/>
                    </a:lnTo>
                    <a:lnTo>
                      <a:pt x="262" y="73"/>
                    </a:lnTo>
                    <a:lnTo>
                      <a:pt x="260" y="69"/>
                    </a:lnTo>
                    <a:lnTo>
                      <a:pt x="259" y="65"/>
                    </a:lnTo>
                    <a:lnTo>
                      <a:pt x="258" y="61"/>
                    </a:lnTo>
                    <a:lnTo>
                      <a:pt x="258" y="57"/>
                    </a:lnTo>
                    <a:lnTo>
                      <a:pt x="258" y="52"/>
                    </a:lnTo>
                    <a:lnTo>
                      <a:pt x="259" y="48"/>
                    </a:lnTo>
                    <a:lnTo>
                      <a:pt x="260" y="43"/>
                    </a:lnTo>
                    <a:lnTo>
                      <a:pt x="262" y="38"/>
                    </a:lnTo>
                    <a:lnTo>
                      <a:pt x="264" y="33"/>
                    </a:lnTo>
                    <a:lnTo>
                      <a:pt x="267" y="29"/>
                    </a:lnTo>
                    <a:lnTo>
                      <a:pt x="270" y="26"/>
                    </a:lnTo>
                    <a:lnTo>
                      <a:pt x="273" y="22"/>
                    </a:lnTo>
                    <a:lnTo>
                      <a:pt x="277" y="19"/>
                    </a:lnTo>
                    <a:lnTo>
                      <a:pt x="285" y="14"/>
                    </a:lnTo>
                    <a:lnTo>
                      <a:pt x="294" y="9"/>
                    </a:lnTo>
                    <a:lnTo>
                      <a:pt x="299" y="7"/>
                    </a:lnTo>
                    <a:lnTo>
                      <a:pt x="304" y="5"/>
                    </a:lnTo>
                    <a:lnTo>
                      <a:pt x="314" y="2"/>
                    </a:lnTo>
                    <a:lnTo>
                      <a:pt x="325" y="1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57" y="1"/>
                    </a:lnTo>
                    <a:lnTo>
                      <a:pt x="367" y="4"/>
                    </a:lnTo>
                    <a:lnTo>
                      <a:pt x="377" y="7"/>
                    </a:lnTo>
                    <a:lnTo>
                      <a:pt x="383" y="9"/>
                    </a:lnTo>
                    <a:lnTo>
                      <a:pt x="388" y="12"/>
                    </a:lnTo>
                    <a:lnTo>
                      <a:pt x="392" y="14"/>
                    </a:lnTo>
                    <a:lnTo>
                      <a:pt x="396" y="17"/>
                    </a:lnTo>
                    <a:lnTo>
                      <a:pt x="400" y="21"/>
                    </a:lnTo>
                    <a:lnTo>
                      <a:pt x="404" y="24"/>
                    </a:lnTo>
                    <a:lnTo>
                      <a:pt x="407" y="28"/>
                    </a:lnTo>
                    <a:lnTo>
                      <a:pt x="410" y="32"/>
                    </a:lnTo>
                    <a:lnTo>
                      <a:pt x="413" y="37"/>
                    </a:lnTo>
                    <a:lnTo>
                      <a:pt x="415" y="41"/>
                    </a:lnTo>
                    <a:lnTo>
                      <a:pt x="416" y="46"/>
                    </a:lnTo>
                    <a:lnTo>
                      <a:pt x="417" y="51"/>
                    </a:lnTo>
                    <a:lnTo>
                      <a:pt x="417" y="55"/>
                    </a:lnTo>
                    <a:lnTo>
                      <a:pt x="416" y="59"/>
                    </a:lnTo>
                    <a:lnTo>
                      <a:pt x="414" y="67"/>
                    </a:lnTo>
                    <a:lnTo>
                      <a:pt x="410" y="75"/>
                    </a:lnTo>
                    <a:lnTo>
                      <a:pt x="406" y="83"/>
                    </a:lnTo>
                    <a:lnTo>
                      <a:pt x="395" y="98"/>
                    </a:lnTo>
                    <a:lnTo>
                      <a:pt x="390" y="104"/>
                    </a:lnTo>
                    <a:lnTo>
                      <a:pt x="386" y="112"/>
                    </a:lnTo>
                    <a:lnTo>
                      <a:pt x="383" y="118"/>
                    </a:lnTo>
                    <a:lnTo>
                      <a:pt x="382" y="121"/>
                    </a:lnTo>
                    <a:lnTo>
                      <a:pt x="382" y="124"/>
                    </a:lnTo>
                    <a:lnTo>
                      <a:pt x="382" y="126"/>
                    </a:lnTo>
                    <a:lnTo>
                      <a:pt x="383" y="129"/>
                    </a:lnTo>
                    <a:lnTo>
                      <a:pt x="384" y="132"/>
                    </a:lnTo>
                    <a:lnTo>
                      <a:pt x="386" y="134"/>
                    </a:lnTo>
                    <a:lnTo>
                      <a:pt x="389" y="136"/>
                    </a:lnTo>
                    <a:lnTo>
                      <a:pt x="393" y="138"/>
                    </a:lnTo>
                    <a:lnTo>
                      <a:pt x="397" y="140"/>
                    </a:lnTo>
                    <a:lnTo>
                      <a:pt x="403" y="142"/>
                    </a:lnTo>
                    <a:lnTo>
                      <a:pt x="674" y="142"/>
                    </a:lnTo>
                    <a:lnTo>
                      <a:pt x="674" y="336"/>
                    </a:lnTo>
                    <a:lnTo>
                      <a:pt x="672" y="342"/>
                    </a:lnTo>
                    <a:lnTo>
                      <a:pt x="670" y="346"/>
                    </a:lnTo>
                    <a:lnTo>
                      <a:pt x="668" y="350"/>
                    </a:lnTo>
                    <a:lnTo>
                      <a:pt x="666" y="352"/>
                    </a:lnTo>
                    <a:lnTo>
                      <a:pt x="664" y="355"/>
                    </a:lnTo>
                    <a:lnTo>
                      <a:pt x="661" y="356"/>
                    </a:lnTo>
                    <a:lnTo>
                      <a:pt x="659" y="357"/>
                    </a:lnTo>
                    <a:lnTo>
                      <a:pt x="656" y="357"/>
                    </a:lnTo>
                    <a:lnTo>
                      <a:pt x="653" y="357"/>
                    </a:lnTo>
                    <a:lnTo>
                      <a:pt x="651" y="356"/>
                    </a:lnTo>
                    <a:lnTo>
                      <a:pt x="645" y="353"/>
                    </a:lnTo>
                    <a:lnTo>
                      <a:pt x="639" y="350"/>
                    </a:lnTo>
                    <a:lnTo>
                      <a:pt x="631" y="345"/>
                    </a:lnTo>
                    <a:lnTo>
                      <a:pt x="624" y="340"/>
                    </a:lnTo>
                    <a:lnTo>
                      <a:pt x="617" y="335"/>
                    </a:lnTo>
                    <a:lnTo>
                      <a:pt x="609" y="331"/>
                    </a:lnTo>
                    <a:lnTo>
                      <a:pt x="601" y="328"/>
                    </a:lnTo>
                    <a:lnTo>
                      <a:pt x="597" y="326"/>
                    </a:lnTo>
                    <a:lnTo>
                      <a:pt x="593" y="325"/>
                    </a:lnTo>
                    <a:lnTo>
                      <a:pt x="589" y="325"/>
                    </a:lnTo>
                    <a:lnTo>
                      <a:pt x="585" y="325"/>
                    </a:lnTo>
                    <a:lnTo>
                      <a:pt x="580" y="326"/>
                    </a:lnTo>
                    <a:lnTo>
                      <a:pt x="576" y="327"/>
                    </a:lnTo>
                    <a:lnTo>
                      <a:pt x="571" y="329"/>
                    </a:lnTo>
                    <a:lnTo>
                      <a:pt x="566" y="332"/>
                    </a:lnTo>
                    <a:lnTo>
                      <a:pt x="562" y="334"/>
                    </a:lnTo>
                    <a:lnTo>
                      <a:pt x="559" y="337"/>
                    </a:lnTo>
                    <a:lnTo>
                      <a:pt x="555" y="341"/>
                    </a:lnTo>
                    <a:lnTo>
                      <a:pt x="552" y="344"/>
                    </a:lnTo>
                    <a:lnTo>
                      <a:pt x="546" y="352"/>
                    </a:lnTo>
                    <a:lnTo>
                      <a:pt x="541" y="361"/>
                    </a:lnTo>
                    <a:lnTo>
                      <a:pt x="539" y="366"/>
                    </a:lnTo>
                    <a:lnTo>
                      <a:pt x="537" y="371"/>
                    </a:lnTo>
                    <a:lnTo>
                      <a:pt x="534" y="382"/>
                    </a:lnTo>
                    <a:lnTo>
                      <a:pt x="533" y="392"/>
                    </a:lnTo>
                    <a:lnTo>
                      <a:pt x="532" y="397"/>
                    </a:lnTo>
                    <a:lnTo>
                      <a:pt x="532" y="403"/>
                    </a:lnTo>
                    <a:lnTo>
                      <a:pt x="532" y="414"/>
                    </a:lnTo>
                    <a:lnTo>
                      <a:pt x="533" y="424"/>
                    </a:lnTo>
                    <a:lnTo>
                      <a:pt x="536" y="435"/>
                    </a:lnTo>
                    <a:lnTo>
                      <a:pt x="539" y="446"/>
                    </a:lnTo>
                    <a:lnTo>
                      <a:pt x="541" y="450"/>
                    </a:lnTo>
                    <a:lnTo>
                      <a:pt x="544" y="455"/>
                    </a:lnTo>
                    <a:lnTo>
                      <a:pt x="546" y="459"/>
                    </a:lnTo>
                    <a:lnTo>
                      <a:pt x="550" y="463"/>
                    </a:lnTo>
                    <a:lnTo>
                      <a:pt x="554" y="467"/>
                    </a:lnTo>
                    <a:lnTo>
                      <a:pt x="557" y="471"/>
                    </a:lnTo>
                    <a:lnTo>
                      <a:pt x="561" y="475"/>
                    </a:lnTo>
                    <a:lnTo>
                      <a:pt x="565" y="478"/>
                    </a:lnTo>
                    <a:lnTo>
                      <a:pt x="570" y="480"/>
                    </a:lnTo>
                    <a:lnTo>
                      <a:pt x="574" y="482"/>
                    </a:lnTo>
                    <a:lnTo>
                      <a:pt x="578" y="483"/>
                    </a:lnTo>
                    <a:lnTo>
                      <a:pt x="583" y="484"/>
                    </a:lnTo>
                    <a:lnTo>
                      <a:pt x="587" y="484"/>
                    </a:lnTo>
                    <a:lnTo>
                      <a:pt x="591" y="484"/>
                    </a:lnTo>
                    <a:lnTo>
                      <a:pt x="599" y="481"/>
                    </a:lnTo>
                    <a:lnTo>
                      <a:pt x="603" y="480"/>
                    </a:lnTo>
                    <a:lnTo>
                      <a:pt x="607" y="477"/>
                    </a:lnTo>
                    <a:lnTo>
                      <a:pt x="615" y="473"/>
                    </a:lnTo>
                    <a:lnTo>
                      <a:pt x="630" y="462"/>
                    </a:lnTo>
                    <a:lnTo>
                      <a:pt x="638" y="457"/>
                    </a:lnTo>
                    <a:lnTo>
                      <a:pt x="644" y="453"/>
                    </a:lnTo>
                    <a:lnTo>
                      <a:pt x="647" y="452"/>
                    </a:lnTo>
                    <a:lnTo>
                      <a:pt x="650" y="450"/>
                    </a:lnTo>
                    <a:lnTo>
                      <a:pt x="653" y="450"/>
                    </a:lnTo>
                    <a:lnTo>
                      <a:pt x="656" y="449"/>
                    </a:lnTo>
                    <a:lnTo>
                      <a:pt x="659" y="450"/>
                    </a:lnTo>
                    <a:lnTo>
                      <a:pt x="661" y="450"/>
                    </a:lnTo>
                    <a:lnTo>
                      <a:pt x="664" y="452"/>
                    </a:lnTo>
                    <a:lnTo>
                      <a:pt x="666" y="454"/>
                    </a:lnTo>
                    <a:lnTo>
                      <a:pt x="668" y="457"/>
                    </a:lnTo>
                    <a:lnTo>
                      <a:pt x="671" y="461"/>
                    </a:lnTo>
                    <a:lnTo>
                      <a:pt x="673" y="465"/>
                    </a:lnTo>
                    <a:lnTo>
                      <a:pt x="674" y="471"/>
                    </a:lnTo>
                    <a:lnTo>
                      <a:pt x="674" y="667"/>
                    </a:lnTo>
                    <a:lnTo>
                      <a:pt x="0" y="667"/>
                    </a:lnTo>
                    <a:lnTo>
                      <a:pt x="0" y="142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2CADA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Freeform 29"/>
              <p:cNvSpPr>
                <a:spLocks/>
              </p:cNvSpPr>
              <p:nvPr/>
            </p:nvSpPr>
            <p:spPr bwMode="auto">
              <a:xfrm>
                <a:off x="6080187" y="3653956"/>
                <a:ext cx="935037" cy="728663"/>
              </a:xfrm>
              <a:custGeom>
                <a:avLst/>
                <a:gdLst>
                  <a:gd name="T0" fmla="*/ 935037 w 674"/>
                  <a:gd name="T1" fmla="*/ 272034 h 525"/>
                  <a:gd name="T2" fmla="*/ 926713 w 674"/>
                  <a:gd name="T3" fmla="*/ 288689 h 525"/>
                  <a:gd name="T4" fmla="*/ 917002 w 674"/>
                  <a:gd name="T5" fmla="*/ 297017 h 525"/>
                  <a:gd name="T6" fmla="*/ 905904 w 674"/>
                  <a:gd name="T7" fmla="*/ 298405 h 525"/>
                  <a:gd name="T8" fmla="*/ 886482 w 674"/>
                  <a:gd name="T9" fmla="*/ 287301 h 525"/>
                  <a:gd name="T10" fmla="*/ 844863 w 674"/>
                  <a:gd name="T11" fmla="*/ 262319 h 525"/>
                  <a:gd name="T12" fmla="*/ 829603 w 674"/>
                  <a:gd name="T13" fmla="*/ 255379 h 525"/>
                  <a:gd name="T14" fmla="*/ 811568 w 674"/>
                  <a:gd name="T15" fmla="*/ 253991 h 525"/>
                  <a:gd name="T16" fmla="*/ 792146 w 674"/>
                  <a:gd name="T17" fmla="*/ 259543 h 525"/>
                  <a:gd name="T18" fmla="*/ 775498 w 674"/>
                  <a:gd name="T19" fmla="*/ 270646 h 525"/>
                  <a:gd name="T20" fmla="*/ 757463 w 674"/>
                  <a:gd name="T21" fmla="*/ 291465 h 525"/>
                  <a:gd name="T22" fmla="*/ 746365 w 674"/>
                  <a:gd name="T23" fmla="*/ 317836 h 525"/>
                  <a:gd name="T24" fmla="*/ 738041 w 674"/>
                  <a:gd name="T25" fmla="*/ 353922 h 525"/>
                  <a:gd name="T26" fmla="*/ 740816 w 674"/>
                  <a:gd name="T27" fmla="*/ 391396 h 525"/>
                  <a:gd name="T28" fmla="*/ 751914 w 674"/>
                  <a:gd name="T29" fmla="*/ 427482 h 525"/>
                  <a:gd name="T30" fmla="*/ 764400 w 674"/>
                  <a:gd name="T31" fmla="*/ 445525 h 525"/>
                  <a:gd name="T32" fmla="*/ 779660 w 674"/>
                  <a:gd name="T33" fmla="*/ 460793 h 525"/>
                  <a:gd name="T34" fmla="*/ 796307 w 674"/>
                  <a:gd name="T35" fmla="*/ 471896 h 525"/>
                  <a:gd name="T36" fmla="*/ 814342 w 674"/>
                  <a:gd name="T37" fmla="*/ 474672 h 525"/>
                  <a:gd name="T38" fmla="*/ 842088 w 674"/>
                  <a:gd name="T39" fmla="*/ 466344 h 525"/>
                  <a:gd name="T40" fmla="*/ 873996 w 674"/>
                  <a:gd name="T41" fmla="*/ 444137 h 525"/>
                  <a:gd name="T42" fmla="*/ 901742 w 674"/>
                  <a:gd name="T43" fmla="*/ 428870 h 525"/>
                  <a:gd name="T44" fmla="*/ 917002 w 674"/>
                  <a:gd name="T45" fmla="*/ 427482 h 525"/>
                  <a:gd name="T46" fmla="*/ 926713 w 674"/>
                  <a:gd name="T47" fmla="*/ 435810 h 525"/>
                  <a:gd name="T48" fmla="*/ 935037 w 674"/>
                  <a:gd name="T49" fmla="*/ 455241 h 525"/>
                  <a:gd name="T50" fmla="*/ 545207 w 674"/>
                  <a:gd name="T51" fmla="*/ 723111 h 525"/>
                  <a:gd name="T52" fmla="*/ 532721 w 674"/>
                  <a:gd name="T53" fmla="*/ 714784 h 525"/>
                  <a:gd name="T54" fmla="*/ 529947 w 674"/>
                  <a:gd name="T55" fmla="*/ 703680 h 525"/>
                  <a:gd name="T56" fmla="*/ 535496 w 674"/>
                  <a:gd name="T57" fmla="*/ 687025 h 525"/>
                  <a:gd name="T58" fmla="*/ 554918 w 674"/>
                  <a:gd name="T59" fmla="*/ 656491 h 525"/>
                  <a:gd name="T60" fmla="*/ 574340 w 674"/>
                  <a:gd name="T61" fmla="*/ 624568 h 525"/>
                  <a:gd name="T62" fmla="*/ 578502 w 674"/>
                  <a:gd name="T63" fmla="*/ 600973 h 525"/>
                  <a:gd name="T64" fmla="*/ 572953 w 674"/>
                  <a:gd name="T65" fmla="*/ 581542 h 525"/>
                  <a:gd name="T66" fmla="*/ 554918 w 674"/>
                  <a:gd name="T67" fmla="*/ 560724 h 525"/>
                  <a:gd name="T68" fmla="*/ 531334 w 674"/>
                  <a:gd name="T69" fmla="*/ 544068 h 525"/>
                  <a:gd name="T70" fmla="*/ 502201 w 674"/>
                  <a:gd name="T71" fmla="*/ 534353 h 525"/>
                  <a:gd name="T72" fmla="*/ 464744 w 674"/>
                  <a:gd name="T73" fmla="*/ 531577 h 525"/>
                  <a:gd name="T74" fmla="*/ 421738 w 674"/>
                  <a:gd name="T75" fmla="*/ 538517 h 525"/>
                  <a:gd name="T76" fmla="*/ 395379 w 674"/>
                  <a:gd name="T77" fmla="*/ 549620 h 525"/>
                  <a:gd name="T78" fmla="*/ 374570 w 674"/>
                  <a:gd name="T79" fmla="*/ 567663 h 525"/>
                  <a:gd name="T80" fmla="*/ 363471 w 674"/>
                  <a:gd name="T81" fmla="*/ 584318 h 525"/>
                  <a:gd name="T82" fmla="*/ 357922 w 674"/>
                  <a:gd name="T83" fmla="*/ 603749 h 525"/>
                  <a:gd name="T84" fmla="*/ 359309 w 674"/>
                  <a:gd name="T85" fmla="*/ 621792 h 525"/>
                  <a:gd name="T86" fmla="*/ 371795 w 674"/>
                  <a:gd name="T87" fmla="*/ 648163 h 525"/>
                  <a:gd name="T88" fmla="*/ 391217 w 674"/>
                  <a:gd name="T89" fmla="*/ 677310 h 525"/>
                  <a:gd name="T90" fmla="*/ 400928 w 674"/>
                  <a:gd name="T91" fmla="*/ 699516 h 525"/>
                  <a:gd name="T92" fmla="*/ 399541 w 674"/>
                  <a:gd name="T93" fmla="*/ 710620 h 525"/>
                  <a:gd name="T94" fmla="*/ 391217 w 674"/>
                  <a:gd name="T95" fmla="*/ 720335 h 525"/>
                  <a:gd name="T96" fmla="*/ 373182 w 674"/>
                  <a:gd name="T97" fmla="*/ 728663 h 5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74" h="525">
                    <a:moveTo>
                      <a:pt x="0" y="0"/>
                    </a:moveTo>
                    <a:lnTo>
                      <a:pt x="674" y="0"/>
                    </a:lnTo>
                    <a:lnTo>
                      <a:pt x="674" y="196"/>
                    </a:lnTo>
                    <a:lnTo>
                      <a:pt x="672" y="201"/>
                    </a:lnTo>
                    <a:lnTo>
                      <a:pt x="670" y="205"/>
                    </a:lnTo>
                    <a:lnTo>
                      <a:pt x="668" y="208"/>
                    </a:lnTo>
                    <a:lnTo>
                      <a:pt x="666" y="211"/>
                    </a:lnTo>
                    <a:lnTo>
                      <a:pt x="664" y="213"/>
                    </a:lnTo>
                    <a:lnTo>
                      <a:pt x="661" y="214"/>
                    </a:lnTo>
                    <a:lnTo>
                      <a:pt x="659" y="215"/>
                    </a:lnTo>
                    <a:lnTo>
                      <a:pt x="656" y="215"/>
                    </a:lnTo>
                    <a:lnTo>
                      <a:pt x="653" y="215"/>
                    </a:lnTo>
                    <a:lnTo>
                      <a:pt x="651" y="214"/>
                    </a:lnTo>
                    <a:lnTo>
                      <a:pt x="645" y="211"/>
                    </a:lnTo>
                    <a:lnTo>
                      <a:pt x="639" y="207"/>
                    </a:lnTo>
                    <a:lnTo>
                      <a:pt x="631" y="203"/>
                    </a:lnTo>
                    <a:lnTo>
                      <a:pt x="617" y="193"/>
                    </a:lnTo>
                    <a:lnTo>
                      <a:pt x="609" y="189"/>
                    </a:lnTo>
                    <a:lnTo>
                      <a:pt x="606" y="187"/>
                    </a:lnTo>
                    <a:lnTo>
                      <a:pt x="602" y="185"/>
                    </a:lnTo>
                    <a:lnTo>
                      <a:pt x="598" y="184"/>
                    </a:lnTo>
                    <a:lnTo>
                      <a:pt x="593" y="183"/>
                    </a:lnTo>
                    <a:lnTo>
                      <a:pt x="589" y="183"/>
                    </a:lnTo>
                    <a:lnTo>
                      <a:pt x="585" y="183"/>
                    </a:lnTo>
                    <a:lnTo>
                      <a:pt x="580" y="184"/>
                    </a:lnTo>
                    <a:lnTo>
                      <a:pt x="576" y="185"/>
                    </a:lnTo>
                    <a:lnTo>
                      <a:pt x="571" y="187"/>
                    </a:lnTo>
                    <a:lnTo>
                      <a:pt x="567" y="190"/>
                    </a:lnTo>
                    <a:lnTo>
                      <a:pt x="563" y="192"/>
                    </a:lnTo>
                    <a:lnTo>
                      <a:pt x="559" y="195"/>
                    </a:lnTo>
                    <a:lnTo>
                      <a:pt x="556" y="199"/>
                    </a:lnTo>
                    <a:lnTo>
                      <a:pt x="553" y="202"/>
                    </a:lnTo>
                    <a:lnTo>
                      <a:pt x="546" y="210"/>
                    </a:lnTo>
                    <a:lnTo>
                      <a:pt x="541" y="219"/>
                    </a:lnTo>
                    <a:lnTo>
                      <a:pt x="539" y="224"/>
                    </a:lnTo>
                    <a:lnTo>
                      <a:pt x="538" y="229"/>
                    </a:lnTo>
                    <a:lnTo>
                      <a:pt x="535" y="240"/>
                    </a:lnTo>
                    <a:lnTo>
                      <a:pt x="533" y="250"/>
                    </a:lnTo>
                    <a:lnTo>
                      <a:pt x="532" y="255"/>
                    </a:lnTo>
                    <a:lnTo>
                      <a:pt x="532" y="261"/>
                    </a:lnTo>
                    <a:lnTo>
                      <a:pt x="532" y="272"/>
                    </a:lnTo>
                    <a:lnTo>
                      <a:pt x="534" y="282"/>
                    </a:lnTo>
                    <a:lnTo>
                      <a:pt x="536" y="293"/>
                    </a:lnTo>
                    <a:lnTo>
                      <a:pt x="540" y="304"/>
                    </a:lnTo>
                    <a:lnTo>
                      <a:pt x="542" y="308"/>
                    </a:lnTo>
                    <a:lnTo>
                      <a:pt x="544" y="313"/>
                    </a:lnTo>
                    <a:lnTo>
                      <a:pt x="547" y="317"/>
                    </a:lnTo>
                    <a:lnTo>
                      <a:pt x="551" y="321"/>
                    </a:lnTo>
                    <a:lnTo>
                      <a:pt x="554" y="325"/>
                    </a:lnTo>
                    <a:lnTo>
                      <a:pt x="558" y="329"/>
                    </a:lnTo>
                    <a:lnTo>
                      <a:pt x="562" y="332"/>
                    </a:lnTo>
                    <a:lnTo>
                      <a:pt x="566" y="336"/>
                    </a:lnTo>
                    <a:lnTo>
                      <a:pt x="570" y="338"/>
                    </a:lnTo>
                    <a:lnTo>
                      <a:pt x="574" y="340"/>
                    </a:lnTo>
                    <a:lnTo>
                      <a:pt x="579" y="341"/>
                    </a:lnTo>
                    <a:lnTo>
                      <a:pt x="583" y="342"/>
                    </a:lnTo>
                    <a:lnTo>
                      <a:pt x="587" y="342"/>
                    </a:lnTo>
                    <a:lnTo>
                      <a:pt x="591" y="342"/>
                    </a:lnTo>
                    <a:lnTo>
                      <a:pt x="600" y="339"/>
                    </a:lnTo>
                    <a:lnTo>
                      <a:pt x="607" y="336"/>
                    </a:lnTo>
                    <a:lnTo>
                      <a:pt x="615" y="331"/>
                    </a:lnTo>
                    <a:lnTo>
                      <a:pt x="623" y="326"/>
                    </a:lnTo>
                    <a:lnTo>
                      <a:pt x="630" y="320"/>
                    </a:lnTo>
                    <a:lnTo>
                      <a:pt x="638" y="316"/>
                    </a:lnTo>
                    <a:lnTo>
                      <a:pt x="644" y="311"/>
                    </a:lnTo>
                    <a:lnTo>
                      <a:pt x="650" y="309"/>
                    </a:lnTo>
                    <a:lnTo>
                      <a:pt x="653" y="308"/>
                    </a:lnTo>
                    <a:lnTo>
                      <a:pt x="656" y="307"/>
                    </a:lnTo>
                    <a:lnTo>
                      <a:pt x="661" y="308"/>
                    </a:lnTo>
                    <a:lnTo>
                      <a:pt x="664" y="309"/>
                    </a:lnTo>
                    <a:lnTo>
                      <a:pt x="666" y="312"/>
                    </a:lnTo>
                    <a:lnTo>
                      <a:pt x="668" y="314"/>
                    </a:lnTo>
                    <a:lnTo>
                      <a:pt x="670" y="318"/>
                    </a:lnTo>
                    <a:lnTo>
                      <a:pt x="672" y="322"/>
                    </a:lnTo>
                    <a:lnTo>
                      <a:pt x="674" y="328"/>
                    </a:lnTo>
                    <a:lnTo>
                      <a:pt x="674" y="525"/>
                    </a:lnTo>
                    <a:lnTo>
                      <a:pt x="403" y="525"/>
                    </a:lnTo>
                    <a:lnTo>
                      <a:pt x="393" y="521"/>
                    </a:lnTo>
                    <a:lnTo>
                      <a:pt x="390" y="519"/>
                    </a:lnTo>
                    <a:lnTo>
                      <a:pt x="387" y="517"/>
                    </a:lnTo>
                    <a:lnTo>
                      <a:pt x="384" y="515"/>
                    </a:lnTo>
                    <a:lnTo>
                      <a:pt x="383" y="512"/>
                    </a:lnTo>
                    <a:lnTo>
                      <a:pt x="382" y="509"/>
                    </a:lnTo>
                    <a:lnTo>
                      <a:pt x="382" y="507"/>
                    </a:lnTo>
                    <a:lnTo>
                      <a:pt x="382" y="504"/>
                    </a:lnTo>
                    <a:lnTo>
                      <a:pt x="383" y="501"/>
                    </a:lnTo>
                    <a:lnTo>
                      <a:pt x="386" y="495"/>
                    </a:lnTo>
                    <a:lnTo>
                      <a:pt x="390" y="487"/>
                    </a:lnTo>
                    <a:lnTo>
                      <a:pt x="395" y="481"/>
                    </a:lnTo>
                    <a:lnTo>
                      <a:pt x="400" y="473"/>
                    </a:lnTo>
                    <a:lnTo>
                      <a:pt x="405" y="466"/>
                    </a:lnTo>
                    <a:lnTo>
                      <a:pt x="410" y="458"/>
                    </a:lnTo>
                    <a:lnTo>
                      <a:pt x="414" y="450"/>
                    </a:lnTo>
                    <a:lnTo>
                      <a:pt x="416" y="442"/>
                    </a:lnTo>
                    <a:lnTo>
                      <a:pt x="417" y="438"/>
                    </a:lnTo>
                    <a:lnTo>
                      <a:pt x="417" y="433"/>
                    </a:lnTo>
                    <a:lnTo>
                      <a:pt x="416" y="429"/>
                    </a:lnTo>
                    <a:lnTo>
                      <a:pt x="415" y="424"/>
                    </a:lnTo>
                    <a:lnTo>
                      <a:pt x="413" y="419"/>
                    </a:lnTo>
                    <a:lnTo>
                      <a:pt x="410" y="415"/>
                    </a:lnTo>
                    <a:lnTo>
                      <a:pt x="404" y="407"/>
                    </a:lnTo>
                    <a:lnTo>
                      <a:pt x="400" y="404"/>
                    </a:lnTo>
                    <a:lnTo>
                      <a:pt x="396" y="400"/>
                    </a:lnTo>
                    <a:lnTo>
                      <a:pt x="388" y="395"/>
                    </a:lnTo>
                    <a:lnTo>
                      <a:pt x="383" y="392"/>
                    </a:lnTo>
                    <a:lnTo>
                      <a:pt x="377" y="390"/>
                    </a:lnTo>
                    <a:lnTo>
                      <a:pt x="367" y="387"/>
                    </a:lnTo>
                    <a:lnTo>
                      <a:pt x="362" y="385"/>
                    </a:lnTo>
                    <a:lnTo>
                      <a:pt x="357" y="384"/>
                    </a:lnTo>
                    <a:lnTo>
                      <a:pt x="346" y="383"/>
                    </a:lnTo>
                    <a:lnTo>
                      <a:pt x="335" y="383"/>
                    </a:lnTo>
                    <a:lnTo>
                      <a:pt x="325" y="383"/>
                    </a:lnTo>
                    <a:lnTo>
                      <a:pt x="314" y="385"/>
                    </a:lnTo>
                    <a:lnTo>
                      <a:pt x="304" y="388"/>
                    </a:lnTo>
                    <a:lnTo>
                      <a:pt x="299" y="390"/>
                    </a:lnTo>
                    <a:lnTo>
                      <a:pt x="294" y="392"/>
                    </a:lnTo>
                    <a:lnTo>
                      <a:pt x="285" y="396"/>
                    </a:lnTo>
                    <a:lnTo>
                      <a:pt x="281" y="399"/>
                    </a:lnTo>
                    <a:lnTo>
                      <a:pt x="277" y="402"/>
                    </a:lnTo>
                    <a:lnTo>
                      <a:pt x="270" y="409"/>
                    </a:lnTo>
                    <a:lnTo>
                      <a:pt x="267" y="412"/>
                    </a:lnTo>
                    <a:lnTo>
                      <a:pt x="264" y="416"/>
                    </a:lnTo>
                    <a:lnTo>
                      <a:pt x="262" y="421"/>
                    </a:lnTo>
                    <a:lnTo>
                      <a:pt x="260" y="425"/>
                    </a:lnTo>
                    <a:lnTo>
                      <a:pt x="259" y="431"/>
                    </a:lnTo>
                    <a:lnTo>
                      <a:pt x="258" y="435"/>
                    </a:lnTo>
                    <a:lnTo>
                      <a:pt x="258" y="440"/>
                    </a:lnTo>
                    <a:lnTo>
                      <a:pt x="258" y="444"/>
                    </a:lnTo>
                    <a:lnTo>
                      <a:pt x="259" y="448"/>
                    </a:lnTo>
                    <a:lnTo>
                      <a:pt x="260" y="452"/>
                    </a:lnTo>
                    <a:lnTo>
                      <a:pt x="263" y="460"/>
                    </a:lnTo>
                    <a:lnTo>
                      <a:pt x="268" y="467"/>
                    </a:lnTo>
                    <a:lnTo>
                      <a:pt x="273" y="475"/>
                    </a:lnTo>
                    <a:lnTo>
                      <a:pt x="277" y="482"/>
                    </a:lnTo>
                    <a:lnTo>
                      <a:pt x="282" y="488"/>
                    </a:lnTo>
                    <a:lnTo>
                      <a:pt x="286" y="495"/>
                    </a:lnTo>
                    <a:lnTo>
                      <a:pt x="288" y="501"/>
                    </a:lnTo>
                    <a:lnTo>
                      <a:pt x="289" y="504"/>
                    </a:lnTo>
                    <a:lnTo>
                      <a:pt x="289" y="507"/>
                    </a:lnTo>
                    <a:lnTo>
                      <a:pt x="289" y="509"/>
                    </a:lnTo>
                    <a:lnTo>
                      <a:pt x="288" y="512"/>
                    </a:lnTo>
                    <a:lnTo>
                      <a:pt x="287" y="514"/>
                    </a:lnTo>
                    <a:lnTo>
                      <a:pt x="285" y="517"/>
                    </a:lnTo>
                    <a:lnTo>
                      <a:pt x="282" y="519"/>
                    </a:lnTo>
                    <a:lnTo>
                      <a:pt x="279" y="521"/>
                    </a:lnTo>
                    <a:lnTo>
                      <a:pt x="274" y="523"/>
                    </a:lnTo>
                    <a:lnTo>
                      <a:pt x="269" y="525"/>
                    </a:lnTo>
                    <a:lnTo>
                      <a:pt x="0" y="52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2CADA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Freeform 30"/>
              <p:cNvSpPr>
                <a:spLocks/>
              </p:cNvSpPr>
              <p:nvPr/>
            </p:nvSpPr>
            <p:spPr bwMode="auto">
              <a:xfrm>
                <a:off x="6818374" y="3653956"/>
                <a:ext cx="1141413" cy="728663"/>
              </a:xfrm>
              <a:custGeom>
                <a:avLst/>
                <a:gdLst>
                  <a:gd name="T0" fmla="*/ 752611 w 822"/>
                  <a:gd name="T1" fmla="*/ 724499 h 525"/>
                  <a:gd name="T2" fmla="*/ 735948 w 822"/>
                  <a:gd name="T3" fmla="*/ 714784 h 525"/>
                  <a:gd name="T4" fmla="*/ 731782 w 822"/>
                  <a:gd name="T5" fmla="*/ 702292 h 525"/>
                  <a:gd name="T6" fmla="*/ 741502 w 822"/>
                  <a:gd name="T7" fmla="*/ 678698 h 525"/>
                  <a:gd name="T8" fmla="*/ 770662 w 822"/>
                  <a:gd name="T9" fmla="*/ 635672 h 525"/>
                  <a:gd name="T10" fmla="*/ 778994 w 822"/>
                  <a:gd name="T11" fmla="*/ 613465 h 525"/>
                  <a:gd name="T12" fmla="*/ 777605 w 822"/>
                  <a:gd name="T13" fmla="*/ 589870 h 525"/>
                  <a:gd name="T14" fmla="*/ 772051 w 822"/>
                  <a:gd name="T15" fmla="*/ 577379 h 525"/>
                  <a:gd name="T16" fmla="*/ 760942 w 822"/>
                  <a:gd name="T17" fmla="*/ 562111 h 525"/>
                  <a:gd name="T18" fmla="*/ 737336 w 822"/>
                  <a:gd name="T19" fmla="*/ 545456 h 525"/>
                  <a:gd name="T20" fmla="*/ 715119 w 822"/>
                  <a:gd name="T21" fmla="*/ 537129 h 525"/>
                  <a:gd name="T22" fmla="*/ 683182 w 822"/>
                  <a:gd name="T23" fmla="*/ 531577 h 525"/>
                  <a:gd name="T24" fmla="*/ 634581 w 822"/>
                  <a:gd name="T25" fmla="*/ 534353 h 525"/>
                  <a:gd name="T26" fmla="*/ 602644 w 822"/>
                  <a:gd name="T27" fmla="*/ 545456 h 525"/>
                  <a:gd name="T28" fmla="*/ 583204 w 822"/>
                  <a:gd name="T29" fmla="*/ 559336 h 525"/>
                  <a:gd name="T30" fmla="*/ 567929 w 822"/>
                  <a:gd name="T31" fmla="*/ 577379 h 525"/>
                  <a:gd name="T32" fmla="*/ 559598 w 822"/>
                  <a:gd name="T33" fmla="*/ 598198 h 525"/>
                  <a:gd name="T34" fmla="*/ 559598 w 822"/>
                  <a:gd name="T35" fmla="*/ 616241 h 525"/>
                  <a:gd name="T36" fmla="*/ 566541 w 822"/>
                  <a:gd name="T37" fmla="*/ 638448 h 525"/>
                  <a:gd name="T38" fmla="*/ 585981 w 822"/>
                  <a:gd name="T39" fmla="*/ 668982 h 525"/>
                  <a:gd name="T40" fmla="*/ 601255 w 822"/>
                  <a:gd name="T41" fmla="*/ 695353 h 525"/>
                  <a:gd name="T42" fmla="*/ 602644 w 822"/>
                  <a:gd name="T43" fmla="*/ 706456 h 525"/>
                  <a:gd name="T44" fmla="*/ 597090 w 822"/>
                  <a:gd name="T45" fmla="*/ 717560 h 525"/>
                  <a:gd name="T46" fmla="*/ 581815 w 822"/>
                  <a:gd name="T47" fmla="*/ 725887 h 525"/>
                  <a:gd name="T48" fmla="*/ 197178 w 822"/>
                  <a:gd name="T49" fmla="*/ 453853 h 525"/>
                  <a:gd name="T50" fmla="*/ 183293 w 822"/>
                  <a:gd name="T51" fmla="*/ 428870 h 525"/>
                  <a:gd name="T52" fmla="*/ 172184 w 822"/>
                  <a:gd name="T53" fmla="*/ 426094 h 525"/>
                  <a:gd name="T54" fmla="*/ 155521 w 822"/>
                  <a:gd name="T55" fmla="*/ 433034 h 525"/>
                  <a:gd name="T56" fmla="*/ 115252 w 822"/>
                  <a:gd name="T57" fmla="*/ 459405 h 525"/>
                  <a:gd name="T58" fmla="*/ 99978 w 822"/>
                  <a:gd name="T59" fmla="*/ 469120 h 525"/>
                  <a:gd name="T60" fmla="*/ 76372 w 822"/>
                  <a:gd name="T61" fmla="*/ 474672 h 525"/>
                  <a:gd name="T62" fmla="*/ 59709 w 822"/>
                  <a:gd name="T63" fmla="*/ 471896 h 525"/>
                  <a:gd name="T64" fmla="*/ 36103 w 822"/>
                  <a:gd name="T65" fmla="*/ 456629 h 525"/>
                  <a:gd name="T66" fmla="*/ 16663 w 822"/>
                  <a:gd name="T67" fmla="*/ 434422 h 525"/>
                  <a:gd name="T68" fmla="*/ 5554 w 822"/>
                  <a:gd name="T69" fmla="*/ 406663 h 525"/>
                  <a:gd name="T70" fmla="*/ 1389 w 822"/>
                  <a:gd name="T71" fmla="*/ 377517 h 525"/>
                  <a:gd name="T72" fmla="*/ 4166 w 822"/>
                  <a:gd name="T73" fmla="*/ 333103 h 525"/>
                  <a:gd name="T74" fmla="*/ 13886 w 822"/>
                  <a:gd name="T75" fmla="*/ 303957 h 525"/>
                  <a:gd name="T76" fmla="*/ 29160 w 822"/>
                  <a:gd name="T77" fmla="*/ 280362 h 525"/>
                  <a:gd name="T78" fmla="*/ 48600 w 822"/>
                  <a:gd name="T79" fmla="*/ 263707 h 525"/>
                  <a:gd name="T80" fmla="*/ 68040 w 822"/>
                  <a:gd name="T81" fmla="*/ 255379 h 525"/>
                  <a:gd name="T82" fmla="*/ 84703 w 822"/>
                  <a:gd name="T83" fmla="*/ 253991 h 525"/>
                  <a:gd name="T84" fmla="*/ 108309 w 822"/>
                  <a:gd name="T85" fmla="*/ 262319 h 525"/>
                  <a:gd name="T86" fmla="*/ 137469 w 822"/>
                  <a:gd name="T87" fmla="*/ 281750 h 525"/>
                  <a:gd name="T88" fmla="*/ 165241 w 822"/>
                  <a:gd name="T89" fmla="*/ 297017 h 525"/>
                  <a:gd name="T90" fmla="*/ 176350 w 822"/>
                  <a:gd name="T91" fmla="*/ 298405 h 525"/>
                  <a:gd name="T92" fmla="*/ 186070 w 822"/>
                  <a:gd name="T93" fmla="*/ 292853 h 525"/>
                  <a:gd name="T94" fmla="*/ 197178 w 822"/>
                  <a:gd name="T95" fmla="*/ 272034 h 525"/>
                  <a:gd name="T96" fmla="*/ 1141413 w 822"/>
                  <a:gd name="T97" fmla="*/ 728663 h 5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22" h="525">
                    <a:moveTo>
                      <a:pt x="822" y="525"/>
                    </a:moveTo>
                    <a:lnTo>
                      <a:pt x="549" y="525"/>
                    </a:lnTo>
                    <a:lnTo>
                      <a:pt x="542" y="522"/>
                    </a:lnTo>
                    <a:lnTo>
                      <a:pt x="536" y="520"/>
                    </a:lnTo>
                    <a:lnTo>
                      <a:pt x="532" y="516"/>
                    </a:lnTo>
                    <a:lnTo>
                      <a:pt x="530" y="515"/>
                    </a:lnTo>
                    <a:lnTo>
                      <a:pt x="529" y="513"/>
                    </a:lnTo>
                    <a:lnTo>
                      <a:pt x="528" y="510"/>
                    </a:lnTo>
                    <a:lnTo>
                      <a:pt x="527" y="506"/>
                    </a:lnTo>
                    <a:lnTo>
                      <a:pt x="528" y="502"/>
                    </a:lnTo>
                    <a:lnTo>
                      <a:pt x="529" y="498"/>
                    </a:lnTo>
                    <a:lnTo>
                      <a:pt x="534" y="489"/>
                    </a:lnTo>
                    <a:lnTo>
                      <a:pt x="540" y="479"/>
                    </a:lnTo>
                    <a:lnTo>
                      <a:pt x="550" y="466"/>
                    </a:lnTo>
                    <a:lnTo>
                      <a:pt x="555" y="458"/>
                    </a:lnTo>
                    <a:lnTo>
                      <a:pt x="558" y="451"/>
                    </a:lnTo>
                    <a:lnTo>
                      <a:pt x="560" y="445"/>
                    </a:lnTo>
                    <a:lnTo>
                      <a:pt x="561" y="442"/>
                    </a:lnTo>
                    <a:lnTo>
                      <a:pt x="561" y="438"/>
                    </a:lnTo>
                    <a:lnTo>
                      <a:pt x="561" y="432"/>
                    </a:lnTo>
                    <a:lnTo>
                      <a:pt x="560" y="425"/>
                    </a:lnTo>
                    <a:lnTo>
                      <a:pt x="559" y="422"/>
                    </a:lnTo>
                    <a:lnTo>
                      <a:pt x="558" y="420"/>
                    </a:lnTo>
                    <a:lnTo>
                      <a:pt x="556" y="416"/>
                    </a:lnTo>
                    <a:lnTo>
                      <a:pt x="554" y="412"/>
                    </a:lnTo>
                    <a:lnTo>
                      <a:pt x="551" y="408"/>
                    </a:lnTo>
                    <a:lnTo>
                      <a:pt x="548" y="405"/>
                    </a:lnTo>
                    <a:lnTo>
                      <a:pt x="544" y="402"/>
                    </a:lnTo>
                    <a:lnTo>
                      <a:pt x="536" y="396"/>
                    </a:lnTo>
                    <a:lnTo>
                      <a:pt x="531" y="393"/>
                    </a:lnTo>
                    <a:lnTo>
                      <a:pt x="527" y="391"/>
                    </a:lnTo>
                    <a:lnTo>
                      <a:pt x="520" y="389"/>
                    </a:lnTo>
                    <a:lnTo>
                      <a:pt x="515" y="387"/>
                    </a:lnTo>
                    <a:lnTo>
                      <a:pt x="504" y="384"/>
                    </a:lnTo>
                    <a:lnTo>
                      <a:pt x="498" y="383"/>
                    </a:lnTo>
                    <a:lnTo>
                      <a:pt x="492" y="383"/>
                    </a:lnTo>
                    <a:lnTo>
                      <a:pt x="480" y="382"/>
                    </a:lnTo>
                    <a:lnTo>
                      <a:pt x="468" y="383"/>
                    </a:lnTo>
                    <a:lnTo>
                      <a:pt x="457" y="385"/>
                    </a:lnTo>
                    <a:lnTo>
                      <a:pt x="445" y="388"/>
                    </a:lnTo>
                    <a:lnTo>
                      <a:pt x="439" y="391"/>
                    </a:lnTo>
                    <a:lnTo>
                      <a:pt x="434" y="393"/>
                    </a:lnTo>
                    <a:lnTo>
                      <a:pt x="429" y="396"/>
                    </a:lnTo>
                    <a:lnTo>
                      <a:pt x="424" y="399"/>
                    </a:lnTo>
                    <a:lnTo>
                      <a:pt x="420" y="403"/>
                    </a:lnTo>
                    <a:lnTo>
                      <a:pt x="416" y="407"/>
                    </a:lnTo>
                    <a:lnTo>
                      <a:pt x="412" y="411"/>
                    </a:lnTo>
                    <a:lnTo>
                      <a:pt x="409" y="416"/>
                    </a:lnTo>
                    <a:lnTo>
                      <a:pt x="406" y="420"/>
                    </a:lnTo>
                    <a:lnTo>
                      <a:pt x="404" y="425"/>
                    </a:lnTo>
                    <a:lnTo>
                      <a:pt x="403" y="431"/>
                    </a:lnTo>
                    <a:lnTo>
                      <a:pt x="402" y="435"/>
                    </a:lnTo>
                    <a:lnTo>
                      <a:pt x="402" y="439"/>
                    </a:lnTo>
                    <a:lnTo>
                      <a:pt x="403" y="444"/>
                    </a:lnTo>
                    <a:lnTo>
                      <a:pt x="404" y="448"/>
                    </a:lnTo>
                    <a:lnTo>
                      <a:pt x="405" y="452"/>
                    </a:lnTo>
                    <a:lnTo>
                      <a:pt x="408" y="460"/>
                    </a:lnTo>
                    <a:lnTo>
                      <a:pt x="412" y="468"/>
                    </a:lnTo>
                    <a:lnTo>
                      <a:pt x="417" y="475"/>
                    </a:lnTo>
                    <a:lnTo>
                      <a:pt x="422" y="482"/>
                    </a:lnTo>
                    <a:lnTo>
                      <a:pt x="427" y="488"/>
                    </a:lnTo>
                    <a:lnTo>
                      <a:pt x="431" y="495"/>
                    </a:lnTo>
                    <a:lnTo>
                      <a:pt x="433" y="501"/>
                    </a:lnTo>
                    <a:lnTo>
                      <a:pt x="434" y="504"/>
                    </a:lnTo>
                    <a:lnTo>
                      <a:pt x="434" y="507"/>
                    </a:lnTo>
                    <a:lnTo>
                      <a:pt x="434" y="509"/>
                    </a:lnTo>
                    <a:lnTo>
                      <a:pt x="433" y="512"/>
                    </a:lnTo>
                    <a:lnTo>
                      <a:pt x="432" y="514"/>
                    </a:lnTo>
                    <a:lnTo>
                      <a:pt x="430" y="517"/>
                    </a:lnTo>
                    <a:lnTo>
                      <a:pt x="427" y="519"/>
                    </a:lnTo>
                    <a:lnTo>
                      <a:pt x="423" y="521"/>
                    </a:lnTo>
                    <a:lnTo>
                      <a:pt x="419" y="523"/>
                    </a:lnTo>
                    <a:lnTo>
                      <a:pt x="413" y="525"/>
                    </a:lnTo>
                    <a:lnTo>
                      <a:pt x="142" y="525"/>
                    </a:lnTo>
                    <a:lnTo>
                      <a:pt x="142" y="327"/>
                    </a:lnTo>
                    <a:lnTo>
                      <a:pt x="138" y="317"/>
                    </a:lnTo>
                    <a:lnTo>
                      <a:pt x="134" y="311"/>
                    </a:lnTo>
                    <a:lnTo>
                      <a:pt x="132" y="309"/>
                    </a:lnTo>
                    <a:lnTo>
                      <a:pt x="129" y="308"/>
                    </a:lnTo>
                    <a:lnTo>
                      <a:pt x="127" y="307"/>
                    </a:lnTo>
                    <a:lnTo>
                      <a:pt x="124" y="307"/>
                    </a:lnTo>
                    <a:lnTo>
                      <a:pt x="121" y="308"/>
                    </a:lnTo>
                    <a:lnTo>
                      <a:pt x="118" y="309"/>
                    </a:lnTo>
                    <a:lnTo>
                      <a:pt x="112" y="312"/>
                    </a:lnTo>
                    <a:lnTo>
                      <a:pt x="106" y="316"/>
                    </a:lnTo>
                    <a:lnTo>
                      <a:pt x="98" y="321"/>
                    </a:lnTo>
                    <a:lnTo>
                      <a:pt x="83" y="331"/>
                    </a:lnTo>
                    <a:lnTo>
                      <a:pt x="79" y="333"/>
                    </a:lnTo>
                    <a:lnTo>
                      <a:pt x="76" y="336"/>
                    </a:lnTo>
                    <a:lnTo>
                      <a:pt x="72" y="338"/>
                    </a:lnTo>
                    <a:lnTo>
                      <a:pt x="68" y="339"/>
                    </a:lnTo>
                    <a:lnTo>
                      <a:pt x="59" y="342"/>
                    </a:lnTo>
                    <a:lnTo>
                      <a:pt x="55" y="342"/>
                    </a:lnTo>
                    <a:lnTo>
                      <a:pt x="51" y="342"/>
                    </a:lnTo>
                    <a:lnTo>
                      <a:pt x="47" y="341"/>
                    </a:lnTo>
                    <a:lnTo>
                      <a:pt x="43" y="340"/>
                    </a:lnTo>
                    <a:lnTo>
                      <a:pt x="38" y="338"/>
                    </a:lnTo>
                    <a:lnTo>
                      <a:pt x="34" y="336"/>
                    </a:lnTo>
                    <a:lnTo>
                      <a:pt x="26" y="329"/>
                    </a:lnTo>
                    <a:lnTo>
                      <a:pt x="22" y="325"/>
                    </a:lnTo>
                    <a:lnTo>
                      <a:pt x="19" y="321"/>
                    </a:lnTo>
                    <a:lnTo>
                      <a:pt x="12" y="313"/>
                    </a:lnTo>
                    <a:lnTo>
                      <a:pt x="10" y="308"/>
                    </a:lnTo>
                    <a:lnTo>
                      <a:pt x="8" y="304"/>
                    </a:lnTo>
                    <a:lnTo>
                      <a:pt x="4" y="293"/>
                    </a:lnTo>
                    <a:lnTo>
                      <a:pt x="3" y="287"/>
                    </a:lnTo>
                    <a:lnTo>
                      <a:pt x="2" y="282"/>
                    </a:lnTo>
                    <a:lnTo>
                      <a:pt x="1" y="272"/>
                    </a:lnTo>
                    <a:lnTo>
                      <a:pt x="0" y="261"/>
                    </a:lnTo>
                    <a:lnTo>
                      <a:pt x="1" y="250"/>
                    </a:lnTo>
                    <a:lnTo>
                      <a:pt x="3" y="240"/>
                    </a:lnTo>
                    <a:lnTo>
                      <a:pt x="6" y="229"/>
                    </a:lnTo>
                    <a:lnTo>
                      <a:pt x="8" y="224"/>
                    </a:lnTo>
                    <a:lnTo>
                      <a:pt x="10" y="219"/>
                    </a:lnTo>
                    <a:lnTo>
                      <a:pt x="14" y="210"/>
                    </a:lnTo>
                    <a:lnTo>
                      <a:pt x="18" y="206"/>
                    </a:lnTo>
                    <a:lnTo>
                      <a:pt x="21" y="202"/>
                    </a:lnTo>
                    <a:lnTo>
                      <a:pt x="27" y="195"/>
                    </a:lnTo>
                    <a:lnTo>
                      <a:pt x="31" y="192"/>
                    </a:lnTo>
                    <a:lnTo>
                      <a:pt x="35" y="190"/>
                    </a:lnTo>
                    <a:lnTo>
                      <a:pt x="40" y="187"/>
                    </a:lnTo>
                    <a:lnTo>
                      <a:pt x="44" y="185"/>
                    </a:lnTo>
                    <a:lnTo>
                      <a:pt x="49" y="184"/>
                    </a:lnTo>
                    <a:lnTo>
                      <a:pt x="53" y="183"/>
                    </a:lnTo>
                    <a:lnTo>
                      <a:pt x="57" y="183"/>
                    </a:lnTo>
                    <a:lnTo>
                      <a:pt x="61" y="183"/>
                    </a:lnTo>
                    <a:lnTo>
                      <a:pt x="66" y="184"/>
                    </a:lnTo>
                    <a:lnTo>
                      <a:pt x="70" y="185"/>
                    </a:lnTo>
                    <a:lnTo>
                      <a:pt x="78" y="189"/>
                    </a:lnTo>
                    <a:lnTo>
                      <a:pt x="85" y="193"/>
                    </a:lnTo>
                    <a:lnTo>
                      <a:pt x="92" y="198"/>
                    </a:lnTo>
                    <a:lnTo>
                      <a:pt x="99" y="203"/>
                    </a:lnTo>
                    <a:lnTo>
                      <a:pt x="107" y="207"/>
                    </a:lnTo>
                    <a:lnTo>
                      <a:pt x="113" y="211"/>
                    </a:lnTo>
                    <a:lnTo>
                      <a:pt x="119" y="214"/>
                    </a:lnTo>
                    <a:lnTo>
                      <a:pt x="121" y="215"/>
                    </a:lnTo>
                    <a:lnTo>
                      <a:pt x="124" y="215"/>
                    </a:lnTo>
                    <a:lnTo>
                      <a:pt x="127" y="215"/>
                    </a:lnTo>
                    <a:lnTo>
                      <a:pt x="129" y="214"/>
                    </a:lnTo>
                    <a:lnTo>
                      <a:pt x="132" y="213"/>
                    </a:lnTo>
                    <a:lnTo>
                      <a:pt x="134" y="211"/>
                    </a:lnTo>
                    <a:lnTo>
                      <a:pt x="138" y="205"/>
                    </a:lnTo>
                    <a:lnTo>
                      <a:pt x="140" y="201"/>
                    </a:lnTo>
                    <a:lnTo>
                      <a:pt x="142" y="196"/>
                    </a:lnTo>
                    <a:lnTo>
                      <a:pt x="142" y="0"/>
                    </a:lnTo>
                    <a:lnTo>
                      <a:pt x="822" y="0"/>
                    </a:lnTo>
                    <a:lnTo>
                      <a:pt x="822" y="525"/>
                    </a:lnTo>
                    <a:close/>
                  </a:path>
                </a:pathLst>
              </a:custGeom>
              <a:noFill/>
              <a:ln w="9525" cmpd="sng">
                <a:solidFill>
                  <a:srgbClr val="2CADA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smtClea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TextBox 28"/>
              <p:cNvSpPr txBox="1"/>
              <p:nvPr/>
            </p:nvSpPr>
            <p:spPr>
              <a:xfrm>
                <a:off x="6233232" y="3697868"/>
                <a:ext cx="1003064" cy="615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050" dirty="0" smtClean="0">
                    <a:solidFill>
                      <a:srgbClr val="000000"/>
                    </a:solidFill>
                    <a:latin typeface="微软雅黑" pitchFamily="34" charset="-122"/>
                  </a:rPr>
                  <a:t>科学</a:t>
                </a:r>
                <a:endParaRPr lang="en-US" altLang="zh-CN" sz="1050" dirty="0" smtClean="0">
                  <a:solidFill>
                    <a:srgbClr val="000000"/>
                  </a:solidFill>
                  <a:latin typeface="微软雅黑" pitchFamily="34" charset="-122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050" dirty="0" smtClean="0">
                    <a:solidFill>
                      <a:srgbClr val="000000"/>
                    </a:solidFill>
                    <a:latin typeface="微软雅黑" pitchFamily="34" charset="-122"/>
                  </a:rPr>
                  <a:t>分析</a:t>
                </a:r>
                <a:endParaRPr lang="zh-CN" altLang="en-US" sz="1050" dirty="0">
                  <a:solidFill>
                    <a:srgbClr val="000000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64" name="TextBox 29"/>
              <p:cNvSpPr txBox="1"/>
              <p:nvPr/>
            </p:nvSpPr>
            <p:spPr>
              <a:xfrm>
                <a:off x="7145352" y="4438923"/>
                <a:ext cx="1003064" cy="592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000" dirty="0" smtClean="0">
                    <a:solidFill>
                      <a:srgbClr val="000000"/>
                    </a:solidFill>
                    <a:latin typeface="微软雅黑" pitchFamily="34" charset="-122"/>
                  </a:rPr>
                  <a:t>新产品</a:t>
                </a:r>
                <a:endParaRPr lang="en-US" altLang="zh-CN" sz="1000" dirty="0" smtClean="0">
                  <a:solidFill>
                    <a:srgbClr val="000000"/>
                  </a:solidFill>
                  <a:latin typeface="微软雅黑" pitchFamily="34" charset="-122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000" dirty="0" smtClean="0">
                    <a:solidFill>
                      <a:srgbClr val="000000"/>
                    </a:solidFill>
                    <a:latin typeface="微软雅黑" pitchFamily="34" charset="-122"/>
                  </a:rPr>
                  <a:t>构思</a:t>
                </a:r>
                <a:endParaRPr lang="zh-CN" altLang="en-US" sz="1000" dirty="0">
                  <a:solidFill>
                    <a:srgbClr val="000000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65" name="TextBox 30"/>
              <p:cNvSpPr txBox="1"/>
              <p:nvPr/>
            </p:nvSpPr>
            <p:spPr>
              <a:xfrm>
                <a:off x="6233232" y="4489956"/>
                <a:ext cx="1003064" cy="592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000" dirty="0" smtClean="0">
                    <a:solidFill>
                      <a:srgbClr val="000000"/>
                    </a:solidFill>
                    <a:latin typeface="微软雅黑" pitchFamily="34" charset="-122"/>
                  </a:rPr>
                  <a:t>积极</a:t>
                </a:r>
                <a:endParaRPr lang="en-US" altLang="zh-CN" sz="1000" dirty="0" smtClean="0">
                  <a:solidFill>
                    <a:srgbClr val="000000"/>
                  </a:solidFill>
                  <a:latin typeface="微软雅黑" pitchFamily="34" charset="-122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000" dirty="0" smtClean="0">
                    <a:solidFill>
                      <a:srgbClr val="000000"/>
                    </a:solidFill>
                    <a:latin typeface="微软雅黑" pitchFamily="34" charset="-122"/>
                  </a:rPr>
                  <a:t>学习</a:t>
                </a:r>
                <a:endParaRPr lang="zh-CN" altLang="en-US" sz="1000" dirty="0">
                  <a:solidFill>
                    <a:srgbClr val="000000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66" name="TextBox 31"/>
              <p:cNvSpPr txBox="1"/>
              <p:nvPr/>
            </p:nvSpPr>
            <p:spPr>
              <a:xfrm>
                <a:off x="7145352" y="3717033"/>
                <a:ext cx="1003064" cy="592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000" dirty="0" smtClean="0">
                    <a:solidFill>
                      <a:srgbClr val="000000"/>
                    </a:solidFill>
                    <a:latin typeface="微软雅黑" pitchFamily="34" charset="-122"/>
                  </a:rPr>
                  <a:t>批判性</a:t>
                </a:r>
                <a:endParaRPr lang="en-US" altLang="zh-CN" sz="1000" dirty="0" smtClean="0">
                  <a:solidFill>
                    <a:srgbClr val="000000"/>
                  </a:solidFill>
                  <a:latin typeface="微软雅黑" pitchFamily="34" charset="-122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000" dirty="0" smtClean="0">
                    <a:solidFill>
                      <a:srgbClr val="000000"/>
                    </a:solidFill>
                    <a:latin typeface="微软雅黑" pitchFamily="34" charset="-122"/>
                  </a:rPr>
                  <a:t>思维</a:t>
                </a:r>
                <a:endParaRPr lang="zh-CN" altLang="en-US" sz="1000" dirty="0">
                  <a:solidFill>
                    <a:srgbClr val="000000"/>
                  </a:solidFill>
                  <a:latin typeface="微软雅黑" pitchFamily="34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171352" y="3316230"/>
            <a:ext cx="30059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rgbClr val="000000"/>
                </a:solidFill>
                <a:latin typeface="微软雅黑" pitchFamily="34" charset="-122"/>
              </a:rPr>
              <a:t>中国用人单位对大学毕业生基本工作能力需求模型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duotone>
              <a:srgbClr val="00968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39" y="1547321"/>
            <a:ext cx="4402721" cy="1458401"/>
          </a:xfrm>
          <a:prstGeom prst="rect">
            <a:avLst/>
          </a:prstGeom>
        </p:spPr>
      </p:pic>
      <p:sp>
        <p:nvSpPr>
          <p:cNvPr id="72" name="TextBox 33"/>
          <p:cNvSpPr txBox="1"/>
          <p:nvPr/>
        </p:nvSpPr>
        <p:spPr>
          <a:xfrm>
            <a:off x="6724841" y="3277444"/>
            <a:ext cx="4993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itchFamily="34" charset="-122"/>
              </a:rPr>
              <a:t>毕业生</a:t>
            </a:r>
            <a:r>
              <a:rPr lang="zh-CN" altLang="en-US" sz="1000" dirty="0">
                <a:solidFill>
                  <a:srgbClr val="000000"/>
                </a:solidFill>
                <a:latin typeface="微软雅黑" pitchFamily="34" charset="-122"/>
              </a:rPr>
              <a:t>创新能力的重要度和满足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itchFamily="34" charset="-122"/>
              </a:rPr>
              <a:t>度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itchFamily="34" charset="-122"/>
              </a:rPr>
              <a:t>—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itchFamily="34" charset="-122"/>
              </a:rPr>
              <a:t>欧</a:t>
            </a:r>
            <a:r>
              <a:rPr lang="zh-CN" altLang="en-US" sz="1000" dirty="0">
                <a:solidFill>
                  <a:srgbClr val="000000"/>
                </a:solidFill>
                <a:latin typeface="微软雅黑" pitchFamily="34" charset="-122"/>
              </a:rPr>
              <a:t>亚学院社会需求与培养质量年度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itchFamily="34" charset="-122"/>
              </a:rPr>
              <a:t>报告（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itchFamily="34" charset="-122"/>
              </a:rPr>
              <a:t>2015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itchFamily="34" charset="-122"/>
              </a:rPr>
              <a:t>年）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sp>
        <p:nvSpPr>
          <p:cNvPr id="74" name="稻壳儿小白白(http://dwz.cn/Wu2UP)"/>
          <p:cNvSpPr>
            <a:spLocks noChangeShapeType="1"/>
          </p:cNvSpPr>
          <p:nvPr/>
        </p:nvSpPr>
        <p:spPr bwMode="auto">
          <a:xfrm flipV="1">
            <a:off x="261939" y="3559037"/>
            <a:ext cx="11547676" cy="7651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75" name="稻壳儿小白白(http://dwz.cn/Wu2UP)"/>
          <p:cNvSpPr>
            <a:spLocks noChangeShapeType="1"/>
          </p:cNvSpPr>
          <p:nvPr/>
        </p:nvSpPr>
        <p:spPr bwMode="auto">
          <a:xfrm flipV="1">
            <a:off x="5856401" y="908857"/>
            <a:ext cx="9276" cy="5514109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1336" y="3246667"/>
            <a:ext cx="94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0E6254"/>
                </a:solidFill>
              </a:rPr>
              <a:t>外部需求</a:t>
            </a:r>
            <a:endParaRPr lang="zh-CN" altLang="en-US" sz="1400" b="1" dirty="0">
              <a:solidFill>
                <a:srgbClr val="0E6254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856401" y="3224656"/>
            <a:ext cx="94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0E6254"/>
                </a:solidFill>
              </a:rPr>
              <a:t>内部需求</a:t>
            </a:r>
            <a:endParaRPr lang="zh-CN" altLang="en-US" sz="1400" b="1" dirty="0">
              <a:solidFill>
                <a:srgbClr val="0E6254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06252" y="3625198"/>
            <a:ext cx="94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0E6254"/>
                </a:solidFill>
              </a:rPr>
              <a:t>市场调研</a:t>
            </a:r>
            <a:endParaRPr lang="zh-CN" altLang="en-US" sz="1400" b="1" dirty="0">
              <a:solidFill>
                <a:srgbClr val="0E6254"/>
              </a:solidFill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66"/>
          <a:stretch/>
        </p:blipFill>
        <p:spPr bwMode="auto">
          <a:xfrm>
            <a:off x="68890" y="4097876"/>
            <a:ext cx="2975919" cy="218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r="27963"/>
          <a:stretch/>
        </p:blipFill>
        <p:spPr bwMode="auto">
          <a:xfrm>
            <a:off x="3014752" y="4124828"/>
            <a:ext cx="2841649" cy="223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1" t="36765" b="29412"/>
          <a:stretch/>
        </p:blipFill>
        <p:spPr bwMode="auto">
          <a:xfrm>
            <a:off x="2503775" y="6089433"/>
            <a:ext cx="1003402" cy="7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69017" y="3653455"/>
            <a:ext cx="39459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000000"/>
                </a:solidFill>
                <a:latin typeface="微软雅黑" pitchFamily="34" charset="-122"/>
              </a:rPr>
              <a:t>软件工程、网络工程专业</a:t>
            </a:r>
            <a:r>
              <a:rPr lang="zh-CN" altLang="en-US" sz="1000" dirty="0">
                <a:solidFill>
                  <a:srgbClr val="000000"/>
                </a:solidFill>
                <a:latin typeface="微软雅黑" pitchFamily="34" charset="-122"/>
              </a:rPr>
              <a:t>通用能力企业需求雷达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itchFamily="34" charset="-122"/>
              </a:rPr>
              <a:t>图（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itchFamily="34" charset="-122"/>
              </a:rPr>
              <a:t>2016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itchFamily="34" charset="-122"/>
              </a:rPr>
              <a:t>年）</a:t>
            </a:r>
            <a:endParaRPr lang="zh-CN" altLang="en-US" sz="1000" dirty="0">
              <a:solidFill>
                <a:srgbClr val="000000"/>
              </a:solidFill>
              <a:latin typeface="微软雅黑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856401" y="3589212"/>
            <a:ext cx="94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0E6254"/>
                </a:solidFill>
              </a:rPr>
              <a:t>课程定位</a:t>
            </a:r>
            <a:endParaRPr lang="zh-CN" altLang="en-US" sz="1400" b="1" dirty="0">
              <a:solidFill>
                <a:srgbClr val="0E6254"/>
              </a:solidFill>
            </a:endParaRPr>
          </a:p>
        </p:txBody>
      </p:sp>
      <p:grpSp>
        <p:nvGrpSpPr>
          <p:cNvPr id="198" name="组合 197"/>
          <p:cNvGrpSpPr/>
          <p:nvPr/>
        </p:nvGrpSpPr>
        <p:grpSpPr>
          <a:xfrm>
            <a:off x="6123562" y="3665911"/>
            <a:ext cx="5479148" cy="2813691"/>
            <a:chOff x="0" y="695268"/>
            <a:chExt cx="9340140" cy="5100123"/>
          </a:xfrm>
        </p:grpSpPr>
        <p:sp>
          <p:nvSpPr>
            <p:cNvPr id="199" name="Line 58"/>
            <p:cNvSpPr>
              <a:spLocks noChangeShapeType="1"/>
            </p:cNvSpPr>
            <p:nvPr/>
          </p:nvSpPr>
          <p:spPr bwMode="gray">
            <a:xfrm>
              <a:off x="1612900" y="3833465"/>
              <a:ext cx="0" cy="3349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0" name="Line 59"/>
            <p:cNvSpPr>
              <a:spLocks noChangeShapeType="1"/>
            </p:cNvSpPr>
            <p:nvPr/>
          </p:nvSpPr>
          <p:spPr bwMode="gray">
            <a:xfrm flipH="1">
              <a:off x="857250" y="4177953"/>
              <a:ext cx="14954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1" name="Text Box 60"/>
            <p:cNvSpPr txBox="1">
              <a:spLocks noChangeArrowheads="1"/>
            </p:cNvSpPr>
            <p:nvPr/>
          </p:nvSpPr>
          <p:spPr bwMode="gray">
            <a:xfrm>
              <a:off x="699893" y="4184935"/>
              <a:ext cx="2315293" cy="87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参观学习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入学教育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en-US" altLang="zh-CN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行业、企业报告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 非专业创意竞赛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2" name="Line 65"/>
            <p:cNvSpPr>
              <a:spLocks noChangeShapeType="1"/>
            </p:cNvSpPr>
            <p:nvPr/>
          </p:nvSpPr>
          <p:spPr bwMode="gray">
            <a:xfrm>
              <a:off x="7480300" y="2258665"/>
              <a:ext cx="0" cy="3349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3" name="Line 66"/>
            <p:cNvSpPr>
              <a:spLocks noChangeShapeType="1"/>
            </p:cNvSpPr>
            <p:nvPr/>
          </p:nvSpPr>
          <p:spPr bwMode="gray">
            <a:xfrm flipH="1">
              <a:off x="6616700" y="2257078"/>
              <a:ext cx="1631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4" name="Line 68"/>
            <p:cNvSpPr>
              <a:spLocks noChangeShapeType="1"/>
            </p:cNvSpPr>
            <p:nvPr/>
          </p:nvSpPr>
          <p:spPr bwMode="gray">
            <a:xfrm>
              <a:off x="3581400" y="2258665"/>
              <a:ext cx="0" cy="3349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5" name="Line 69"/>
            <p:cNvSpPr>
              <a:spLocks noChangeShapeType="1"/>
            </p:cNvSpPr>
            <p:nvPr/>
          </p:nvSpPr>
          <p:spPr bwMode="gray">
            <a:xfrm flipH="1">
              <a:off x="2728342" y="2257078"/>
              <a:ext cx="1771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6" name="Line 71"/>
            <p:cNvSpPr>
              <a:spLocks noChangeShapeType="1"/>
            </p:cNvSpPr>
            <p:nvPr/>
          </p:nvSpPr>
          <p:spPr bwMode="gray">
            <a:xfrm>
              <a:off x="5495925" y="3833465"/>
              <a:ext cx="0" cy="3349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7" name="Line 72"/>
            <p:cNvSpPr>
              <a:spLocks noChangeShapeType="1"/>
            </p:cNvSpPr>
            <p:nvPr/>
          </p:nvSpPr>
          <p:spPr bwMode="gray">
            <a:xfrm flipH="1">
              <a:off x="4684713" y="4168428"/>
              <a:ext cx="15875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208" name="Group 74"/>
            <p:cNvGrpSpPr>
              <a:grpSpLocks/>
            </p:cNvGrpSpPr>
            <p:nvPr/>
          </p:nvGrpSpPr>
          <p:grpSpPr bwMode="auto">
            <a:xfrm>
              <a:off x="0" y="2572990"/>
              <a:ext cx="9144000" cy="1254125"/>
              <a:chOff x="0" y="2006"/>
              <a:chExt cx="5760" cy="790"/>
            </a:xfrm>
          </p:grpSpPr>
          <p:sp>
            <p:nvSpPr>
              <p:cNvPr id="227" name="Line 75"/>
              <p:cNvSpPr>
                <a:spLocks noChangeShapeType="1"/>
              </p:cNvSpPr>
              <p:nvPr/>
            </p:nvSpPr>
            <p:spPr bwMode="gray">
              <a:xfrm flipH="1">
                <a:off x="0" y="2405"/>
                <a:ext cx="652" cy="0"/>
              </a:xfrm>
              <a:prstGeom prst="line">
                <a:avLst/>
              </a:prstGeom>
              <a:noFill/>
              <a:ln w="76200">
                <a:solidFill>
                  <a:srgbClr val="2CADA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0F0F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8" name="Line 76"/>
              <p:cNvSpPr>
                <a:spLocks noChangeShapeType="1"/>
              </p:cNvSpPr>
              <p:nvPr/>
            </p:nvSpPr>
            <p:spPr bwMode="gray">
              <a:xfrm flipH="1">
                <a:off x="3839" y="2405"/>
                <a:ext cx="510" cy="0"/>
              </a:xfrm>
              <a:prstGeom prst="line">
                <a:avLst/>
              </a:prstGeom>
              <a:noFill/>
              <a:ln w="76200">
                <a:solidFill>
                  <a:srgbClr val="2CADA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0F0F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9" name="Arc 77"/>
              <p:cNvSpPr>
                <a:spLocks/>
              </p:cNvSpPr>
              <p:nvPr/>
            </p:nvSpPr>
            <p:spPr bwMode="gray">
              <a:xfrm rot="16200000" flipV="1">
                <a:off x="2052" y="1833"/>
                <a:ext cx="412" cy="769"/>
              </a:xfrm>
              <a:custGeom>
                <a:avLst/>
                <a:gdLst>
                  <a:gd name="T0" fmla="*/ 14 w 22794"/>
                  <a:gd name="T1" fmla="*/ 0 h 43200"/>
                  <a:gd name="T2" fmla="*/ 0 w 22794"/>
                  <a:gd name="T3" fmla="*/ 768 h 43200"/>
                  <a:gd name="T4" fmla="*/ 22 w 22794"/>
                  <a:gd name="T5" fmla="*/ 385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94" h="43200" fill="none" extrusionOk="0">
                    <a:moveTo>
                      <a:pt x="749" y="4"/>
                    </a:moveTo>
                    <a:cubicBezTo>
                      <a:pt x="897" y="1"/>
                      <a:pt x="1045" y="-1"/>
                      <a:pt x="1194" y="0"/>
                    </a:cubicBezTo>
                    <a:cubicBezTo>
                      <a:pt x="13123" y="0"/>
                      <a:pt x="22794" y="9670"/>
                      <a:pt x="22794" y="21600"/>
                    </a:cubicBezTo>
                    <a:cubicBezTo>
                      <a:pt x="22794" y="33529"/>
                      <a:pt x="13123" y="43200"/>
                      <a:pt x="1194" y="43200"/>
                    </a:cubicBezTo>
                    <a:cubicBezTo>
                      <a:pt x="795" y="43200"/>
                      <a:pt x="397" y="43188"/>
                      <a:pt x="0" y="43166"/>
                    </a:cubicBezTo>
                  </a:path>
                  <a:path w="22794" h="43200" stroke="0" extrusionOk="0">
                    <a:moveTo>
                      <a:pt x="749" y="4"/>
                    </a:moveTo>
                    <a:cubicBezTo>
                      <a:pt x="897" y="1"/>
                      <a:pt x="1045" y="-1"/>
                      <a:pt x="1194" y="0"/>
                    </a:cubicBezTo>
                    <a:cubicBezTo>
                      <a:pt x="13123" y="0"/>
                      <a:pt x="22794" y="9670"/>
                      <a:pt x="22794" y="21600"/>
                    </a:cubicBezTo>
                    <a:cubicBezTo>
                      <a:pt x="22794" y="33529"/>
                      <a:pt x="13123" y="43200"/>
                      <a:pt x="1194" y="43200"/>
                    </a:cubicBezTo>
                    <a:cubicBezTo>
                      <a:pt x="795" y="43200"/>
                      <a:pt x="397" y="43188"/>
                      <a:pt x="0" y="43166"/>
                    </a:cubicBezTo>
                    <a:lnTo>
                      <a:pt x="1194" y="21600"/>
                    </a:lnTo>
                    <a:lnTo>
                      <a:pt x="749" y="4"/>
                    </a:lnTo>
                    <a:close/>
                  </a:path>
                </a:pathLst>
              </a:custGeom>
              <a:noFill/>
              <a:ln w="76200">
                <a:solidFill>
                  <a:srgbClr val="2CADA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0F0F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0" name="Arc 78"/>
              <p:cNvSpPr>
                <a:spLocks/>
              </p:cNvSpPr>
              <p:nvPr/>
            </p:nvSpPr>
            <p:spPr bwMode="gray">
              <a:xfrm rot="16200000" flipV="1">
                <a:off x="4503" y="1833"/>
                <a:ext cx="418" cy="769"/>
              </a:xfrm>
              <a:custGeom>
                <a:avLst/>
                <a:gdLst>
                  <a:gd name="T0" fmla="*/ 14 w 22794"/>
                  <a:gd name="T1" fmla="*/ 0 h 43200"/>
                  <a:gd name="T2" fmla="*/ 0 w 22794"/>
                  <a:gd name="T3" fmla="*/ 768 h 43200"/>
                  <a:gd name="T4" fmla="*/ 22 w 22794"/>
                  <a:gd name="T5" fmla="*/ 385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94" h="43200" fill="none" extrusionOk="0">
                    <a:moveTo>
                      <a:pt x="749" y="4"/>
                    </a:moveTo>
                    <a:cubicBezTo>
                      <a:pt x="897" y="1"/>
                      <a:pt x="1045" y="-1"/>
                      <a:pt x="1194" y="0"/>
                    </a:cubicBezTo>
                    <a:cubicBezTo>
                      <a:pt x="13123" y="0"/>
                      <a:pt x="22794" y="9670"/>
                      <a:pt x="22794" y="21600"/>
                    </a:cubicBezTo>
                    <a:cubicBezTo>
                      <a:pt x="22794" y="33529"/>
                      <a:pt x="13123" y="43200"/>
                      <a:pt x="1194" y="43200"/>
                    </a:cubicBezTo>
                    <a:cubicBezTo>
                      <a:pt x="795" y="43200"/>
                      <a:pt x="397" y="43188"/>
                      <a:pt x="0" y="43166"/>
                    </a:cubicBezTo>
                  </a:path>
                  <a:path w="22794" h="43200" stroke="0" extrusionOk="0">
                    <a:moveTo>
                      <a:pt x="749" y="4"/>
                    </a:moveTo>
                    <a:cubicBezTo>
                      <a:pt x="897" y="1"/>
                      <a:pt x="1045" y="-1"/>
                      <a:pt x="1194" y="0"/>
                    </a:cubicBezTo>
                    <a:cubicBezTo>
                      <a:pt x="13123" y="0"/>
                      <a:pt x="22794" y="9670"/>
                      <a:pt x="22794" y="21600"/>
                    </a:cubicBezTo>
                    <a:cubicBezTo>
                      <a:pt x="22794" y="33529"/>
                      <a:pt x="13123" y="43200"/>
                      <a:pt x="1194" y="43200"/>
                    </a:cubicBezTo>
                    <a:cubicBezTo>
                      <a:pt x="795" y="43200"/>
                      <a:pt x="397" y="43188"/>
                      <a:pt x="0" y="43166"/>
                    </a:cubicBezTo>
                    <a:lnTo>
                      <a:pt x="1194" y="21600"/>
                    </a:lnTo>
                    <a:lnTo>
                      <a:pt x="749" y="4"/>
                    </a:lnTo>
                    <a:close/>
                  </a:path>
                </a:pathLst>
              </a:custGeom>
              <a:noFill/>
              <a:ln w="76200">
                <a:solidFill>
                  <a:srgbClr val="2CADA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0F0F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1" name="Line 79"/>
              <p:cNvSpPr>
                <a:spLocks noChangeShapeType="1"/>
              </p:cNvSpPr>
              <p:nvPr/>
            </p:nvSpPr>
            <p:spPr bwMode="gray">
              <a:xfrm flipH="1">
                <a:off x="2619" y="2405"/>
                <a:ext cx="496" cy="0"/>
              </a:xfrm>
              <a:prstGeom prst="line">
                <a:avLst/>
              </a:prstGeom>
              <a:noFill/>
              <a:ln w="76200">
                <a:solidFill>
                  <a:srgbClr val="2CADA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0F0F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2" name="Arc 80"/>
              <p:cNvSpPr>
                <a:spLocks/>
              </p:cNvSpPr>
              <p:nvPr/>
            </p:nvSpPr>
            <p:spPr bwMode="gray">
              <a:xfrm rot="5400000">
                <a:off x="3278" y="2211"/>
                <a:ext cx="400" cy="769"/>
              </a:xfrm>
              <a:custGeom>
                <a:avLst/>
                <a:gdLst>
                  <a:gd name="T0" fmla="*/ 13 w 22794"/>
                  <a:gd name="T1" fmla="*/ 0 h 43200"/>
                  <a:gd name="T2" fmla="*/ 0 w 22794"/>
                  <a:gd name="T3" fmla="*/ 768 h 43200"/>
                  <a:gd name="T4" fmla="*/ 21 w 22794"/>
                  <a:gd name="T5" fmla="*/ 385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94" h="43200" fill="none" extrusionOk="0">
                    <a:moveTo>
                      <a:pt x="749" y="4"/>
                    </a:moveTo>
                    <a:cubicBezTo>
                      <a:pt x="897" y="1"/>
                      <a:pt x="1045" y="-1"/>
                      <a:pt x="1194" y="0"/>
                    </a:cubicBezTo>
                    <a:cubicBezTo>
                      <a:pt x="13123" y="0"/>
                      <a:pt x="22794" y="9670"/>
                      <a:pt x="22794" y="21600"/>
                    </a:cubicBezTo>
                    <a:cubicBezTo>
                      <a:pt x="22794" y="33529"/>
                      <a:pt x="13123" y="43200"/>
                      <a:pt x="1194" y="43200"/>
                    </a:cubicBezTo>
                    <a:cubicBezTo>
                      <a:pt x="795" y="43200"/>
                      <a:pt x="397" y="43188"/>
                      <a:pt x="0" y="43166"/>
                    </a:cubicBezTo>
                  </a:path>
                  <a:path w="22794" h="43200" stroke="0" extrusionOk="0">
                    <a:moveTo>
                      <a:pt x="749" y="4"/>
                    </a:moveTo>
                    <a:cubicBezTo>
                      <a:pt x="897" y="1"/>
                      <a:pt x="1045" y="-1"/>
                      <a:pt x="1194" y="0"/>
                    </a:cubicBezTo>
                    <a:cubicBezTo>
                      <a:pt x="13123" y="0"/>
                      <a:pt x="22794" y="9670"/>
                      <a:pt x="22794" y="21600"/>
                    </a:cubicBezTo>
                    <a:cubicBezTo>
                      <a:pt x="22794" y="33529"/>
                      <a:pt x="13123" y="43200"/>
                      <a:pt x="1194" y="43200"/>
                    </a:cubicBezTo>
                    <a:cubicBezTo>
                      <a:pt x="795" y="43200"/>
                      <a:pt x="397" y="43188"/>
                      <a:pt x="0" y="43166"/>
                    </a:cubicBezTo>
                    <a:lnTo>
                      <a:pt x="1194" y="21600"/>
                    </a:lnTo>
                    <a:lnTo>
                      <a:pt x="749" y="4"/>
                    </a:lnTo>
                    <a:close/>
                  </a:path>
                </a:pathLst>
              </a:custGeom>
              <a:noFill/>
              <a:ln w="76200">
                <a:solidFill>
                  <a:srgbClr val="2CADA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0F0F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3" name="Line 81"/>
              <p:cNvSpPr>
                <a:spLocks noChangeShapeType="1"/>
              </p:cNvSpPr>
              <p:nvPr/>
            </p:nvSpPr>
            <p:spPr bwMode="gray">
              <a:xfrm flipH="1">
                <a:off x="5071" y="2405"/>
                <a:ext cx="689" cy="0"/>
              </a:xfrm>
              <a:prstGeom prst="line">
                <a:avLst/>
              </a:prstGeom>
              <a:noFill/>
              <a:ln w="76200">
                <a:solidFill>
                  <a:srgbClr val="2CADA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0F0F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4" name="Line 82"/>
              <p:cNvSpPr>
                <a:spLocks noChangeShapeType="1"/>
              </p:cNvSpPr>
              <p:nvPr/>
            </p:nvSpPr>
            <p:spPr bwMode="gray">
              <a:xfrm flipH="1">
                <a:off x="1377" y="2405"/>
                <a:ext cx="523" cy="0"/>
              </a:xfrm>
              <a:prstGeom prst="line">
                <a:avLst/>
              </a:prstGeom>
              <a:noFill/>
              <a:ln w="76200">
                <a:solidFill>
                  <a:srgbClr val="2CADA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0F0F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5" name="Arc 83"/>
              <p:cNvSpPr>
                <a:spLocks/>
              </p:cNvSpPr>
              <p:nvPr/>
            </p:nvSpPr>
            <p:spPr bwMode="gray">
              <a:xfrm rot="5400000">
                <a:off x="815" y="2211"/>
                <a:ext cx="400" cy="769"/>
              </a:xfrm>
              <a:custGeom>
                <a:avLst/>
                <a:gdLst>
                  <a:gd name="T0" fmla="*/ 13 w 22794"/>
                  <a:gd name="T1" fmla="*/ 0 h 43200"/>
                  <a:gd name="T2" fmla="*/ 0 w 22794"/>
                  <a:gd name="T3" fmla="*/ 768 h 43200"/>
                  <a:gd name="T4" fmla="*/ 21 w 22794"/>
                  <a:gd name="T5" fmla="*/ 385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94" h="43200" fill="none" extrusionOk="0">
                    <a:moveTo>
                      <a:pt x="749" y="4"/>
                    </a:moveTo>
                    <a:cubicBezTo>
                      <a:pt x="897" y="1"/>
                      <a:pt x="1045" y="-1"/>
                      <a:pt x="1194" y="0"/>
                    </a:cubicBezTo>
                    <a:cubicBezTo>
                      <a:pt x="13123" y="0"/>
                      <a:pt x="22794" y="9670"/>
                      <a:pt x="22794" y="21600"/>
                    </a:cubicBezTo>
                    <a:cubicBezTo>
                      <a:pt x="22794" y="33529"/>
                      <a:pt x="13123" y="43200"/>
                      <a:pt x="1194" y="43200"/>
                    </a:cubicBezTo>
                    <a:cubicBezTo>
                      <a:pt x="795" y="43200"/>
                      <a:pt x="397" y="43188"/>
                      <a:pt x="0" y="43166"/>
                    </a:cubicBezTo>
                  </a:path>
                  <a:path w="22794" h="43200" stroke="0" extrusionOk="0">
                    <a:moveTo>
                      <a:pt x="749" y="4"/>
                    </a:moveTo>
                    <a:cubicBezTo>
                      <a:pt x="897" y="1"/>
                      <a:pt x="1045" y="-1"/>
                      <a:pt x="1194" y="0"/>
                    </a:cubicBezTo>
                    <a:cubicBezTo>
                      <a:pt x="13123" y="0"/>
                      <a:pt x="22794" y="9670"/>
                      <a:pt x="22794" y="21600"/>
                    </a:cubicBezTo>
                    <a:cubicBezTo>
                      <a:pt x="22794" y="33529"/>
                      <a:pt x="13123" y="43200"/>
                      <a:pt x="1194" y="43200"/>
                    </a:cubicBezTo>
                    <a:cubicBezTo>
                      <a:pt x="795" y="43200"/>
                      <a:pt x="397" y="43188"/>
                      <a:pt x="0" y="43166"/>
                    </a:cubicBezTo>
                    <a:lnTo>
                      <a:pt x="1194" y="21600"/>
                    </a:lnTo>
                    <a:lnTo>
                      <a:pt x="749" y="4"/>
                    </a:lnTo>
                    <a:close/>
                  </a:path>
                </a:pathLst>
              </a:custGeom>
              <a:noFill/>
              <a:ln w="76200">
                <a:solidFill>
                  <a:srgbClr val="2CADA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0F0F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209" name="Picture 84" descr="Picture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941" y="3230335"/>
              <a:ext cx="8255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87" descr="Picture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075" y="2696815"/>
              <a:ext cx="8255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Oval 5"/>
            <p:cNvSpPr>
              <a:spLocks noChangeAspect="1" noChangeArrowheads="1"/>
            </p:cNvSpPr>
            <p:nvPr/>
          </p:nvSpPr>
          <p:spPr bwMode="gray">
            <a:xfrm>
              <a:off x="1093812" y="2691215"/>
              <a:ext cx="1051200" cy="1057258"/>
            </a:xfrm>
            <a:prstGeom prst="ellipse">
              <a:avLst/>
            </a:prstGeom>
            <a:solidFill>
              <a:srgbClr val="00685B">
                <a:lumMod val="20000"/>
                <a:lumOff val="80000"/>
                <a:alpha val="50195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2" name="Oval 5"/>
            <p:cNvSpPr>
              <a:spLocks noChangeAspect="1" noChangeArrowheads="1"/>
            </p:cNvSpPr>
            <p:nvPr/>
          </p:nvSpPr>
          <p:spPr bwMode="gray">
            <a:xfrm>
              <a:off x="6964225" y="2691215"/>
              <a:ext cx="1051200" cy="1057258"/>
            </a:xfrm>
            <a:prstGeom prst="ellipse">
              <a:avLst/>
            </a:prstGeom>
            <a:solidFill>
              <a:srgbClr val="00685B">
                <a:lumMod val="50000"/>
                <a:alpha val="50195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  <a:extLst/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3" name="Oval 5"/>
            <p:cNvSpPr>
              <a:spLocks noChangeAspect="1" noChangeArrowheads="1"/>
            </p:cNvSpPr>
            <p:nvPr/>
          </p:nvSpPr>
          <p:spPr bwMode="gray">
            <a:xfrm>
              <a:off x="5007420" y="2691215"/>
              <a:ext cx="1051200" cy="1057258"/>
            </a:xfrm>
            <a:prstGeom prst="ellipse">
              <a:avLst/>
            </a:prstGeom>
            <a:solidFill>
              <a:srgbClr val="00685B">
                <a:alpha val="50195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4" name="Oval 5"/>
            <p:cNvSpPr>
              <a:spLocks noChangeAspect="1" noChangeArrowheads="1"/>
            </p:cNvSpPr>
            <p:nvPr/>
          </p:nvSpPr>
          <p:spPr bwMode="gray">
            <a:xfrm>
              <a:off x="3050616" y="2691215"/>
              <a:ext cx="1051200" cy="1057258"/>
            </a:xfrm>
            <a:prstGeom prst="ellipse">
              <a:avLst/>
            </a:prstGeom>
            <a:solidFill>
              <a:srgbClr val="00685B">
                <a:lumMod val="40000"/>
                <a:lumOff val="60000"/>
                <a:alpha val="50195"/>
              </a:srgbClr>
            </a:solidFill>
            <a:ln>
              <a:noFill/>
            </a:ln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5" name="TextBox 38"/>
            <p:cNvSpPr txBox="1"/>
            <p:nvPr/>
          </p:nvSpPr>
          <p:spPr>
            <a:xfrm>
              <a:off x="1064104" y="3035178"/>
              <a:ext cx="1203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</a:rPr>
                <a:t>第一学年</a:t>
              </a:r>
            </a:p>
          </p:txBody>
        </p:sp>
        <p:sp>
          <p:nvSpPr>
            <p:cNvPr id="216" name="TextBox 39"/>
            <p:cNvSpPr txBox="1"/>
            <p:nvPr/>
          </p:nvSpPr>
          <p:spPr>
            <a:xfrm>
              <a:off x="3059832" y="3033489"/>
              <a:ext cx="1203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</a:rPr>
                <a:t>第二学年</a:t>
              </a:r>
            </a:p>
          </p:txBody>
        </p:sp>
        <p:sp>
          <p:nvSpPr>
            <p:cNvPr id="217" name="TextBox 40"/>
            <p:cNvSpPr txBox="1"/>
            <p:nvPr/>
          </p:nvSpPr>
          <p:spPr>
            <a:xfrm>
              <a:off x="5004048" y="3033489"/>
              <a:ext cx="1203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</a:rPr>
                <a:t>第三学年</a:t>
              </a:r>
            </a:p>
          </p:txBody>
        </p:sp>
        <p:sp>
          <p:nvSpPr>
            <p:cNvPr id="218" name="TextBox 41"/>
            <p:cNvSpPr txBox="1"/>
            <p:nvPr/>
          </p:nvSpPr>
          <p:spPr>
            <a:xfrm>
              <a:off x="6948264" y="3033489"/>
              <a:ext cx="1203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</a:rPr>
                <a:t>第四学年</a:t>
              </a:r>
            </a:p>
          </p:txBody>
        </p:sp>
        <p:sp>
          <p:nvSpPr>
            <p:cNvPr id="219" name="Text Box 60"/>
            <p:cNvSpPr txBox="1">
              <a:spLocks noChangeArrowheads="1"/>
            </p:cNvSpPr>
            <p:nvPr/>
          </p:nvSpPr>
          <p:spPr bwMode="gray">
            <a:xfrm>
              <a:off x="2339487" y="1047785"/>
              <a:ext cx="3466791" cy="1255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-28575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专业课课程设计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-28575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专业创意竞赛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-28575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创新设计思维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0" name="Text Box 60"/>
            <p:cNvSpPr txBox="1">
              <a:spLocks noChangeArrowheads="1"/>
            </p:cNvSpPr>
            <p:nvPr/>
          </p:nvSpPr>
          <p:spPr bwMode="gray">
            <a:xfrm>
              <a:off x="4448194" y="4168019"/>
              <a:ext cx="2315293" cy="87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-28575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专业课程实践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-28575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专业创意竞赛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-28575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跨专业创意竞赛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-28575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师生共建工作室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1" name="Text Box 60"/>
            <p:cNvSpPr txBox="1">
              <a:spLocks noChangeArrowheads="1"/>
            </p:cNvSpPr>
            <p:nvPr/>
          </p:nvSpPr>
          <p:spPr bwMode="gray">
            <a:xfrm>
              <a:off x="6465009" y="695268"/>
              <a:ext cx="2875131" cy="161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-28575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专业综合实习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-28575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与企业合作毕业设计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-28575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企业沙龙</a:t>
              </a: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座谈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-285750" defTabSz="91440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ADA1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创业引导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22" name="组合 221"/>
            <p:cNvGrpSpPr/>
            <p:nvPr/>
          </p:nvGrpSpPr>
          <p:grpSpPr>
            <a:xfrm>
              <a:off x="827584" y="5549170"/>
              <a:ext cx="7488831" cy="246221"/>
              <a:chOff x="899593" y="5693186"/>
              <a:chExt cx="7488831" cy="246221"/>
            </a:xfrm>
          </p:grpSpPr>
          <p:sp>
            <p:nvSpPr>
              <p:cNvPr id="224" name="Line 40"/>
              <p:cNvSpPr>
                <a:spLocks noChangeShapeType="1"/>
              </p:cNvSpPr>
              <p:nvPr/>
            </p:nvSpPr>
            <p:spPr bwMode="auto">
              <a:xfrm rot="16200000">
                <a:off x="6792298" y="4319444"/>
                <a:ext cx="6359" cy="3185892"/>
              </a:xfrm>
              <a:prstGeom prst="line">
                <a:avLst/>
              </a:prstGeom>
              <a:noFill/>
              <a:ln w="38100">
                <a:solidFill>
                  <a:srgbClr val="00685B">
                    <a:lumMod val="75000"/>
                  </a:srgb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225" name="TextBox 47"/>
              <p:cNvSpPr txBox="1"/>
              <p:nvPr/>
            </p:nvSpPr>
            <p:spPr>
              <a:xfrm>
                <a:off x="3892997" y="5693186"/>
                <a:ext cx="13167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</a:rPr>
                  <a:t>创新</a:t>
                </a: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</a:rPr>
                  <a:t>DNA</a:t>
                </a:r>
                <a:endPara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226" name="Line 40"/>
              <p:cNvSpPr>
                <a:spLocks noChangeShapeType="1"/>
              </p:cNvSpPr>
              <p:nvPr/>
            </p:nvSpPr>
            <p:spPr bwMode="auto">
              <a:xfrm rot="16200000" flipH="1">
                <a:off x="2396295" y="4412508"/>
                <a:ext cx="1" cy="2993406"/>
              </a:xfrm>
              <a:prstGeom prst="line">
                <a:avLst/>
              </a:prstGeom>
              <a:noFill/>
              <a:ln w="38100">
                <a:solidFill>
                  <a:srgbClr val="00685B">
                    <a:lumMod val="75000"/>
                  </a:srgb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</p:grpSp>
      </p:grpSp>
      <p:sp>
        <p:nvSpPr>
          <p:cNvPr id="236" name="TextBox 1"/>
          <p:cNvSpPr txBox="1"/>
          <p:nvPr/>
        </p:nvSpPr>
        <p:spPr>
          <a:xfrm>
            <a:off x="7483686" y="4301169"/>
            <a:ext cx="1428634" cy="203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2" grpId="0"/>
      <p:bldP spid="4" grpId="0"/>
      <p:bldP spid="77" grpId="0"/>
      <p:bldP spid="78" grpId="0"/>
      <p:bldP spid="5" grpId="0"/>
      <p:bldP spid="83" grpId="0"/>
      <p:bldP spid="2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稻壳儿小白白(http://dwz.cn/Wu2UP)"/>
          <p:cNvCxnSpPr>
            <a:cxnSpLocks noChangeShapeType="1"/>
          </p:cNvCxnSpPr>
          <p:nvPr/>
        </p:nvCxnSpPr>
        <p:spPr bwMode="auto">
          <a:xfrm>
            <a:off x="3510253" y="3705947"/>
            <a:ext cx="1374775" cy="0"/>
          </a:xfrm>
          <a:prstGeom prst="line">
            <a:avLst/>
          </a:prstGeom>
          <a:noFill/>
          <a:ln w="9525">
            <a:solidFill>
              <a:srgbClr val="C1C7D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7" name="稻壳儿小白白(http://dwz.cn/Wu2UP)"/>
          <p:cNvCxnSpPr>
            <a:cxnSpLocks noChangeShapeType="1"/>
          </p:cNvCxnSpPr>
          <p:nvPr/>
        </p:nvCxnSpPr>
        <p:spPr bwMode="auto">
          <a:xfrm flipV="1">
            <a:off x="4885028" y="1689822"/>
            <a:ext cx="0" cy="4030662"/>
          </a:xfrm>
          <a:prstGeom prst="line">
            <a:avLst/>
          </a:prstGeom>
          <a:noFill/>
          <a:ln w="9525">
            <a:solidFill>
              <a:srgbClr val="C1C7D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8" name="稻壳儿小白白(http://dwz.cn/Wu2UP)"/>
          <p:cNvSpPr>
            <a:spLocks noChangeArrowheads="1"/>
          </p:cNvSpPr>
          <p:nvPr/>
        </p:nvSpPr>
        <p:spPr bwMode="auto">
          <a:xfrm>
            <a:off x="5431128" y="2477222"/>
            <a:ext cx="908050" cy="90963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7109" name="稻壳儿小白白(http://dwz.cn/Wu2UP)"/>
          <p:cNvSpPr>
            <a:spLocks noEditPoints="1"/>
          </p:cNvSpPr>
          <p:nvPr/>
        </p:nvSpPr>
        <p:spPr bwMode="auto">
          <a:xfrm>
            <a:off x="5618453" y="2683597"/>
            <a:ext cx="528637" cy="527050"/>
          </a:xfrm>
          <a:custGeom>
            <a:avLst/>
            <a:gdLst>
              <a:gd name="T0" fmla="*/ 273216550 w 393"/>
              <a:gd name="T1" fmla="*/ 536008502 h 391"/>
              <a:gd name="T2" fmla="*/ 287691519 w 393"/>
              <a:gd name="T3" fmla="*/ 483316982 h 391"/>
              <a:gd name="T4" fmla="*/ 220744284 w 393"/>
              <a:gd name="T5" fmla="*/ 456061352 h 391"/>
              <a:gd name="T6" fmla="*/ 195412752 w 393"/>
              <a:gd name="T7" fmla="*/ 408820958 h 391"/>
              <a:gd name="T8" fmla="*/ 128465517 w 393"/>
              <a:gd name="T9" fmla="*/ 437892281 h 391"/>
              <a:gd name="T10" fmla="*/ 75994595 w 393"/>
              <a:gd name="T11" fmla="*/ 421538903 h 391"/>
              <a:gd name="T12" fmla="*/ 48853861 w 393"/>
              <a:gd name="T13" fmla="*/ 488768107 h 391"/>
              <a:gd name="T14" fmla="*/ 1809203 w 393"/>
              <a:gd name="T15" fmla="*/ 514205347 h 391"/>
              <a:gd name="T16" fmla="*/ 28949938 w 393"/>
              <a:gd name="T17" fmla="*/ 545093712 h 391"/>
              <a:gd name="T18" fmla="*/ 5427609 w 393"/>
              <a:gd name="T19" fmla="*/ 614138610 h 391"/>
              <a:gd name="T20" fmla="*/ 56090672 w 393"/>
              <a:gd name="T21" fmla="*/ 635943113 h 391"/>
              <a:gd name="T22" fmla="*/ 75994595 w 393"/>
              <a:gd name="T23" fmla="*/ 692268717 h 391"/>
              <a:gd name="T24" fmla="*/ 123037908 w 393"/>
              <a:gd name="T25" fmla="*/ 708622095 h 391"/>
              <a:gd name="T26" fmla="*/ 173700971 w 393"/>
              <a:gd name="T27" fmla="*/ 681367814 h 391"/>
              <a:gd name="T28" fmla="*/ 226173238 w 393"/>
              <a:gd name="T29" fmla="*/ 695902801 h 391"/>
              <a:gd name="T30" fmla="*/ 253313973 w 393"/>
              <a:gd name="T31" fmla="*/ 628674945 h 391"/>
              <a:gd name="T32" fmla="*/ 293119128 w 393"/>
              <a:gd name="T33" fmla="*/ 623223819 h 391"/>
              <a:gd name="T34" fmla="*/ 182746986 w 393"/>
              <a:gd name="T35" fmla="*/ 628674945 h 391"/>
              <a:gd name="T36" fmla="*/ 119419502 w 393"/>
              <a:gd name="T37" fmla="*/ 488768107 h 391"/>
              <a:gd name="T38" fmla="*/ 182746986 w 393"/>
              <a:gd name="T39" fmla="*/ 628674945 h 391"/>
              <a:gd name="T40" fmla="*/ 472249053 w 393"/>
              <a:gd name="T41" fmla="*/ 610505874 h 391"/>
              <a:gd name="T42" fmla="*/ 481295068 w 393"/>
              <a:gd name="T43" fmla="*/ 581433203 h 391"/>
              <a:gd name="T44" fmla="*/ 443297771 w 393"/>
              <a:gd name="T45" fmla="*/ 566898215 h 391"/>
              <a:gd name="T46" fmla="*/ 428822802 w 393"/>
              <a:gd name="T47" fmla="*/ 539642586 h 391"/>
              <a:gd name="T48" fmla="*/ 392636052 w 393"/>
              <a:gd name="T49" fmla="*/ 555995963 h 391"/>
              <a:gd name="T50" fmla="*/ 361875566 w 393"/>
              <a:gd name="T51" fmla="*/ 546910754 h 391"/>
              <a:gd name="T52" fmla="*/ 347400597 w 393"/>
              <a:gd name="T53" fmla="*/ 583250245 h 391"/>
              <a:gd name="T54" fmla="*/ 320259863 w 393"/>
              <a:gd name="T55" fmla="*/ 597786580 h 391"/>
              <a:gd name="T56" fmla="*/ 336545380 w 393"/>
              <a:gd name="T57" fmla="*/ 615955652 h 391"/>
              <a:gd name="T58" fmla="*/ 323879614 w 393"/>
              <a:gd name="T59" fmla="*/ 654112185 h 391"/>
              <a:gd name="T60" fmla="*/ 351020349 w 393"/>
              <a:gd name="T61" fmla="*/ 666831478 h 391"/>
              <a:gd name="T62" fmla="*/ 361875566 w 393"/>
              <a:gd name="T63" fmla="*/ 697719843 h 391"/>
              <a:gd name="T64" fmla="*/ 389016301 w 393"/>
              <a:gd name="T65" fmla="*/ 706805053 h 391"/>
              <a:gd name="T66" fmla="*/ 416157036 w 393"/>
              <a:gd name="T67" fmla="*/ 690453023 h 391"/>
              <a:gd name="T68" fmla="*/ 446917522 w 393"/>
              <a:gd name="T69" fmla="*/ 699536885 h 391"/>
              <a:gd name="T70" fmla="*/ 461392490 w 393"/>
              <a:gd name="T71" fmla="*/ 661380352 h 391"/>
              <a:gd name="T72" fmla="*/ 483104271 w 393"/>
              <a:gd name="T73" fmla="*/ 659563310 h 391"/>
              <a:gd name="T74" fmla="*/ 421585990 w 393"/>
              <a:gd name="T75" fmla="*/ 661380352 h 391"/>
              <a:gd name="T76" fmla="*/ 387207098 w 393"/>
              <a:gd name="T77" fmla="*/ 583250245 h 391"/>
              <a:gd name="T78" fmla="*/ 421585990 w 393"/>
              <a:gd name="T79" fmla="*/ 661380352 h 391"/>
              <a:gd name="T80" fmla="*/ 654996039 w 393"/>
              <a:gd name="T81" fmla="*/ 221671029 h 391"/>
              <a:gd name="T82" fmla="*/ 682136774 w 393"/>
              <a:gd name="T83" fmla="*/ 132640018 h 391"/>
              <a:gd name="T84" fmla="*/ 568146226 w 393"/>
              <a:gd name="T85" fmla="*/ 87215317 h 391"/>
              <a:gd name="T86" fmla="*/ 524719975 w 393"/>
              <a:gd name="T87" fmla="*/ 5451126 h 391"/>
              <a:gd name="T88" fmla="*/ 414347833 w 393"/>
              <a:gd name="T89" fmla="*/ 54509910 h 391"/>
              <a:gd name="T90" fmla="*/ 325688817 w 393"/>
              <a:gd name="T91" fmla="*/ 27254281 h 391"/>
              <a:gd name="T92" fmla="*/ 280454707 w 393"/>
              <a:gd name="T93" fmla="*/ 141723880 h 391"/>
              <a:gd name="T94" fmla="*/ 199032503 w 393"/>
              <a:gd name="T95" fmla="*/ 185331538 h 391"/>
              <a:gd name="T96" fmla="*/ 246075816 w 393"/>
              <a:gd name="T97" fmla="*/ 236207365 h 391"/>
              <a:gd name="T98" fmla="*/ 206269315 w 393"/>
              <a:gd name="T99" fmla="*/ 352494005 h 391"/>
              <a:gd name="T100" fmla="*/ 291309925 w 393"/>
              <a:gd name="T101" fmla="*/ 388833496 h 391"/>
              <a:gd name="T102" fmla="*/ 325688817 w 393"/>
              <a:gd name="T103" fmla="*/ 483316982 h 391"/>
              <a:gd name="T104" fmla="*/ 403492615 w 393"/>
              <a:gd name="T105" fmla="*/ 510571263 h 391"/>
              <a:gd name="T106" fmla="*/ 490342428 w 393"/>
              <a:gd name="T107" fmla="*/ 463329520 h 391"/>
              <a:gd name="T108" fmla="*/ 577192241 w 393"/>
              <a:gd name="T109" fmla="*/ 490585149 h 391"/>
              <a:gd name="T110" fmla="*/ 622427696 w 393"/>
              <a:gd name="T111" fmla="*/ 376114203 h 391"/>
              <a:gd name="T112" fmla="*/ 691184134 w 393"/>
              <a:gd name="T113" fmla="*/ 367030341 h 391"/>
              <a:gd name="T114" fmla="*/ 504817397 w 393"/>
              <a:gd name="T115" fmla="*/ 376114203 h 391"/>
              <a:gd name="T116" fmla="*/ 398063661 w 393"/>
              <a:gd name="T117" fmla="*/ 141723880 h 391"/>
              <a:gd name="T118" fmla="*/ 504817397 w 393"/>
              <a:gd name="T119" fmla="*/ 376114203 h 39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3" h="391">
                <a:moveTo>
                  <a:pt x="160" y="318"/>
                </a:moveTo>
                <a:cubicBezTo>
                  <a:pt x="151" y="315"/>
                  <a:pt x="151" y="315"/>
                  <a:pt x="151" y="315"/>
                </a:cubicBezTo>
                <a:cubicBezTo>
                  <a:pt x="152" y="308"/>
                  <a:pt x="152" y="302"/>
                  <a:pt x="151" y="2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65" y="289"/>
                  <a:pt x="167" y="282"/>
                  <a:pt x="164" y="277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7" y="261"/>
                  <a:pt x="151" y="258"/>
                  <a:pt x="145" y="261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2" y="260"/>
                  <a:pt x="128" y="255"/>
                  <a:pt x="122" y="251"/>
                </a:cubicBezTo>
                <a:cubicBezTo>
                  <a:pt x="125" y="242"/>
                  <a:pt x="125" y="242"/>
                  <a:pt x="125" y="242"/>
                </a:cubicBezTo>
                <a:cubicBezTo>
                  <a:pt x="127" y="237"/>
                  <a:pt x="125" y="231"/>
                  <a:pt x="119" y="229"/>
                </a:cubicBezTo>
                <a:cubicBezTo>
                  <a:pt x="108" y="225"/>
                  <a:pt x="108" y="225"/>
                  <a:pt x="108" y="225"/>
                </a:cubicBezTo>
                <a:cubicBezTo>
                  <a:pt x="103" y="223"/>
                  <a:pt x="96" y="226"/>
                  <a:pt x="94" y="231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84" y="239"/>
                  <a:pt x="78" y="239"/>
                  <a:pt x="71" y="241"/>
                </a:cubicBezTo>
                <a:cubicBezTo>
                  <a:pt x="67" y="232"/>
                  <a:pt x="67" y="232"/>
                  <a:pt x="67" y="232"/>
                </a:cubicBezTo>
                <a:cubicBezTo>
                  <a:pt x="65" y="227"/>
                  <a:pt x="58" y="224"/>
                  <a:pt x="53" y="227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37" y="234"/>
                  <a:pt x="34" y="241"/>
                  <a:pt x="37" y="246"/>
                </a:cubicBezTo>
                <a:cubicBezTo>
                  <a:pt x="41" y="254"/>
                  <a:pt x="41" y="254"/>
                  <a:pt x="41" y="254"/>
                </a:cubicBezTo>
                <a:cubicBezTo>
                  <a:pt x="36" y="259"/>
                  <a:pt x="31" y="264"/>
                  <a:pt x="27" y="269"/>
                </a:cubicBezTo>
                <a:cubicBezTo>
                  <a:pt x="19" y="266"/>
                  <a:pt x="19" y="266"/>
                  <a:pt x="19" y="266"/>
                </a:cubicBezTo>
                <a:cubicBezTo>
                  <a:pt x="13" y="264"/>
                  <a:pt x="7" y="267"/>
                  <a:pt x="5" y="272"/>
                </a:cubicBezTo>
                <a:cubicBezTo>
                  <a:pt x="1" y="283"/>
                  <a:pt x="1" y="283"/>
                  <a:pt x="1" y="283"/>
                </a:cubicBezTo>
                <a:cubicBezTo>
                  <a:pt x="0" y="286"/>
                  <a:pt x="0" y="289"/>
                  <a:pt x="1" y="291"/>
                </a:cubicBezTo>
                <a:cubicBezTo>
                  <a:pt x="2" y="294"/>
                  <a:pt x="4" y="296"/>
                  <a:pt x="7" y="297"/>
                </a:cubicBezTo>
                <a:cubicBezTo>
                  <a:pt x="16" y="300"/>
                  <a:pt x="16" y="300"/>
                  <a:pt x="16" y="300"/>
                </a:cubicBezTo>
                <a:cubicBezTo>
                  <a:pt x="15" y="307"/>
                  <a:pt x="15" y="313"/>
                  <a:pt x="17" y="320"/>
                </a:cubicBezTo>
                <a:cubicBezTo>
                  <a:pt x="8" y="324"/>
                  <a:pt x="8" y="324"/>
                  <a:pt x="8" y="324"/>
                </a:cubicBezTo>
                <a:cubicBezTo>
                  <a:pt x="3" y="326"/>
                  <a:pt x="0" y="333"/>
                  <a:pt x="3" y="338"/>
                </a:cubicBezTo>
                <a:cubicBezTo>
                  <a:pt x="8" y="349"/>
                  <a:pt x="8" y="349"/>
                  <a:pt x="8" y="349"/>
                </a:cubicBezTo>
                <a:cubicBezTo>
                  <a:pt x="10" y="354"/>
                  <a:pt x="17" y="357"/>
                  <a:pt x="22" y="354"/>
                </a:cubicBezTo>
                <a:cubicBezTo>
                  <a:pt x="31" y="350"/>
                  <a:pt x="31" y="350"/>
                  <a:pt x="31" y="350"/>
                </a:cubicBezTo>
                <a:cubicBezTo>
                  <a:pt x="35" y="356"/>
                  <a:pt x="40" y="360"/>
                  <a:pt x="45" y="364"/>
                </a:cubicBezTo>
                <a:cubicBezTo>
                  <a:pt x="42" y="373"/>
                  <a:pt x="42" y="373"/>
                  <a:pt x="42" y="373"/>
                </a:cubicBezTo>
                <a:cubicBezTo>
                  <a:pt x="41" y="375"/>
                  <a:pt x="41" y="378"/>
                  <a:pt x="42" y="381"/>
                </a:cubicBezTo>
                <a:cubicBezTo>
                  <a:pt x="43" y="383"/>
                  <a:pt x="45" y="385"/>
                  <a:pt x="48" y="386"/>
                </a:cubicBezTo>
                <a:cubicBezTo>
                  <a:pt x="59" y="390"/>
                  <a:pt x="59" y="390"/>
                  <a:pt x="59" y="390"/>
                </a:cubicBezTo>
                <a:cubicBezTo>
                  <a:pt x="62" y="391"/>
                  <a:pt x="65" y="391"/>
                  <a:pt x="68" y="390"/>
                </a:cubicBezTo>
                <a:cubicBezTo>
                  <a:pt x="70" y="389"/>
                  <a:pt x="72" y="387"/>
                  <a:pt x="73" y="384"/>
                </a:cubicBezTo>
                <a:cubicBezTo>
                  <a:pt x="76" y="375"/>
                  <a:pt x="76" y="375"/>
                  <a:pt x="76" y="375"/>
                </a:cubicBezTo>
                <a:cubicBezTo>
                  <a:pt x="83" y="376"/>
                  <a:pt x="90" y="376"/>
                  <a:pt x="96" y="375"/>
                </a:cubicBezTo>
                <a:cubicBezTo>
                  <a:pt x="100" y="383"/>
                  <a:pt x="100" y="383"/>
                  <a:pt x="100" y="383"/>
                </a:cubicBezTo>
                <a:cubicBezTo>
                  <a:pt x="103" y="388"/>
                  <a:pt x="109" y="391"/>
                  <a:pt x="114" y="388"/>
                </a:cubicBezTo>
                <a:cubicBezTo>
                  <a:pt x="125" y="383"/>
                  <a:pt x="125" y="383"/>
                  <a:pt x="125" y="383"/>
                </a:cubicBezTo>
                <a:cubicBezTo>
                  <a:pt x="131" y="381"/>
                  <a:pt x="133" y="374"/>
                  <a:pt x="130" y="369"/>
                </a:cubicBezTo>
                <a:cubicBezTo>
                  <a:pt x="126" y="361"/>
                  <a:pt x="126" y="361"/>
                  <a:pt x="126" y="361"/>
                </a:cubicBezTo>
                <a:cubicBezTo>
                  <a:pt x="132" y="356"/>
                  <a:pt x="136" y="351"/>
                  <a:pt x="140" y="346"/>
                </a:cubicBezTo>
                <a:cubicBezTo>
                  <a:pt x="149" y="349"/>
                  <a:pt x="149" y="349"/>
                  <a:pt x="149" y="349"/>
                </a:cubicBezTo>
                <a:cubicBezTo>
                  <a:pt x="151" y="350"/>
                  <a:pt x="154" y="350"/>
                  <a:pt x="157" y="349"/>
                </a:cubicBezTo>
                <a:cubicBezTo>
                  <a:pt x="159" y="348"/>
                  <a:pt x="161" y="346"/>
                  <a:pt x="162" y="343"/>
                </a:cubicBezTo>
                <a:cubicBezTo>
                  <a:pt x="167" y="332"/>
                  <a:pt x="167" y="332"/>
                  <a:pt x="167" y="332"/>
                </a:cubicBezTo>
                <a:cubicBezTo>
                  <a:pt x="169" y="326"/>
                  <a:pt x="166" y="320"/>
                  <a:pt x="160" y="318"/>
                </a:cubicBezTo>
                <a:close/>
                <a:moveTo>
                  <a:pt x="101" y="346"/>
                </a:moveTo>
                <a:cubicBezTo>
                  <a:pt x="96" y="349"/>
                  <a:pt x="90" y="350"/>
                  <a:pt x="84" y="350"/>
                </a:cubicBezTo>
                <a:cubicBezTo>
                  <a:pt x="67" y="350"/>
                  <a:pt x="52" y="340"/>
                  <a:pt x="45" y="325"/>
                </a:cubicBezTo>
                <a:cubicBezTo>
                  <a:pt x="35" y="304"/>
                  <a:pt x="45" y="279"/>
                  <a:pt x="66" y="269"/>
                </a:cubicBezTo>
                <a:cubicBezTo>
                  <a:pt x="72" y="266"/>
                  <a:pt x="77" y="265"/>
                  <a:pt x="84" y="265"/>
                </a:cubicBezTo>
                <a:cubicBezTo>
                  <a:pt x="100" y="265"/>
                  <a:pt x="115" y="275"/>
                  <a:pt x="122" y="290"/>
                </a:cubicBezTo>
                <a:cubicBezTo>
                  <a:pt x="132" y="311"/>
                  <a:pt x="123" y="336"/>
                  <a:pt x="101" y="346"/>
                </a:cubicBezTo>
                <a:close/>
                <a:moveTo>
                  <a:pt x="266" y="349"/>
                </a:moveTo>
                <a:cubicBezTo>
                  <a:pt x="261" y="347"/>
                  <a:pt x="261" y="347"/>
                  <a:pt x="261" y="347"/>
                </a:cubicBezTo>
                <a:cubicBezTo>
                  <a:pt x="262" y="343"/>
                  <a:pt x="261" y="340"/>
                  <a:pt x="261" y="336"/>
                </a:cubicBezTo>
                <a:cubicBezTo>
                  <a:pt x="266" y="334"/>
                  <a:pt x="266" y="334"/>
                  <a:pt x="266" y="334"/>
                </a:cubicBezTo>
                <a:cubicBezTo>
                  <a:pt x="269" y="332"/>
                  <a:pt x="270" y="329"/>
                  <a:pt x="269" y="326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264" y="317"/>
                  <a:pt x="261" y="315"/>
                  <a:pt x="258" y="317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51" y="316"/>
                  <a:pt x="248" y="314"/>
                  <a:pt x="245" y="31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8" y="304"/>
                  <a:pt x="246" y="300"/>
                  <a:pt x="243" y="299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34" y="296"/>
                  <a:pt x="230" y="297"/>
                  <a:pt x="229" y="300"/>
                </a:cubicBezTo>
                <a:cubicBezTo>
                  <a:pt x="228" y="305"/>
                  <a:pt x="228" y="305"/>
                  <a:pt x="228" y="305"/>
                </a:cubicBezTo>
                <a:cubicBezTo>
                  <a:pt x="224" y="305"/>
                  <a:pt x="220" y="305"/>
                  <a:pt x="217" y="306"/>
                </a:cubicBezTo>
                <a:cubicBezTo>
                  <a:pt x="214" y="301"/>
                  <a:pt x="214" y="301"/>
                  <a:pt x="214" y="301"/>
                </a:cubicBezTo>
                <a:cubicBezTo>
                  <a:pt x="213" y="298"/>
                  <a:pt x="209" y="296"/>
                  <a:pt x="206" y="298"/>
                </a:cubicBezTo>
                <a:cubicBezTo>
                  <a:pt x="200" y="301"/>
                  <a:pt x="200" y="301"/>
                  <a:pt x="200" y="301"/>
                </a:cubicBezTo>
                <a:cubicBezTo>
                  <a:pt x="197" y="302"/>
                  <a:pt x="196" y="306"/>
                  <a:pt x="197" y="309"/>
                </a:cubicBezTo>
                <a:cubicBezTo>
                  <a:pt x="200" y="313"/>
                  <a:pt x="200" y="313"/>
                  <a:pt x="200" y="313"/>
                </a:cubicBezTo>
                <a:cubicBezTo>
                  <a:pt x="197" y="316"/>
                  <a:pt x="194" y="318"/>
                  <a:pt x="192" y="321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4" y="318"/>
                  <a:pt x="181" y="320"/>
                  <a:pt x="180" y="323"/>
                </a:cubicBezTo>
                <a:cubicBezTo>
                  <a:pt x="177" y="329"/>
                  <a:pt x="177" y="329"/>
                  <a:pt x="177" y="329"/>
                </a:cubicBezTo>
                <a:cubicBezTo>
                  <a:pt x="177" y="331"/>
                  <a:pt x="177" y="332"/>
                  <a:pt x="177" y="334"/>
                </a:cubicBezTo>
                <a:cubicBezTo>
                  <a:pt x="178" y="335"/>
                  <a:pt x="179" y="336"/>
                  <a:pt x="181" y="337"/>
                </a:cubicBezTo>
                <a:cubicBezTo>
                  <a:pt x="186" y="339"/>
                  <a:pt x="186" y="339"/>
                  <a:pt x="186" y="339"/>
                </a:cubicBezTo>
                <a:cubicBezTo>
                  <a:pt x="185" y="342"/>
                  <a:pt x="186" y="346"/>
                  <a:pt x="186" y="350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78" y="353"/>
                  <a:pt x="177" y="357"/>
                  <a:pt x="179" y="360"/>
                </a:cubicBezTo>
                <a:cubicBezTo>
                  <a:pt x="181" y="366"/>
                  <a:pt x="181" y="366"/>
                  <a:pt x="181" y="366"/>
                </a:cubicBezTo>
                <a:cubicBezTo>
                  <a:pt x="183" y="369"/>
                  <a:pt x="186" y="370"/>
                  <a:pt x="189" y="369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6" y="370"/>
                  <a:pt x="199" y="372"/>
                  <a:pt x="202" y="374"/>
                </a:cubicBezTo>
                <a:cubicBezTo>
                  <a:pt x="200" y="379"/>
                  <a:pt x="200" y="379"/>
                  <a:pt x="200" y="379"/>
                </a:cubicBezTo>
                <a:cubicBezTo>
                  <a:pt x="200" y="381"/>
                  <a:pt x="200" y="382"/>
                  <a:pt x="200" y="384"/>
                </a:cubicBezTo>
                <a:cubicBezTo>
                  <a:pt x="201" y="385"/>
                  <a:pt x="202" y="386"/>
                  <a:pt x="204" y="387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2" y="390"/>
                  <a:pt x="213" y="390"/>
                  <a:pt x="215" y="389"/>
                </a:cubicBezTo>
                <a:cubicBezTo>
                  <a:pt x="216" y="388"/>
                  <a:pt x="217" y="387"/>
                  <a:pt x="218" y="386"/>
                </a:cubicBezTo>
                <a:cubicBezTo>
                  <a:pt x="219" y="381"/>
                  <a:pt x="219" y="381"/>
                  <a:pt x="219" y="381"/>
                </a:cubicBezTo>
                <a:cubicBezTo>
                  <a:pt x="223" y="381"/>
                  <a:pt x="227" y="381"/>
                  <a:pt x="230" y="380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4" y="388"/>
                  <a:pt x="238" y="389"/>
                  <a:pt x="241" y="388"/>
                </a:cubicBezTo>
                <a:cubicBezTo>
                  <a:pt x="247" y="385"/>
                  <a:pt x="247" y="385"/>
                  <a:pt x="247" y="385"/>
                </a:cubicBezTo>
                <a:cubicBezTo>
                  <a:pt x="250" y="384"/>
                  <a:pt x="251" y="380"/>
                  <a:pt x="250" y="377"/>
                </a:cubicBezTo>
                <a:cubicBezTo>
                  <a:pt x="247" y="372"/>
                  <a:pt x="247" y="372"/>
                  <a:pt x="247" y="372"/>
                </a:cubicBezTo>
                <a:cubicBezTo>
                  <a:pt x="250" y="370"/>
                  <a:pt x="253" y="367"/>
                  <a:pt x="255" y="364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61" y="367"/>
                  <a:pt x="263" y="367"/>
                  <a:pt x="264" y="366"/>
                </a:cubicBezTo>
                <a:cubicBezTo>
                  <a:pt x="266" y="365"/>
                  <a:pt x="267" y="364"/>
                  <a:pt x="267" y="363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1" y="353"/>
                  <a:pt x="269" y="350"/>
                  <a:pt x="266" y="349"/>
                </a:cubicBezTo>
                <a:close/>
                <a:moveTo>
                  <a:pt x="233" y="364"/>
                </a:moveTo>
                <a:cubicBezTo>
                  <a:pt x="230" y="366"/>
                  <a:pt x="227" y="366"/>
                  <a:pt x="224" y="366"/>
                </a:cubicBezTo>
                <a:cubicBezTo>
                  <a:pt x="214" y="366"/>
                  <a:pt x="206" y="361"/>
                  <a:pt x="202" y="353"/>
                </a:cubicBezTo>
                <a:cubicBezTo>
                  <a:pt x="197" y="341"/>
                  <a:pt x="202" y="327"/>
                  <a:pt x="214" y="321"/>
                </a:cubicBezTo>
                <a:cubicBezTo>
                  <a:pt x="217" y="320"/>
                  <a:pt x="220" y="319"/>
                  <a:pt x="223" y="319"/>
                </a:cubicBezTo>
                <a:cubicBezTo>
                  <a:pt x="233" y="319"/>
                  <a:pt x="241" y="325"/>
                  <a:pt x="245" y="333"/>
                </a:cubicBezTo>
                <a:cubicBezTo>
                  <a:pt x="250" y="345"/>
                  <a:pt x="245" y="359"/>
                  <a:pt x="233" y="364"/>
                </a:cubicBezTo>
                <a:close/>
                <a:moveTo>
                  <a:pt x="378" y="160"/>
                </a:moveTo>
                <a:cubicBezTo>
                  <a:pt x="364" y="155"/>
                  <a:pt x="364" y="155"/>
                  <a:pt x="364" y="155"/>
                </a:cubicBezTo>
                <a:cubicBezTo>
                  <a:pt x="365" y="144"/>
                  <a:pt x="364" y="133"/>
                  <a:pt x="362" y="122"/>
                </a:cubicBezTo>
                <a:cubicBezTo>
                  <a:pt x="377" y="115"/>
                  <a:pt x="377" y="115"/>
                  <a:pt x="377" y="115"/>
                </a:cubicBezTo>
                <a:cubicBezTo>
                  <a:pt x="386" y="111"/>
                  <a:pt x="390" y="100"/>
                  <a:pt x="386" y="91"/>
                </a:cubicBezTo>
                <a:cubicBezTo>
                  <a:pt x="377" y="73"/>
                  <a:pt x="377" y="73"/>
                  <a:pt x="377" y="73"/>
                </a:cubicBezTo>
                <a:cubicBezTo>
                  <a:pt x="373" y="64"/>
                  <a:pt x="362" y="60"/>
                  <a:pt x="353" y="6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2" y="62"/>
                  <a:pt x="323" y="54"/>
                  <a:pt x="314" y="48"/>
                </a:cubicBezTo>
                <a:cubicBezTo>
                  <a:pt x="320" y="33"/>
                  <a:pt x="320" y="33"/>
                  <a:pt x="320" y="33"/>
                </a:cubicBezTo>
                <a:cubicBezTo>
                  <a:pt x="323" y="24"/>
                  <a:pt x="319" y="13"/>
                  <a:pt x="309" y="10"/>
                </a:cubicBezTo>
                <a:cubicBezTo>
                  <a:pt x="290" y="3"/>
                  <a:pt x="290" y="3"/>
                  <a:pt x="290" y="3"/>
                </a:cubicBezTo>
                <a:cubicBezTo>
                  <a:pt x="281" y="0"/>
                  <a:pt x="271" y="5"/>
                  <a:pt x="267" y="14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51" y="27"/>
                  <a:pt x="240" y="28"/>
                  <a:pt x="229" y="30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18" y="6"/>
                  <a:pt x="207" y="2"/>
                  <a:pt x="198" y="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71" y="19"/>
                  <a:pt x="167" y="30"/>
                  <a:pt x="171" y="39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69" y="60"/>
                  <a:pt x="161" y="69"/>
                  <a:pt x="155" y="78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1" y="69"/>
                  <a:pt x="120" y="74"/>
                  <a:pt x="117" y="8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6"/>
                  <a:pt x="109" y="111"/>
                  <a:pt x="111" y="116"/>
                </a:cubicBezTo>
                <a:cubicBezTo>
                  <a:pt x="113" y="120"/>
                  <a:pt x="116" y="123"/>
                  <a:pt x="121" y="125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5" y="141"/>
                  <a:pt x="135" y="152"/>
                  <a:pt x="137" y="163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14" y="174"/>
                  <a:pt x="110" y="185"/>
                  <a:pt x="114" y="194"/>
                </a:cubicBezTo>
                <a:cubicBezTo>
                  <a:pt x="122" y="212"/>
                  <a:pt x="122" y="212"/>
                  <a:pt x="122" y="212"/>
                </a:cubicBezTo>
                <a:cubicBezTo>
                  <a:pt x="126" y="221"/>
                  <a:pt x="137" y="225"/>
                  <a:pt x="146" y="221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8" y="223"/>
                  <a:pt x="176" y="231"/>
                  <a:pt x="185" y="237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78" y="256"/>
                  <a:pt x="178" y="261"/>
                  <a:pt x="180" y="266"/>
                </a:cubicBezTo>
                <a:cubicBezTo>
                  <a:pt x="182" y="270"/>
                  <a:pt x="185" y="273"/>
                  <a:pt x="190" y="275"/>
                </a:cubicBezTo>
                <a:cubicBezTo>
                  <a:pt x="209" y="282"/>
                  <a:pt x="209" y="282"/>
                  <a:pt x="209" y="282"/>
                </a:cubicBezTo>
                <a:cubicBezTo>
                  <a:pt x="213" y="284"/>
                  <a:pt x="218" y="283"/>
                  <a:pt x="223" y="281"/>
                </a:cubicBezTo>
                <a:cubicBezTo>
                  <a:pt x="227" y="279"/>
                  <a:pt x="230" y="276"/>
                  <a:pt x="232" y="271"/>
                </a:cubicBezTo>
                <a:cubicBezTo>
                  <a:pt x="238" y="256"/>
                  <a:pt x="238" y="256"/>
                  <a:pt x="238" y="256"/>
                </a:cubicBezTo>
                <a:cubicBezTo>
                  <a:pt x="248" y="258"/>
                  <a:pt x="260" y="257"/>
                  <a:pt x="271" y="255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81" y="279"/>
                  <a:pt x="292" y="283"/>
                  <a:pt x="301" y="278"/>
                </a:cubicBezTo>
                <a:cubicBezTo>
                  <a:pt x="319" y="270"/>
                  <a:pt x="319" y="270"/>
                  <a:pt x="319" y="270"/>
                </a:cubicBezTo>
                <a:cubicBezTo>
                  <a:pt x="328" y="266"/>
                  <a:pt x="332" y="255"/>
                  <a:pt x="328" y="246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30" y="225"/>
                  <a:pt x="338" y="216"/>
                  <a:pt x="344" y="207"/>
                </a:cubicBezTo>
                <a:cubicBezTo>
                  <a:pt x="359" y="213"/>
                  <a:pt x="359" y="213"/>
                  <a:pt x="359" y="213"/>
                </a:cubicBezTo>
                <a:cubicBezTo>
                  <a:pt x="364" y="215"/>
                  <a:pt x="368" y="214"/>
                  <a:pt x="373" y="212"/>
                </a:cubicBezTo>
                <a:cubicBezTo>
                  <a:pt x="377" y="210"/>
                  <a:pt x="380" y="207"/>
                  <a:pt x="382" y="202"/>
                </a:cubicBezTo>
                <a:cubicBezTo>
                  <a:pt x="389" y="183"/>
                  <a:pt x="389" y="183"/>
                  <a:pt x="389" y="183"/>
                </a:cubicBezTo>
                <a:cubicBezTo>
                  <a:pt x="393" y="174"/>
                  <a:pt x="388" y="164"/>
                  <a:pt x="378" y="160"/>
                </a:cubicBezTo>
                <a:close/>
                <a:moveTo>
                  <a:pt x="279" y="207"/>
                </a:moveTo>
                <a:cubicBezTo>
                  <a:pt x="270" y="212"/>
                  <a:pt x="260" y="214"/>
                  <a:pt x="250" y="214"/>
                </a:cubicBezTo>
                <a:cubicBezTo>
                  <a:pt x="222" y="214"/>
                  <a:pt x="197" y="197"/>
                  <a:pt x="185" y="172"/>
                </a:cubicBezTo>
                <a:cubicBezTo>
                  <a:pt x="169" y="137"/>
                  <a:pt x="184" y="94"/>
                  <a:pt x="220" y="78"/>
                </a:cubicBezTo>
                <a:cubicBezTo>
                  <a:pt x="229" y="74"/>
                  <a:pt x="239" y="71"/>
                  <a:pt x="250" y="71"/>
                </a:cubicBezTo>
                <a:cubicBezTo>
                  <a:pt x="277" y="71"/>
                  <a:pt x="303" y="88"/>
                  <a:pt x="314" y="113"/>
                </a:cubicBezTo>
                <a:cubicBezTo>
                  <a:pt x="331" y="148"/>
                  <a:pt x="315" y="191"/>
                  <a:pt x="279" y="2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0" name="稻壳儿小白白(http://dwz.cn/Wu2UP)"/>
          <p:cNvSpPr>
            <a:spLocks noChangeArrowheads="1"/>
          </p:cNvSpPr>
          <p:nvPr/>
        </p:nvSpPr>
        <p:spPr bwMode="auto">
          <a:xfrm>
            <a:off x="1825915" y="3636097"/>
            <a:ext cx="560388" cy="56038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pic>
        <p:nvPicPr>
          <p:cNvPr id="47111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15" y="1585047"/>
            <a:ext cx="2036763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稻壳儿小白白(http://dwz.cn/Wu2UP)"/>
          <p:cNvSpPr>
            <a:spLocks/>
          </p:cNvSpPr>
          <p:nvPr/>
        </p:nvSpPr>
        <p:spPr bwMode="auto">
          <a:xfrm>
            <a:off x="1395703" y="3207472"/>
            <a:ext cx="1422400" cy="1420812"/>
          </a:xfrm>
          <a:custGeom>
            <a:avLst/>
            <a:gdLst>
              <a:gd name="T0" fmla="*/ 2023221760 w 500"/>
              <a:gd name="T1" fmla="*/ 2147483646 h 500"/>
              <a:gd name="T2" fmla="*/ 0 w 500"/>
              <a:gd name="T3" fmla="*/ 2018706739 h 500"/>
              <a:gd name="T4" fmla="*/ 2023221760 w 500"/>
              <a:gd name="T5" fmla="*/ 0 h 500"/>
              <a:gd name="T6" fmla="*/ 2147483646 w 500"/>
              <a:gd name="T7" fmla="*/ 161495175 h 500"/>
              <a:gd name="T8" fmla="*/ 2147483646 w 500"/>
              <a:gd name="T9" fmla="*/ 605612590 h 500"/>
              <a:gd name="T10" fmla="*/ 2023221760 w 500"/>
              <a:gd name="T11" fmla="*/ 516789107 h 500"/>
              <a:gd name="T12" fmla="*/ 517944202 w 500"/>
              <a:gd name="T13" fmla="*/ 2018706739 h 500"/>
              <a:gd name="T14" fmla="*/ 2023221760 w 500"/>
              <a:gd name="T15" fmla="*/ 2147483646 h 500"/>
              <a:gd name="T16" fmla="*/ 2147483646 w 500"/>
              <a:gd name="T17" fmla="*/ 2018706739 h 500"/>
              <a:gd name="T18" fmla="*/ 2147483646 w 500"/>
              <a:gd name="T19" fmla="*/ 1324270666 h 500"/>
              <a:gd name="T20" fmla="*/ 2147483646 w 500"/>
              <a:gd name="T21" fmla="*/ 920529887 h 500"/>
              <a:gd name="T22" fmla="*/ 2147483646 w 500"/>
              <a:gd name="T23" fmla="*/ 2018706739 h 500"/>
              <a:gd name="T24" fmla="*/ 2023221760 w 500"/>
              <a:gd name="T25" fmla="*/ 2147483646 h 5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0" h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3" name="稻壳儿小白白(http://dwz.cn/Wu2UP)"/>
          <p:cNvSpPr>
            <a:spLocks/>
          </p:cNvSpPr>
          <p:nvPr/>
        </p:nvSpPr>
        <p:spPr bwMode="auto">
          <a:xfrm>
            <a:off x="1017878" y="2829647"/>
            <a:ext cx="2176462" cy="2174875"/>
          </a:xfrm>
          <a:custGeom>
            <a:avLst/>
            <a:gdLst>
              <a:gd name="T0" fmla="*/ 2147483646 w 765"/>
              <a:gd name="T1" fmla="*/ 2147483646 h 765"/>
              <a:gd name="T2" fmla="*/ 0 w 765"/>
              <a:gd name="T3" fmla="*/ 2147483646 h 765"/>
              <a:gd name="T4" fmla="*/ 2147483646 w 765"/>
              <a:gd name="T5" fmla="*/ 0 h 765"/>
              <a:gd name="T6" fmla="*/ 2147483646 w 765"/>
              <a:gd name="T7" fmla="*/ 363713017 h 765"/>
              <a:gd name="T8" fmla="*/ 2147483646 w 765"/>
              <a:gd name="T9" fmla="*/ 751673759 h 765"/>
              <a:gd name="T10" fmla="*/ 2147483646 w 765"/>
              <a:gd name="T11" fmla="*/ 468783645 h 765"/>
              <a:gd name="T12" fmla="*/ 1238426793 w 765"/>
              <a:gd name="T13" fmla="*/ 1236622553 h 765"/>
              <a:gd name="T14" fmla="*/ 469469966 w 765"/>
              <a:gd name="T15" fmla="*/ 2147483646 h 765"/>
              <a:gd name="T16" fmla="*/ 1238426793 w 765"/>
              <a:gd name="T17" fmla="*/ 2147483646 h 765"/>
              <a:gd name="T18" fmla="*/ 2147483646 w 765"/>
              <a:gd name="T19" fmla="*/ 2147483646 h 765"/>
              <a:gd name="T20" fmla="*/ 2147483646 w 765"/>
              <a:gd name="T21" fmla="*/ 2147483646 h 765"/>
              <a:gd name="T22" fmla="*/ 2147483646 w 765"/>
              <a:gd name="T23" fmla="*/ 2147483646 h 765"/>
              <a:gd name="T24" fmla="*/ 2147483646 w 765"/>
              <a:gd name="T25" fmla="*/ 1503344674 h 765"/>
              <a:gd name="T26" fmla="*/ 2147483646 w 765"/>
              <a:gd name="T27" fmla="*/ 1155796806 h 765"/>
              <a:gd name="T28" fmla="*/ 2147483646 w 765"/>
              <a:gd name="T29" fmla="*/ 2147483646 h 765"/>
              <a:gd name="T30" fmla="*/ 2147483646 w 765"/>
              <a:gd name="T31" fmla="*/ 2147483646 h 7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65" h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14" name="稻壳儿小白白(http://dwz.cn/Wu2UP)"/>
          <p:cNvSpPr>
            <a:spLocks/>
          </p:cNvSpPr>
          <p:nvPr/>
        </p:nvSpPr>
        <p:spPr bwMode="auto">
          <a:xfrm>
            <a:off x="632115" y="2442297"/>
            <a:ext cx="2951163" cy="2947987"/>
          </a:xfrm>
          <a:custGeom>
            <a:avLst/>
            <a:gdLst>
              <a:gd name="T0" fmla="*/ 2147483646 w 1038"/>
              <a:gd name="T1" fmla="*/ 0 h 1037"/>
              <a:gd name="T2" fmla="*/ 2147483646 w 1038"/>
              <a:gd name="T3" fmla="*/ 549545145 h 1037"/>
              <a:gd name="T4" fmla="*/ 2147483646 w 1038"/>
              <a:gd name="T5" fmla="*/ 961703292 h 1037"/>
              <a:gd name="T6" fmla="*/ 2147483646 w 1038"/>
              <a:gd name="T7" fmla="*/ 501055449 h 1037"/>
              <a:gd name="T8" fmla="*/ 1584336690 w 1038"/>
              <a:gd name="T9" fmla="*/ 1583978716 h 1037"/>
              <a:gd name="T10" fmla="*/ 501168889 w 1038"/>
              <a:gd name="T11" fmla="*/ 2147483646 h 1037"/>
              <a:gd name="T12" fmla="*/ 1584336690 w 1038"/>
              <a:gd name="T13" fmla="*/ 2147483646 h 1037"/>
              <a:gd name="T14" fmla="*/ 2147483646 w 1038"/>
              <a:gd name="T15" fmla="*/ 2147483646 h 1037"/>
              <a:gd name="T16" fmla="*/ 2147483646 w 1038"/>
              <a:gd name="T17" fmla="*/ 2147483646 h 1037"/>
              <a:gd name="T18" fmla="*/ 2147483646 w 1038"/>
              <a:gd name="T19" fmla="*/ 2147483646 h 1037"/>
              <a:gd name="T20" fmla="*/ 2147483646 w 1038"/>
              <a:gd name="T21" fmla="*/ 1810263014 h 1037"/>
              <a:gd name="T22" fmla="*/ 2147483646 w 1038"/>
              <a:gd name="T23" fmla="*/ 1438512472 h 1037"/>
              <a:gd name="T24" fmla="*/ 2147483646 w 1038"/>
              <a:gd name="T25" fmla="*/ 2147483646 h 1037"/>
              <a:gd name="T26" fmla="*/ 2147483646 w 1038"/>
              <a:gd name="T27" fmla="*/ 2147483646 h 1037"/>
              <a:gd name="T28" fmla="*/ 0 w 1038"/>
              <a:gd name="T29" fmla="*/ 2147483646 h 1037"/>
              <a:gd name="T30" fmla="*/ 2147483646 w 1038"/>
              <a:gd name="T31" fmla="*/ 0 h 10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38" h="1037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7115" name="稻壳儿小白白(http://dwz.cn/Wu2UP)"/>
          <p:cNvCxnSpPr>
            <a:cxnSpLocks noChangeShapeType="1"/>
          </p:cNvCxnSpPr>
          <p:nvPr/>
        </p:nvCxnSpPr>
        <p:spPr bwMode="auto">
          <a:xfrm>
            <a:off x="4885028" y="2991572"/>
            <a:ext cx="425450" cy="0"/>
          </a:xfrm>
          <a:prstGeom prst="straightConnector1">
            <a:avLst/>
          </a:prstGeom>
          <a:noFill/>
          <a:ln w="9525">
            <a:solidFill>
              <a:srgbClr val="C1C7D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稻壳儿小白白(http://dwz.cn/Wu2UP)"/>
          <p:cNvCxnSpPr>
            <a:cxnSpLocks noChangeShapeType="1"/>
          </p:cNvCxnSpPr>
          <p:nvPr/>
        </p:nvCxnSpPr>
        <p:spPr bwMode="auto">
          <a:xfrm>
            <a:off x="4885028" y="4393334"/>
            <a:ext cx="425450" cy="0"/>
          </a:xfrm>
          <a:prstGeom prst="straightConnector1">
            <a:avLst/>
          </a:prstGeom>
          <a:noFill/>
          <a:ln w="9525">
            <a:solidFill>
              <a:srgbClr val="C1C7D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117" name="稻壳儿小白白(http://dwz.cn/Wu2UP)"/>
          <p:cNvGrpSpPr>
            <a:grpSpLocks/>
          </p:cNvGrpSpPr>
          <p:nvPr/>
        </p:nvGrpSpPr>
        <p:grpSpPr bwMode="auto">
          <a:xfrm>
            <a:off x="4885028" y="1689822"/>
            <a:ext cx="425450" cy="4030662"/>
            <a:chOff x="0" y="0"/>
            <a:chExt cx="637913" cy="6047288"/>
          </a:xfrm>
        </p:grpSpPr>
        <p:cxnSp>
          <p:nvCxnSpPr>
            <p:cNvPr id="47135" name="稻壳儿小白白(http://dwz.cn/Wu2UP)"/>
            <p:cNvCxnSpPr>
              <a:cxnSpLocks noChangeShapeType="1"/>
            </p:cNvCxnSpPr>
            <p:nvPr/>
          </p:nvCxnSpPr>
          <p:spPr bwMode="auto">
            <a:xfrm>
              <a:off x="0" y="0"/>
              <a:ext cx="637913" cy="0"/>
            </a:xfrm>
            <a:prstGeom prst="straightConnector1">
              <a:avLst/>
            </a:prstGeom>
            <a:noFill/>
            <a:ln w="9525">
              <a:solidFill>
                <a:srgbClr val="C1C7D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36" name="稻壳儿小白白(http://dwz.cn/Wu2UP)"/>
            <p:cNvCxnSpPr>
              <a:cxnSpLocks noChangeShapeType="1"/>
            </p:cNvCxnSpPr>
            <p:nvPr/>
          </p:nvCxnSpPr>
          <p:spPr bwMode="auto">
            <a:xfrm flipV="1">
              <a:off x="0" y="6047288"/>
              <a:ext cx="637913" cy="0"/>
            </a:xfrm>
            <a:prstGeom prst="straightConnector1">
              <a:avLst/>
            </a:prstGeom>
            <a:noFill/>
            <a:ln w="9525">
              <a:solidFill>
                <a:srgbClr val="C1C7D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18" name="稻壳儿小白白(http://dwz.cn/Wu2UP)"/>
          <p:cNvSpPr>
            <a:spLocks noChangeArrowheads="1"/>
          </p:cNvSpPr>
          <p:nvPr/>
        </p:nvSpPr>
        <p:spPr bwMode="auto">
          <a:xfrm>
            <a:off x="5431128" y="3829772"/>
            <a:ext cx="908050" cy="90963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7119" name="稻壳儿小白白(http://dwz.cn/Wu2UP)"/>
          <p:cNvSpPr>
            <a:spLocks noEditPoints="1"/>
          </p:cNvSpPr>
          <p:nvPr/>
        </p:nvSpPr>
        <p:spPr bwMode="auto">
          <a:xfrm>
            <a:off x="5621628" y="4079009"/>
            <a:ext cx="522287" cy="411163"/>
          </a:xfrm>
          <a:custGeom>
            <a:avLst/>
            <a:gdLst>
              <a:gd name="T0" fmla="*/ 199176324 w 1152"/>
              <a:gd name="T1" fmla="*/ 106625253 h 908"/>
              <a:gd name="T2" fmla="*/ 235352406 w 1152"/>
              <a:gd name="T3" fmla="*/ 180852853 h 908"/>
              <a:gd name="T4" fmla="*/ 231858251 w 1152"/>
              <a:gd name="T5" fmla="*/ 186183935 h 908"/>
              <a:gd name="T6" fmla="*/ 4933164 w 1152"/>
              <a:gd name="T7" fmla="*/ 186183935 h 908"/>
              <a:gd name="T8" fmla="*/ 1439009 w 1152"/>
              <a:gd name="T9" fmla="*/ 180852853 h 908"/>
              <a:gd name="T10" fmla="*/ 37615092 w 1152"/>
              <a:gd name="T11" fmla="*/ 106625253 h 908"/>
              <a:gd name="T12" fmla="*/ 41109699 w 1152"/>
              <a:gd name="T13" fmla="*/ 104574871 h 908"/>
              <a:gd name="T14" fmla="*/ 72147239 w 1152"/>
              <a:gd name="T15" fmla="*/ 104574871 h 908"/>
              <a:gd name="T16" fmla="*/ 75025258 w 1152"/>
              <a:gd name="T17" fmla="*/ 105805191 h 908"/>
              <a:gd name="T18" fmla="*/ 81396978 w 1152"/>
              <a:gd name="T19" fmla="*/ 112981525 h 908"/>
              <a:gd name="T20" fmla="*/ 87563320 w 1152"/>
              <a:gd name="T21" fmla="*/ 119748054 h 908"/>
              <a:gd name="T22" fmla="*/ 50564817 w 1152"/>
              <a:gd name="T23" fmla="*/ 119748054 h 908"/>
              <a:gd name="T24" fmla="*/ 47276041 w 1152"/>
              <a:gd name="T25" fmla="*/ 121798888 h 908"/>
              <a:gd name="T26" fmla="*/ 23226810 w 1152"/>
              <a:gd name="T27" fmla="*/ 171010299 h 908"/>
              <a:gd name="T28" fmla="*/ 213564605 w 1152"/>
              <a:gd name="T29" fmla="*/ 171010299 h 908"/>
              <a:gd name="T30" fmla="*/ 189515374 w 1152"/>
              <a:gd name="T31" fmla="*/ 121798888 h 908"/>
              <a:gd name="T32" fmla="*/ 186226598 w 1152"/>
              <a:gd name="T33" fmla="*/ 119748054 h 908"/>
              <a:gd name="T34" fmla="*/ 149228096 w 1152"/>
              <a:gd name="T35" fmla="*/ 119748054 h 908"/>
              <a:gd name="T36" fmla="*/ 155394437 w 1152"/>
              <a:gd name="T37" fmla="*/ 112981525 h 908"/>
              <a:gd name="T38" fmla="*/ 161766157 w 1152"/>
              <a:gd name="T39" fmla="*/ 105805191 h 908"/>
              <a:gd name="T40" fmla="*/ 164644176 w 1152"/>
              <a:gd name="T41" fmla="*/ 104574871 h 908"/>
              <a:gd name="T42" fmla="*/ 195681716 w 1152"/>
              <a:gd name="T43" fmla="*/ 104574871 h 908"/>
              <a:gd name="T44" fmla="*/ 199176324 w 1152"/>
              <a:gd name="T45" fmla="*/ 106625253 h 908"/>
              <a:gd name="T46" fmla="*/ 171632485 w 1152"/>
              <a:gd name="T47" fmla="*/ 55978393 h 908"/>
              <a:gd name="T48" fmla="*/ 121890089 w 1152"/>
              <a:gd name="T49" fmla="*/ 142918538 h 908"/>
              <a:gd name="T50" fmla="*/ 114901327 w 1152"/>
              <a:gd name="T51" fmla="*/ 142918538 h 908"/>
              <a:gd name="T52" fmla="*/ 65980898 w 1152"/>
              <a:gd name="T53" fmla="*/ 67050814 h 908"/>
              <a:gd name="T54" fmla="*/ 113256939 w 1152"/>
              <a:gd name="T55" fmla="*/ 3075572 h 908"/>
              <a:gd name="T56" fmla="*/ 171632485 w 1152"/>
              <a:gd name="T57" fmla="*/ 55978393 h 908"/>
              <a:gd name="T58" fmla="*/ 146555908 w 1152"/>
              <a:gd name="T59" fmla="*/ 55978393 h 908"/>
              <a:gd name="T60" fmla="*/ 118395934 w 1152"/>
              <a:gd name="T61" fmla="*/ 27886632 h 908"/>
              <a:gd name="T62" fmla="*/ 90235507 w 1152"/>
              <a:gd name="T63" fmla="*/ 55978393 h 908"/>
              <a:gd name="T64" fmla="*/ 118395934 w 1152"/>
              <a:gd name="T65" fmla="*/ 84069702 h 908"/>
              <a:gd name="T66" fmla="*/ 146555908 w 1152"/>
              <a:gd name="T67" fmla="*/ 55978393 h 908"/>
              <a:gd name="T68" fmla="*/ 146555908 w 1152"/>
              <a:gd name="T69" fmla="*/ 55978393 h 908"/>
              <a:gd name="T70" fmla="*/ 146555908 w 1152"/>
              <a:gd name="T71" fmla="*/ 55978393 h 9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52" h="908">
                <a:moveTo>
                  <a:pt x="969" y="520"/>
                </a:moveTo>
                <a:cubicBezTo>
                  <a:pt x="1145" y="882"/>
                  <a:pt x="1145" y="882"/>
                  <a:pt x="1145" y="882"/>
                </a:cubicBezTo>
                <a:cubicBezTo>
                  <a:pt x="1152" y="896"/>
                  <a:pt x="1145" y="908"/>
                  <a:pt x="1128" y="908"/>
                </a:cubicBezTo>
                <a:cubicBezTo>
                  <a:pt x="24" y="908"/>
                  <a:pt x="24" y="908"/>
                  <a:pt x="24" y="908"/>
                </a:cubicBezTo>
                <a:cubicBezTo>
                  <a:pt x="7" y="908"/>
                  <a:pt x="0" y="896"/>
                  <a:pt x="7" y="882"/>
                </a:cubicBezTo>
                <a:cubicBezTo>
                  <a:pt x="183" y="520"/>
                  <a:pt x="183" y="520"/>
                  <a:pt x="183" y="520"/>
                </a:cubicBezTo>
                <a:cubicBezTo>
                  <a:pt x="186" y="514"/>
                  <a:pt x="193" y="510"/>
                  <a:pt x="200" y="510"/>
                </a:cubicBezTo>
                <a:cubicBezTo>
                  <a:pt x="351" y="510"/>
                  <a:pt x="351" y="510"/>
                  <a:pt x="351" y="510"/>
                </a:cubicBezTo>
                <a:cubicBezTo>
                  <a:pt x="355" y="510"/>
                  <a:pt x="362" y="512"/>
                  <a:pt x="365" y="516"/>
                </a:cubicBezTo>
                <a:cubicBezTo>
                  <a:pt x="375" y="528"/>
                  <a:pt x="385" y="539"/>
                  <a:pt x="396" y="551"/>
                </a:cubicBezTo>
                <a:cubicBezTo>
                  <a:pt x="406" y="562"/>
                  <a:pt x="416" y="573"/>
                  <a:pt x="426" y="584"/>
                </a:cubicBezTo>
                <a:cubicBezTo>
                  <a:pt x="246" y="584"/>
                  <a:pt x="246" y="584"/>
                  <a:pt x="246" y="584"/>
                </a:cubicBezTo>
                <a:cubicBezTo>
                  <a:pt x="240" y="584"/>
                  <a:pt x="232" y="589"/>
                  <a:pt x="230" y="594"/>
                </a:cubicBezTo>
                <a:cubicBezTo>
                  <a:pt x="113" y="834"/>
                  <a:pt x="113" y="834"/>
                  <a:pt x="113" y="834"/>
                </a:cubicBezTo>
                <a:cubicBezTo>
                  <a:pt x="1039" y="834"/>
                  <a:pt x="1039" y="834"/>
                  <a:pt x="1039" y="834"/>
                </a:cubicBezTo>
                <a:cubicBezTo>
                  <a:pt x="922" y="594"/>
                  <a:pt x="922" y="594"/>
                  <a:pt x="922" y="594"/>
                </a:cubicBezTo>
                <a:cubicBezTo>
                  <a:pt x="920" y="589"/>
                  <a:pt x="912" y="584"/>
                  <a:pt x="906" y="584"/>
                </a:cubicBezTo>
                <a:cubicBezTo>
                  <a:pt x="726" y="584"/>
                  <a:pt x="726" y="584"/>
                  <a:pt x="726" y="584"/>
                </a:cubicBezTo>
                <a:cubicBezTo>
                  <a:pt x="736" y="573"/>
                  <a:pt x="746" y="562"/>
                  <a:pt x="756" y="551"/>
                </a:cubicBezTo>
                <a:cubicBezTo>
                  <a:pt x="766" y="539"/>
                  <a:pt x="777" y="528"/>
                  <a:pt x="787" y="516"/>
                </a:cubicBezTo>
                <a:cubicBezTo>
                  <a:pt x="790" y="512"/>
                  <a:pt x="796" y="510"/>
                  <a:pt x="801" y="510"/>
                </a:cubicBezTo>
                <a:cubicBezTo>
                  <a:pt x="952" y="510"/>
                  <a:pt x="952" y="510"/>
                  <a:pt x="952" y="510"/>
                </a:cubicBezTo>
                <a:cubicBezTo>
                  <a:pt x="959" y="510"/>
                  <a:pt x="966" y="514"/>
                  <a:pt x="969" y="520"/>
                </a:cubicBezTo>
                <a:close/>
                <a:moveTo>
                  <a:pt x="835" y="273"/>
                </a:moveTo>
                <a:cubicBezTo>
                  <a:pt x="835" y="470"/>
                  <a:pt x="670" y="508"/>
                  <a:pt x="593" y="697"/>
                </a:cubicBezTo>
                <a:cubicBezTo>
                  <a:pt x="587" y="713"/>
                  <a:pt x="565" y="713"/>
                  <a:pt x="559" y="697"/>
                </a:cubicBezTo>
                <a:cubicBezTo>
                  <a:pt x="489" y="526"/>
                  <a:pt x="348" y="479"/>
                  <a:pt x="321" y="327"/>
                </a:cubicBezTo>
                <a:cubicBezTo>
                  <a:pt x="295" y="176"/>
                  <a:pt x="399" y="29"/>
                  <a:pt x="551" y="15"/>
                </a:cubicBezTo>
                <a:cubicBezTo>
                  <a:pt x="705" y="0"/>
                  <a:pt x="835" y="121"/>
                  <a:pt x="835" y="273"/>
                </a:cubicBezTo>
                <a:close/>
                <a:moveTo>
                  <a:pt x="713" y="273"/>
                </a:moveTo>
                <a:cubicBezTo>
                  <a:pt x="713" y="197"/>
                  <a:pt x="651" y="136"/>
                  <a:pt x="576" y="136"/>
                </a:cubicBezTo>
                <a:cubicBezTo>
                  <a:pt x="500" y="136"/>
                  <a:pt x="439" y="197"/>
                  <a:pt x="439" y="273"/>
                </a:cubicBezTo>
                <a:cubicBezTo>
                  <a:pt x="439" y="348"/>
                  <a:pt x="500" y="410"/>
                  <a:pt x="576" y="410"/>
                </a:cubicBezTo>
                <a:cubicBezTo>
                  <a:pt x="651" y="410"/>
                  <a:pt x="713" y="348"/>
                  <a:pt x="713" y="273"/>
                </a:cubicBezTo>
                <a:close/>
                <a:moveTo>
                  <a:pt x="713" y="273"/>
                </a:moveTo>
                <a:cubicBezTo>
                  <a:pt x="713" y="273"/>
                  <a:pt x="713" y="273"/>
                  <a:pt x="713" y="27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0" name="稻壳儿小白白(http://dwz.cn/Wu2UP)"/>
          <p:cNvSpPr>
            <a:spLocks noChangeArrowheads="1"/>
          </p:cNvSpPr>
          <p:nvPr/>
        </p:nvSpPr>
        <p:spPr bwMode="auto">
          <a:xfrm>
            <a:off x="5431128" y="5183909"/>
            <a:ext cx="908050" cy="909638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7121" name="稻壳儿小白白(http://dwz.cn/Wu2UP)"/>
          <p:cNvSpPr>
            <a:spLocks noEditPoints="1"/>
          </p:cNvSpPr>
          <p:nvPr/>
        </p:nvSpPr>
        <p:spPr bwMode="auto">
          <a:xfrm>
            <a:off x="5653378" y="5390284"/>
            <a:ext cx="458787" cy="417513"/>
          </a:xfrm>
          <a:custGeom>
            <a:avLst/>
            <a:gdLst>
              <a:gd name="T0" fmla="*/ 212670739 w 929"/>
              <a:gd name="T1" fmla="*/ 55974249 h 850"/>
              <a:gd name="T2" fmla="*/ 198524888 w 929"/>
              <a:gd name="T3" fmla="*/ 42704703 h 850"/>
              <a:gd name="T4" fmla="*/ 124870562 w 929"/>
              <a:gd name="T5" fmla="*/ 118463174 h 850"/>
              <a:gd name="T6" fmla="*/ 118042092 w 929"/>
              <a:gd name="T7" fmla="*/ 121599924 h 850"/>
              <a:gd name="T8" fmla="*/ 118042092 w 929"/>
              <a:gd name="T9" fmla="*/ 121599924 h 850"/>
              <a:gd name="T10" fmla="*/ 110969167 w 929"/>
              <a:gd name="T11" fmla="*/ 118463174 h 850"/>
              <a:gd name="T12" fmla="*/ 72435010 w 929"/>
              <a:gd name="T13" fmla="*/ 79136396 h 850"/>
              <a:gd name="T14" fmla="*/ 17803800 w 929"/>
              <a:gd name="T15" fmla="*/ 136075837 h 850"/>
              <a:gd name="T16" fmla="*/ 10730875 w 929"/>
              <a:gd name="T17" fmla="*/ 139212588 h 850"/>
              <a:gd name="T18" fmla="*/ 4145874 w 929"/>
              <a:gd name="T19" fmla="*/ 136558678 h 850"/>
              <a:gd name="T20" fmla="*/ 3658444 w 929"/>
              <a:gd name="T21" fmla="*/ 122806291 h 850"/>
              <a:gd name="T22" fmla="*/ 65362085 w 929"/>
              <a:gd name="T23" fmla="*/ 58628649 h 850"/>
              <a:gd name="T24" fmla="*/ 72435010 w 929"/>
              <a:gd name="T25" fmla="*/ 55733074 h 850"/>
              <a:gd name="T26" fmla="*/ 72435010 w 929"/>
              <a:gd name="T27" fmla="*/ 55733074 h 850"/>
              <a:gd name="T28" fmla="*/ 79507441 w 929"/>
              <a:gd name="T29" fmla="*/ 58628649 h 850"/>
              <a:gd name="T30" fmla="*/ 118042092 w 929"/>
              <a:gd name="T31" fmla="*/ 97955426 h 850"/>
              <a:gd name="T32" fmla="*/ 184623494 w 929"/>
              <a:gd name="T33" fmla="*/ 29434667 h 850"/>
              <a:gd name="T34" fmla="*/ 170477644 w 929"/>
              <a:gd name="T35" fmla="*/ 16165121 h 850"/>
              <a:gd name="T36" fmla="*/ 226572133 w 929"/>
              <a:gd name="T37" fmla="*/ 0 h 850"/>
              <a:gd name="T38" fmla="*/ 212670739 w 929"/>
              <a:gd name="T39" fmla="*/ 55974249 h 850"/>
              <a:gd name="T40" fmla="*/ 10730875 w 929"/>
              <a:gd name="T41" fmla="*/ 151999783 h 850"/>
              <a:gd name="T42" fmla="*/ 4389836 w 929"/>
              <a:gd name="T43" fmla="*/ 151034591 h 850"/>
              <a:gd name="T44" fmla="*/ 4389836 w 929"/>
              <a:gd name="T45" fmla="*/ 205078947 h 850"/>
              <a:gd name="T46" fmla="*/ 33656397 w 929"/>
              <a:gd name="T47" fmla="*/ 205078947 h 850"/>
              <a:gd name="T48" fmla="*/ 33656397 w 929"/>
              <a:gd name="T49" fmla="*/ 138488571 h 850"/>
              <a:gd name="T50" fmla="*/ 27315358 w 929"/>
              <a:gd name="T51" fmla="*/ 145002756 h 850"/>
              <a:gd name="T52" fmla="*/ 10730875 w 929"/>
              <a:gd name="T53" fmla="*/ 151999783 h 850"/>
              <a:gd name="T54" fmla="*/ 39997436 w 929"/>
              <a:gd name="T55" fmla="*/ 205078947 h 850"/>
              <a:gd name="T56" fmla="*/ 69264491 w 929"/>
              <a:gd name="T57" fmla="*/ 205078947 h 850"/>
              <a:gd name="T58" fmla="*/ 69264491 w 929"/>
              <a:gd name="T59" fmla="*/ 101333352 h 850"/>
              <a:gd name="T60" fmla="*/ 39997436 w 929"/>
              <a:gd name="T61" fmla="*/ 131733211 h 850"/>
              <a:gd name="T62" fmla="*/ 39997436 w 929"/>
              <a:gd name="T63" fmla="*/ 205078947 h 850"/>
              <a:gd name="T64" fmla="*/ 101701571 w 929"/>
              <a:gd name="T65" fmla="*/ 127390093 h 850"/>
              <a:gd name="T66" fmla="*/ 75848998 w 929"/>
              <a:gd name="T67" fmla="*/ 100850511 h 850"/>
              <a:gd name="T68" fmla="*/ 75848998 w 929"/>
              <a:gd name="T69" fmla="*/ 205078947 h 850"/>
              <a:gd name="T70" fmla="*/ 104872091 w 929"/>
              <a:gd name="T71" fmla="*/ 205078947 h 850"/>
              <a:gd name="T72" fmla="*/ 104872091 w 929"/>
              <a:gd name="T73" fmla="*/ 130285668 h 850"/>
              <a:gd name="T74" fmla="*/ 101701571 w 929"/>
              <a:gd name="T75" fmla="*/ 127390093 h 850"/>
              <a:gd name="T76" fmla="*/ 118042092 w 929"/>
              <a:gd name="T77" fmla="*/ 134387120 h 850"/>
              <a:gd name="T78" fmla="*/ 111457092 w 929"/>
              <a:gd name="T79" fmla="*/ 133421928 h 850"/>
              <a:gd name="T80" fmla="*/ 111457092 w 929"/>
              <a:gd name="T81" fmla="*/ 205078947 h 850"/>
              <a:gd name="T82" fmla="*/ 140723653 w 929"/>
              <a:gd name="T83" fmla="*/ 205078947 h 850"/>
              <a:gd name="T84" fmla="*/ 140723653 w 929"/>
              <a:gd name="T85" fmla="*/ 120875908 h 850"/>
              <a:gd name="T86" fmla="*/ 134382614 w 929"/>
              <a:gd name="T87" fmla="*/ 127390093 h 850"/>
              <a:gd name="T88" fmla="*/ 118042092 w 929"/>
              <a:gd name="T89" fmla="*/ 134387120 h 850"/>
              <a:gd name="T90" fmla="*/ 147064691 w 929"/>
              <a:gd name="T91" fmla="*/ 114120547 h 850"/>
              <a:gd name="T92" fmla="*/ 147064691 w 929"/>
              <a:gd name="T93" fmla="*/ 205078947 h 850"/>
              <a:gd name="T94" fmla="*/ 176331252 w 929"/>
              <a:gd name="T95" fmla="*/ 205078947 h 850"/>
              <a:gd name="T96" fmla="*/ 176331252 w 929"/>
              <a:gd name="T97" fmla="*/ 84203039 h 850"/>
              <a:gd name="T98" fmla="*/ 147064691 w 929"/>
              <a:gd name="T99" fmla="*/ 114120547 h 850"/>
              <a:gd name="T100" fmla="*/ 199012813 w 929"/>
              <a:gd name="T101" fmla="*/ 60799717 h 850"/>
              <a:gd name="T102" fmla="*/ 182916253 w 929"/>
              <a:gd name="T103" fmla="*/ 77447679 h 850"/>
              <a:gd name="T104" fmla="*/ 182916253 w 929"/>
              <a:gd name="T105" fmla="*/ 205078947 h 850"/>
              <a:gd name="T106" fmla="*/ 212182814 w 929"/>
              <a:gd name="T107" fmla="*/ 205078947 h 850"/>
              <a:gd name="T108" fmla="*/ 212182814 w 929"/>
              <a:gd name="T109" fmla="*/ 73345737 h 850"/>
              <a:gd name="T110" fmla="*/ 199012813 w 929"/>
              <a:gd name="T111" fmla="*/ 60799717 h 850"/>
              <a:gd name="T112" fmla="*/ 199012813 w 929"/>
              <a:gd name="T113" fmla="*/ 60799717 h 850"/>
              <a:gd name="T114" fmla="*/ 199012813 w 929"/>
              <a:gd name="T115" fmla="*/ 60799717 h 8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29" h="850">
                <a:moveTo>
                  <a:pt x="872" y="232"/>
                </a:moveTo>
                <a:cubicBezTo>
                  <a:pt x="814" y="177"/>
                  <a:pt x="814" y="177"/>
                  <a:pt x="814" y="177"/>
                </a:cubicBezTo>
                <a:cubicBezTo>
                  <a:pt x="512" y="491"/>
                  <a:pt x="512" y="491"/>
                  <a:pt x="512" y="491"/>
                </a:cubicBezTo>
                <a:cubicBezTo>
                  <a:pt x="505" y="499"/>
                  <a:pt x="494" y="504"/>
                  <a:pt x="484" y="504"/>
                </a:cubicBezTo>
                <a:cubicBezTo>
                  <a:pt x="484" y="504"/>
                  <a:pt x="484" y="504"/>
                  <a:pt x="484" y="504"/>
                </a:cubicBezTo>
                <a:cubicBezTo>
                  <a:pt x="473" y="504"/>
                  <a:pt x="462" y="499"/>
                  <a:pt x="455" y="491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73" y="564"/>
                  <a:pt x="73" y="564"/>
                  <a:pt x="73" y="564"/>
                </a:cubicBezTo>
                <a:cubicBezTo>
                  <a:pt x="65" y="573"/>
                  <a:pt x="55" y="577"/>
                  <a:pt x="44" y="577"/>
                </a:cubicBezTo>
                <a:cubicBezTo>
                  <a:pt x="34" y="577"/>
                  <a:pt x="25" y="573"/>
                  <a:pt x="17" y="566"/>
                </a:cubicBezTo>
                <a:cubicBezTo>
                  <a:pt x="1" y="551"/>
                  <a:pt x="0" y="525"/>
                  <a:pt x="15" y="509"/>
                </a:cubicBezTo>
                <a:cubicBezTo>
                  <a:pt x="268" y="243"/>
                  <a:pt x="268" y="243"/>
                  <a:pt x="268" y="243"/>
                </a:cubicBezTo>
                <a:cubicBezTo>
                  <a:pt x="276" y="235"/>
                  <a:pt x="286" y="231"/>
                  <a:pt x="297" y="231"/>
                </a:cubicBezTo>
                <a:cubicBezTo>
                  <a:pt x="297" y="231"/>
                  <a:pt x="297" y="231"/>
                  <a:pt x="297" y="231"/>
                </a:cubicBezTo>
                <a:cubicBezTo>
                  <a:pt x="308" y="231"/>
                  <a:pt x="318" y="235"/>
                  <a:pt x="326" y="243"/>
                </a:cubicBezTo>
                <a:cubicBezTo>
                  <a:pt x="484" y="406"/>
                  <a:pt x="484" y="406"/>
                  <a:pt x="484" y="406"/>
                </a:cubicBezTo>
                <a:cubicBezTo>
                  <a:pt x="757" y="122"/>
                  <a:pt x="757" y="122"/>
                  <a:pt x="757" y="122"/>
                </a:cubicBezTo>
                <a:cubicBezTo>
                  <a:pt x="699" y="67"/>
                  <a:pt x="699" y="67"/>
                  <a:pt x="699" y="67"/>
                </a:cubicBezTo>
                <a:cubicBezTo>
                  <a:pt x="929" y="0"/>
                  <a:pt x="929" y="0"/>
                  <a:pt x="929" y="0"/>
                </a:cubicBezTo>
                <a:lnTo>
                  <a:pt x="872" y="232"/>
                </a:lnTo>
                <a:close/>
                <a:moveTo>
                  <a:pt x="44" y="630"/>
                </a:moveTo>
                <a:cubicBezTo>
                  <a:pt x="35" y="630"/>
                  <a:pt x="26" y="629"/>
                  <a:pt x="18" y="626"/>
                </a:cubicBezTo>
                <a:cubicBezTo>
                  <a:pt x="18" y="850"/>
                  <a:pt x="18" y="850"/>
                  <a:pt x="18" y="850"/>
                </a:cubicBezTo>
                <a:cubicBezTo>
                  <a:pt x="138" y="850"/>
                  <a:pt x="138" y="850"/>
                  <a:pt x="138" y="850"/>
                </a:cubicBezTo>
                <a:cubicBezTo>
                  <a:pt x="138" y="574"/>
                  <a:pt x="138" y="574"/>
                  <a:pt x="138" y="574"/>
                </a:cubicBezTo>
                <a:cubicBezTo>
                  <a:pt x="112" y="601"/>
                  <a:pt x="112" y="601"/>
                  <a:pt x="112" y="601"/>
                </a:cubicBezTo>
                <a:cubicBezTo>
                  <a:pt x="94" y="619"/>
                  <a:pt x="70" y="630"/>
                  <a:pt x="44" y="630"/>
                </a:cubicBezTo>
                <a:close/>
                <a:moveTo>
                  <a:pt x="164" y="850"/>
                </a:moveTo>
                <a:cubicBezTo>
                  <a:pt x="284" y="850"/>
                  <a:pt x="284" y="850"/>
                  <a:pt x="284" y="85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164" y="546"/>
                  <a:pt x="164" y="546"/>
                  <a:pt x="164" y="546"/>
                </a:cubicBezTo>
                <a:lnTo>
                  <a:pt x="164" y="850"/>
                </a:lnTo>
                <a:close/>
                <a:moveTo>
                  <a:pt x="417" y="528"/>
                </a:moveTo>
                <a:cubicBezTo>
                  <a:pt x="311" y="418"/>
                  <a:pt x="311" y="418"/>
                  <a:pt x="311" y="418"/>
                </a:cubicBezTo>
                <a:cubicBezTo>
                  <a:pt x="311" y="850"/>
                  <a:pt x="311" y="850"/>
                  <a:pt x="311" y="850"/>
                </a:cubicBezTo>
                <a:cubicBezTo>
                  <a:pt x="430" y="850"/>
                  <a:pt x="430" y="850"/>
                  <a:pt x="430" y="850"/>
                </a:cubicBezTo>
                <a:cubicBezTo>
                  <a:pt x="430" y="540"/>
                  <a:pt x="430" y="540"/>
                  <a:pt x="430" y="540"/>
                </a:cubicBezTo>
                <a:cubicBezTo>
                  <a:pt x="425" y="537"/>
                  <a:pt x="421" y="533"/>
                  <a:pt x="417" y="528"/>
                </a:cubicBezTo>
                <a:close/>
                <a:moveTo>
                  <a:pt x="484" y="557"/>
                </a:moveTo>
                <a:cubicBezTo>
                  <a:pt x="474" y="557"/>
                  <a:pt x="466" y="555"/>
                  <a:pt x="457" y="553"/>
                </a:cubicBezTo>
                <a:cubicBezTo>
                  <a:pt x="457" y="850"/>
                  <a:pt x="457" y="850"/>
                  <a:pt x="457" y="850"/>
                </a:cubicBezTo>
                <a:cubicBezTo>
                  <a:pt x="577" y="850"/>
                  <a:pt x="577" y="850"/>
                  <a:pt x="577" y="850"/>
                </a:cubicBezTo>
                <a:cubicBezTo>
                  <a:pt x="577" y="501"/>
                  <a:pt x="577" y="501"/>
                  <a:pt x="577" y="501"/>
                </a:cubicBezTo>
                <a:cubicBezTo>
                  <a:pt x="551" y="528"/>
                  <a:pt x="551" y="528"/>
                  <a:pt x="551" y="528"/>
                </a:cubicBezTo>
                <a:cubicBezTo>
                  <a:pt x="533" y="546"/>
                  <a:pt x="509" y="557"/>
                  <a:pt x="484" y="557"/>
                </a:cubicBezTo>
                <a:close/>
                <a:moveTo>
                  <a:pt x="603" y="473"/>
                </a:moveTo>
                <a:cubicBezTo>
                  <a:pt x="603" y="850"/>
                  <a:pt x="603" y="850"/>
                  <a:pt x="603" y="850"/>
                </a:cubicBezTo>
                <a:cubicBezTo>
                  <a:pt x="723" y="850"/>
                  <a:pt x="723" y="850"/>
                  <a:pt x="723" y="850"/>
                </a:cubicBezTo>
                <a:cubicBezTo>
                  <a:pt x="723" y="349"/>
                  <a:pt x="723" y="349"/>
                  <a:pt x="723" y="349"/>
                </a:cubicBezTo>
                <a:lnTo>
                  <a:pt x="603" y="473"/>
                </a:lnTo>
                <a:close/>
                <a:moveTo>
                  <a:pt x="816" y="252"/>
                </a:moveTo>
                <a:cubicBezTo>
                  <a:pt x="750" y="321"/>
                  <a:pt x="750" y="321"/>
                  <a:pt x="750" y="321"/>
                </a:cubicBezTo>
                <a:cubicBezTo>
                  <a:pt x="750" y="850"/>
                  <a:pt x="750" y="850"/>
                  <a:pt x="750" y="850"/>
                </a:cubicBezTo>
                <a:cubicBezTo>
                  <a:pt x="870" y="850"/>
                  <a:pt x="870" y="850"/>
                  <a:pt x="870" y="850"/>
                </a:cubicBezTo>
                <a:cubicBezTo>
                  <a:pt x="870" y="304"/>
                  <a:pt x="870" y="304"/>
                  <a:pt x="870" y="304"/>
                </a:cubicBezTo>
                <a:lnTo>
                  <a:pt x="816" y="252"/>
                </a:lnTo>
                <a:close/>
                <a:moveTo>
                  <a:pt x="816" y="252"/>
                </a:moveTo>
                <a:cubicBezTo>
                  <a:pt x="816" y="252"/>
                  <a:pt x="816" y="252"/>
                  <a:pt x="816" y="2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22" name="稻壳儿小白白(http://dwz.cn/Wu2UP)"/>
          <p:cNvSpPr>
            <a:spLocks noChangeArrowheads="1"/>
          </p:cNvSpPr>
          <p:nvPr/>
        </p:nvSpPr>
        <p:spPr bwMode="auto">
          <a:xfrm>
            <a:off x="5431128" y="1165947"/>
            <a:ext cx="908050" cy="90805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sym typeface="Arial" panose="020B0604020202020204" pitchFamily="34" charset="0"/>
            </a:endParaRPr>
          </a:p>
        </p:txBody>
      </p:sp>
      <p:sp>
        <p:nvSpPr>
          <p:cNvPr id="47123" name="稻壳儿小白白(http://dwz.cn/Wu2UP)"/>
          <p:cNvSpPr>
            <a:spLocks/>
          </p:cNvSpPr>
          <p:nvPr/>
        </p:nvSpPr>
        <p:spPr bwMode="auto">
          <a:xfrm>
            <a:off x="5659728" y="1413597"/>
            <a:ext cx="452437" cy="412750"/>
          </a:xfrm>
          <a:custGeom>
            <a:avLst/>
            <a:gdLst>
              <a:gd name="T0" fmla="*/ 1885692782 w 84"/>
              <a:gd name="T1" fmla="*/ 943834339 h 76"/>
              <a:gd name="T2" fmla="*/ 2147483646 w 84"/>
              <a:gd name="T3" fmla="*/ 884849105 h 76"/>
              <a:gd name="T4" fmla="*/ 2147483646 w 84"/>
              <a:gd name="T5" fmla="*/ 294947891 h 76"/>
              <a:gd name="T6" fmla="*/ 2146786634 w 84"/>
              <a:gd name="T7" fmla="*/ 29495332 h 76"/>
              <a:gd name="T8" fmla="*/ 1566573885 w 84"/>
              <a:gd name="T9" fmla="*/ 147476661 h 76"/>
              <a:gd name="T10" fmla="*/ 1450534567 w 84"/>
              <a:gd name="T11" fmla="*/ 442424553 h 76"/>
              <a:gd name="T12" fmla="*/ 1595589101 w 84"/>
              <a:gd name="T13" fmla="*/ 619391115 h 76"/>
              <a:gd name="T14" fmla="*/ 319118897 w 84"/>
              <a:gd name="T15" fmla="*/ 1769692780 h 76"/>
              <a:gd name="T16" fmla="*/ 261093852 w 84"/>
              <a:gd name="T17" fmla="*/ 973329671 h 76"/>
              <a:gd name="T18" fmla="*/ 377138556 w 84"/>
              <a:gd name="T19" fmla="*/ 855353773 h 76"/>
              <a:gd name="T20" fmla="*/ 812296772 w 84"/>
              <a:gd name="T21" fmla="*/ 825858441 h 76"/>
              <a:gd name="T22" fmla="*/ 870321817 w 84"/>
              <a:gd name="T23" fmla="*/ 265452559 h 76"/>
              <a:gd name="T24" fmla="*/ 319118897 w 84"/>
              <a:gd name="T25" fmla="*/ 235957227 h 76"/>
              <a:gd name="T26" fmla="*/ 203074193 w 84"/>
              <a:gd name="T27" fmla="*/ 678381780 h 76"/>
              <a:gd name="T28" fmla="*/ 116044704 w 84"/>
              <a:gd name="T29" fmla="*/ 796363109 h 76"/>
              <a:gd name="T30" fmla="*/ 0 w 84"/>
              <a:gd name="T31" fmla="*/ 1032320336 h 76"/>
              <a:gd name="T32" fmla="*/ 87029489 w 84"/>
              <a:gd name="T33" fmla="*/ 1946664773 h 76"/>
              <a:gd name="T34" fmla="*/ 1218445158 w 84"/>
              <a:gd name="T35" fmla="*/ 2147483646 h 76"/>
              <a:gd name="T36" fmla="*/ 1479544396 w 84"/>
              <a:gd name="T37" fmla="*/ 2147483646 h 76"/>
              <a:gd name="T38" fmla="*/ 1653608760 w 84"/>
              <a:gd name="T39" fmla="*/ 2005655438 h 76"/>
              <a:gd name="T40" fmla="*/ 1682618589 w 84"/>
              <a:gd name="T41" fmla="*/ 2064640671 h 76"/>
              <a:gd name="T42" fmla="*/ 2001737486 w 84"/>
              <a:gd name="T43" fmla="*/ 2094136003 h 76"/>
              <a:gd name="T44" fmla="*/ 2147483646 w 84"/>
              <a:gd name="T45" fmla="*/ 1858178776 h 76"/>
              <a:gd name="T46" fmla="*/ 2147483646 w 84"/>
              <a:gd name="T47" fmla="*/ 1563230885 h 76"/>
              <a:gd name="T48" fmla="*/ 2001737486 w 84"/>
              <a:gd name="T49" fmla="*/ 1268282993 h 76"/>
              <a:gd name="T50" fmla="*/ 1682618589 w 84"/>
              <a:gd name="T51" fmla="*/ 1238787661 h 76"/>
              <a:gd name="T52" fmla="*/ 1450534567 w 84"/>
              <a:gd name="T53" fmla="*/ 1474744888 h 76"/>
              <a:gd name="T54" fmla="*/ 1421524737 w 84"/>
              <a:gd name="T55" fmla="*/ 1769692780 h 76"/>
              <a:gd name="T56" fmla="*/ 1479544396 w 84"/>
              <a:gd name="T57" fmla="*/ 1828683444 h 76"/>
              <a:gd name="T58" fmla="*/ 1305480033 w 84"/>
              <a:gd name="T59" fmla="*/ 1976160105 h 76"/>
              <a:gd name="T60" fmla="*/ 638232409 w 84"/>
              <a:gd name="T61" fmla="*/ 1828683444 h 76"/>
              <a:gd name="T62" fmla="*/ 1769648078 w 84"/>
              <a:gd name="T63" fmla="*/ 796363109 h 76"/>
              <a:gd name="T64" fmla="*/ 1885692782 w 84"/>
              <a:gd name="T65" fmla="*/ 943834339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4" h="76">
                <a:moveTo>
                  <a:pt x="65" y="32"/>
                </a:moveTo>
                <a:cubicBezTo>
                  <a:pt x="69" y="36"/>
                  <a:pt x="75" y="34"/>
                  <a:pt x="76" y="30"/>
                </a:cubicBezTo>
                <a:cubicBezTo>
                  <a:pt x="82" y="10"/>
                  <a:pt x="82" y="10"/>
                  <a:pt x="82" y="10"/>
                </a:cubicBezTo>
                <a:cubicBezTo>
                  <a:pt x="84" y="5"/>
                  <a:pt x="79" y="0"/>
                  <a:pt x="74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49" y="6"/>
                  <a:pt x="47" y="11"/>
                  <a:pt x="50" y="15"/>
                </a:cubicBezTo>
                <a:cubicBezTo>
                  <a:pt x="55" y="21"/>
                  <a:pt x="55" y="21"/>
                  <a:pt x="55" y="21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33"/>
                  <a:pt x="9" y="33"/>
                  <a:pt x="9" y="33"/>
                </a:cubicBezTo>
                <a:cubicBezTo>
                  <a:pt x="13" y="29"/>
                  <a:pt x="13" y="29"/>
                  <a:pt x="13" y="29"/>
                </a:cubicBezTo>
                <a:cubicBezTo>
                  <a:pt x="18" y="32"/>
                  <a:pt x="24" y="32"/>
                  <a:pt x="28" y="28"/>
                </a:cubicBezTo>
                <a:cubicBezTo>
                  <a:pt x="34" y="23"/>
                  <a:pt x="34" y="15"/>
                  <a:pt x="30" y="9"/>
                </a:cubicBezTo>
                <a:cubicBezTo>
                  <a:pt x="25" y="3"/>
                  <a:pt x="16" y="3"/>
                  <a:pt x="11" y="8"/>
                </a:cubicBezTo>
                <a:cubicBezTo>
                  <a:pt x="6" y="12"/>
                  <a:pt x="5" y="18"/>
                  <a:pt x="7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1" y="29"/>
                  <a:pt x="0" y="32"/>
                  <a:pt x="0" y="35"/>
                </a:cubicBezTo>
                <a:cubicBezTo>
                  <a:pt x="3" y="66"/>
                  <a:pt x="3" y="66"/>
                  <a:pt x="3" y="66"/>
                </a:cubicBezTo>
                <a:cubicBezTo>
                  <a:pt x="42" y="75"/>
                  <a:pt x="42" y="75"/>
                  <a:pt x="42" y="75"/>
                </a:cubicBezTo>
                <a:cubicBezTo>
                  <a:pt x="46" y="76"/>
                  <a:pt x="49" y="75"/>
                  <a:pt x="51" y="73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70"/>
                  <a:pt x="58" y="70"/>
                  <a:pt x="58" y="70"/>
                </a:cubicBezTo>
                <a:cubicBezTo>
                  <a:pt x="61" y="73"/>
                  <a:pt x="66" y="73"/>
                  <a:pt x="69" y="71"/>
                </a:cubicBezTo>
                <a:cubicBezTo>
                  <a:pt x="77" y="63"/>
                  <a:pt x="77" y="63"/>
                  <a:pt x="77" y="63"/>
                </a:cubicBezTo>
                <a:cubicBezTo>
                  <a:pt x="80" y="60"/>
                  <a:pt x="80" y="56"/>
                  <a:pt x="78" y="53"/>
                </a:cubicBezTo>
                <a:cubicBezTo>
                  <a:pt x="69" y="43"/>
                  <a:pt x="69" y="43"/>
                  <a:pt x="69" y="43"/>
                </a:cubicBezTo>
                <a:cubicBezTo>
                  <a:pt x="66" y="40"/>
                  <a:pt x="61" y="39"/>
                  <a:pt x="58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47" y="52"/>
                  <a:pt x="47" y="57"/>
                  <a:pt x="49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5" y="67"/>
                  <a:pt x="45" y="67"/>
                  <a:pt x="45" y="67"/>
                </a:cubicBezTo>
                <a:cubicBezTo>
                  <a:pt x="22" y="62"/>
                  <a:pt x="22" y="62"/>
                  <a:pt x="22" y="62"/>
                </a:cubicBezTo>
                <a:cubicBezTo>
                  <a:pt x="61" y="27"/>
                  <a:pt x="61" y="27"/>
                  <a:pt x="61" y="27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5" name="图片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6416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教学探索与实践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制定教学目标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2613" y="540912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教学目标</a:t>
            </a:r>
            <a:endParaRPr lang="zh-CN" altLang="en-US" sz="16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39178" y="2762763"/>
            <a:ext cx="5373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</a:rPr>
              <a:t>学生系统理解并掌握创新设计思维的理念、方法及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工具。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6383483" y="4110038"/>
            <a:ext cx="6068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</a:rPr>
              <a:t>学生能</a:t>
            </a:r>
            <a:r>
              <a:rPr lang="zh-CN" altLang="en-US" sz="1600" dirty="0">
                <a:latin typeface="微软雅黑" panose="020B0503020204020204" pitchFamily="34" charset="-122"/>
              </a:rPr>
              <a:t>运用创新设计思维的方法及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工具结合专业知识实现</a:t>
            </a:r>
            <a:r>
              <a:rPr lang="zh-CN" altLang="en-US" sz="1600" dirty="0">
                <a:latin typeface="微软雅黑" panose="020B0503020204020204" pitchFamily="34" charset="-122"/>
              </a:rPr>
              <a:t>创意。</a:t>
            </a:r>
          </a:p>
        </p:txBody>
      </p:sp>
      <p:sp>
        <p:nvSpPr>
          <p:cNvPr id="6" name="矩形 5"/>
          <p:cNvSpPr/>
          <p:nvPr/>
        </p:nvSpPr>
        <p:spPr>
          <a:xfrm>
            <a:off x="6272646" y="143765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</a:rPr>
              <a:t> 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提高</a:t>
            </a:r>
            <a:r>
              <a:rPr lang="zh-CN" altLang="zh-CN" sz="1600" dirty="0" smtClean="0">
                <a:latin typeface="微软雅黑" panose="020B0503020204020204" pitchFamily="34" charset="-122"/>
              </a:rPr>
              <a:t>学生</a:t>
            </a:r>
            <a:r>
              <a:rPr lang="zh-CN" altLang="zh-CN" sz="1600" dirty="0">
                <a:latin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latin typeface="微软雅黑" panose="020B0503020204020204" pitchFamily="34" charset="-122"/>
              </a:rPr>
              <a:t>创新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设计</a:t>
            </a:r>
            <a:r>
              <a:rPr lang="zh-CN" altLang="zh-CN" sz="1600" dirty="0" smtClean="0">
                <a:latin typeface="微软雅黑" panose="020B0503020204020204" pitchFamily="34" charset="-122"/>
              </a:rPr>
              <a:t>思维能力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17673" y="5004522"/>
            <a:ext cx="5395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</a:rPr>
              <a:t>通过大学四年不断学习、迭代，让创新设计思维变成一种</a:t>
            </a:r>
            <a:r>
              <a:rPr lang="en-US" altLang="zh-CN" sz="1600" dirty="0">
                <a:latin typeface="微软雅黑" panose="020B0503020204020204" pitchFamily="34" charset="-122"/>
              </a:rPr>
              <a:t>DNA</a:t>
            </a:r>
            <a:r>
              <a:rPr lang="zh-CN" altLang="en-US" sz="1600" dirty="0">
                <a:latin typeface="微软雅黑" panose="020B0503020204020204" pitchFamily="34" charset="-122"/>
              </a:rPr>
              <a:t>扎根在学生的思维模式中，从而对学生日后的学习、工作甚至是生活产生积极的影响。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73384" y="1046267"/>
            <a:ext cx="4076649" cy="529279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教学探索与实践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根据教学目标搭建教学团队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pic>
        <p:nvPicPr>
          <p:cNvPr id="57" name="Picture 2" descr="C:\Users\lenovo\Desktop\微信图片_201706211651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r="11556"/>
          <a:stretch/>
        </p:blipFill>
        <p:spPr bwMode="auto">
          <a:xfrm>
            <a:off x="4057734" y="5325100"/>
            <a:ext cx="847747" cy="84774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lenovo\Desktop\微信图片_201706211651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" b="20358"/>
          <a:stretch/>
        </p:blipFill>
        <p:spPr bwMode="auto">
          <a:xfrm>
            <a:off x="4056233" y="2208429"/>
            <a:ext cx="847747" cy="84774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lenovo\Desktop\微信图片_201706211652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b="21822"/>
          <a:stretch/>
        </p:blipFill>
        <p:spPr bwMode="auto">
          <a:xfrm>
            <a:off x="4035798" y="3184773"/>
            <a:ext cx="868181" cy="8681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lenovo\Desktop\微信图片_2017062116514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157" r="18491" b="-157"/>
          <a:stretch/>
        </p:blipFill>
        <p:spPr bwMode="auto">
          <a:xfrm>
            <a:off x="4066228" y="1239421"/>
            <a:ext cx="847747" cy="847747"/>
          </a:xfrm>
          <a:prstGeom prst="roundRect">
            <a:avLst/>
          </a:prstGeom>
          <a:noFill/>
          <a:ln>
            <a:solidFill>
              <a:srgbClr val="8C8B9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s://timgsa.baidu.com/timg?image&amp;quality=80&amp;size=b9999_10000&amp;sec=1498714035&amp;di=df1e6c4d883ff43e7ffb816465326ff8&amp;imgtype=jpg&amp;er=1&amp;src=http%3A%2F%2Fwww.jsssme.cn%2Fdata%2Fapp1%2Fjszxqy%2Fexpert%2F2014%2F09%2F27%2F20140927101137_577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69" y="2483340"/>
            <a:ext cx="1487219" cy="20136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组合 61"/>
          <p:cNvGrpSpPr/>
          <p:nvPr/>
        </p:nvGrpSpPr>
        <p:grpSpPr>
          <a:xfrm>
            <a:off x="4022049" y="4161558"/>
            <a:ext cx="891926" cy="922706"/>
            <a:chOff x="323528" y="2039231"/>
            <a:chExt cx="1217338" cy="1207852"/>
          </a:xfrm>
        </p:grpSpPr>
        <p:sp>
          <p:nvSpPr>
            <p:cNvPr id="63" name="圆角矩形 62"/>
            <p:cNvSpPr/>
            <p:nvPr/>
          </p:nvSpPr>
          <p:spPr>
            <a:xfrm>
              <a:off x="323528" y="2059083"/>
              <a:ext cx="1188000" cy="1188000"/>
            </a:xfrm>
            <a:prstGeom prst="roundRect">
              <a:avLst/>
            </a:prstGeom>
            <a:gradFill flip="none" rotWithShape="1">
              <a:gsLst>
                <a:gs pos="0">
                  <a:srgbClr val="8C8B91">
                    <a:tint val="66000"/>
                    <a:satMod val="160000"/>
                  </a:srgbClr>
                </a:gs>
                <a:gs pos="50000">
                  <a:srgbClr val="8C8B91">
                    <a:tint val="44500"/>
                    <a:satMod val="160000"/>
                  </a:srgbClr>
                </a:gs>
                <a:gs pos="100000">
                  <a:srgbClr val="8C8B9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773" b="57129" l="16602" r="43294">
                          <a14:foregroundMark x1="24870" y1="36230" x2="24870" y2="36230"/>
                        </a14:backgroundRemoval>
                      </a14:imgEffect>
                    </a14:imgLayer>
                  </a14:imgProps>
                </a:ext>
              </a:extLst>
            </a:blip>
            <a:srcRect l="16667" t="17484" r="57043" b="43082"/>
            <a:stretch/>
          </p:blipFill>
          <p:spPr>
            <a:xfrm>
              <a:off x="352866" y="2039231"/>
              <a:ext cx="1188000" cy="1188000"/>
            </a:xfrm>
            <a:prstGeom prst="roundRect">
              <a:avLst/>
            </a:prstGeom>
          </p:spPr>
        </p:pic>
      </p:grpSp>
      <p:sp>
        <p:nvSpPr>
          <p:cNvPr id="65" name="文本框 64"/>
          <p:cNvSpPr txBox="1"/>
          <p:nvPr/>
        </p:nvSpPr>
        <p:spPr>
          <a:xfrm>
            <a:off x="1048620" y="4588790"/>
            <a:ext cx="15293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</a:rPr>
              <a:t>教学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顾问：鲁百年 博士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SAP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公司大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</a:rPr>
              <a:t>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商务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创新首席架构师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907106" y="5301945"/>
            <a:ext cx="27326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1000" dirty="0">
                <a:latin typeface="微软雅黑" panose="020B0503020204020204" pitchFamily="34" charset="-122"/>
              </a:rPr>
              <a:t>组织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负责人：刘丽丽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MBA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，工程师，二级创业咨询师，欧亚学院信息工程学院副院长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908208" y="1154974"/>
            <a:ext cx="2814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课程设计与具体实施负责人：杜晓春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硕士，讲师，二级创业咨询师，二级心理咨询师，二级人力资源管理师，通信工程专业教师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897110" y="2233074"/>
            <a:ext cx="2742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涉外活动与经费管理负责人：孟博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MBA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助教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，二级创业咨询师，欧亚学院信息工程学院新技术服务中心副主任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888574" y="3220402"/>
            <a:ext cx="27426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技术支持与资产管理负责人：张秀芳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硕士，副教授，二级创业咨询师，物联网工程专业教师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888574" y="4222913"/>
            <a:ext cx="27426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创新创业相关竞赛负责人：周鹏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硕士，讲师，二级创业咨询师，软件工程专业教师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30530" y="3054926"/>
            <a:ext cx="290945" cy="70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+mn-ea"/>
                <a:ea typeface="+mn-ea"/>
              </a:rPr>
              <a:t>+</a:t>
            </a:r>
            <a:endParaRPr lang="zh-CN" altLang="en-US" sz="4000" dirty="0"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97110" y="6346779"/>
            <a:ext cx="2110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教学</a:t>
            </a:r>
            <a:r>
              <a:rPr lang="zh-CN" altLang="en-US" sz="1400" dirty="0" smtClean="0"/>
              <a:t>团队主要成员</a:t>
            </a:r>
            <a:endParaRPr lang="zh-CN" altLang="en-US" sz="14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118714" y="3054926"/>
            <a:ext cx="290945" cy="70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+mn-ea"/>
                <a:ea typeface="+mn-ea"/>
              </a:rPr>
              <a:t>+</a:t>
            </a:r>
            <a:endParaRPr lang="zh-CN" altLang="en-US" sz="4000" dirty="0">
              <a:latin typeface="+mn-ea"/>
              <a:ea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956864" y="1521890"/>
            <a:ext cx="2369126" cy="393656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310792" y="2507567"/>
            <a:ext cx="1932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其他专业课老师</a:t>
            </a:r>
            <a:endParaRPr lang="zh-CN" altLang="en-US" sz="1600" dirty="0"/>
          </a:p>
        </p:txBody>
      </p:sp>
      <p:sp>
        <p:nvSpPr>
          <p:cNvPr id="78" name="文本框 77"/>
          <p:cNvSpPr txBox="1"/>
          <p:nvPr/>
        </p:nvSpPr>
        <p:spPr>
          <a:xfrm>
            <a:off x="9168145" y="3228672"/>
            <a:ext cx="1932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企业教师</a:t>
            </a:r>
            <a:endParaRPr lang="zh-CN" altLang="en-US" sz="1600" dirty="0"/>
          </a:p>
        </p:txBody>
      </p:sp>
      <p:sp>
        <p:nvSpPr>
          <p:cNvPr id="79" name="文本框 78"/>
          <p:cNvSpPr txBox="1"/>
          <p:nvPr/>
        </p:nvSpPr>
        <p:spPr>
          <a:xfrm>
            <a:off x="9168144" y="4053636"/>
            <a:ext cx="1932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……</a:t>
            </a:r>
            <a:endParaRPr lang="zh-CN" altLang="en-US" sz="1600" dirty="0"/>
          </a:p>
        </p:txBody>
      </p:sp>
      <p:sp>
        <p:nvSpPr>
          <p:cNvPr id="80" name="文本框 79"/>
          <p:cNvSpPr txBox="1"/>
          <p:nvPr/>
        </p:nvSpPr>
        <p:spPr>
          <a:xfrm>
            <a:off x="9266456" y="5458458"/>
            <a:ext cx="2082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教学</a:t>
            </a:r>
            <a:r>
              <a:rPr lang="zh-CN" altLang="en-US" sz="1400" dirty="0" smtClean="0"/>
              <a:t>团队特约</a:t>
            </a:r>
            <a:r>
              <a:rPr lang="zh-CN" altLang="en-US" sz="1400" dirty="0" smtClean="0"/>
              <a:t>成员池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43412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教学探索与实践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根据教学目标重构</a:t>
            </a:r>
            <a:r>
              <a:rPr lang="zh-CN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教学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内容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2" y="1267459"/>
            <a:ext cx="8586850" cy="4662522"/>
          </a:xfrm>
          <a:prstGeom prst="rect">
            <a:avLst/>
          </a:prstGeom>
        </p:spPr>
      </p:pic>
      <p:sp>
        <p:nvSpPr>
          <p:cNvPr id="84" name="Line 40"/>
          <p:cNvSpPr>
            <a:spLocks noChangeShapeType="1"/>
          </p:cNvSpPr>
          <p:nvPr/>
        </p:nvSpPr>
        <p:spPr bwMode="auto">
          <a:xfrm rot="16200000" flipH="1" flipV="1">
            <a:off x="8025247" y="3667994"/>
            <a:ext cx="3927766" cy="3"/>
          </a:xfrm>
          <a:prstGeom prst="line">
            <a:avLst/>
          </a:prstGeom>
          <a:noFill/>
          <a:ln w="19050">
            <a:solidFill>
              <a:srgbClr val="0E625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89128" y="2992584"/>
            <a:ext cx="175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以目标为导向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zh-CN" altLang="en-US" sz="1400" dirty="0" smtClean="0"/>
              <a:t>以终为始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zh-CN" altLang="en-US" sz="1400" dirty="0" smtClean="0"/>
              <a:t>不断迭代</a:t>
            </a:r>
            <a:endParaRPr lang="en-US" altLang="zh-CN" sz="1400" dirty="0" smtClean="0"/>
          </a:p>
        </p:txBody>
      </p:sp>
      <p:grpSp>
        <p:nvGrpSpPr>
          <p:cNvPr id="38" name="组合 37"/>
          <p:cNvGrpSpPr/>
          <p:nvPr/>
        </p:nvGrpSpPr>
        <p:grpSpPr>
          <a:xfrm>
            <a:off x="9989128" y="1986958"/>
            <a:ext cx="1272921" cy="3438483"/>
            <a:chOff x="9989128" y="1986958"/>
            <a:chExt cx="1272921" cy="3438483"/>
          </a:xfrm>
        </p:grpSpPr>
        <p:cxnSp>
          <p:nvCxnSpPr>
            <p:cNvPr id="28" name="直接连接符 27"/>
            <p:cNvCxnSpPr/>
            <p:nvPr/>
          </p:nvCxnSpPr>
          <p:spPr bwMode="auto">
            <a:xfrm>
              <a:off x="10000749" y="5425441"/>
              <a:ext cx="12613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连接符 35"/>
            <p:cNvCxnSpPr/>
            <p:nvPr/>
          </p:nvCxnSpPr>
          <p:spPr bwMode="auto">
            <a:xfrm flipV="1">
              <a:off x="11262049" y="1986959"/>
              <a:ext cx="0" cy="3438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接箭头连接符 34"/>
            <p:cNvCxnSpPr/>
            <p:nvPr/>
          </p:nvCxnSpPr>
          <p:spPr bwMode="auto">
            <a:xfrm flipH="1" flipV="1">
              <a:off x="9989128" y="1986958"/>
              <a:ext cx="1261300" cy="55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666240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教学探索与实践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根据教学目标创新教学模式与教学方法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pic>
        <p:nvPicPr>
          <p:cNvPr id="8" name="图片 7" descr="D:\备课\创新设计思维\过程照片\搭建棉花唐塔照片\搭建过程\20170302_15430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"/>
          <a:stretch/>
        </p:blipFill>
        <p:spPr bwMode="auto">
          <a:xfrm>
            <a:off x="624681" y="931862"/>
            <a:ext cx="3437472" cy="230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D:\备课\创新设计思维\过程照片\钱包项目&amp;约饭APP汇报\20170419_12034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2"/>
          <a:stretch/>
        </p:blipFill>
        <p:spPr bwMode="auto">
          <a:xfrm>
            <a:off x="4467453" y="931861"/>
            <a:ext cx="3554329" cy="231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 descr="D:\备课\创新设计思维\过程照片\第四章 我是福尔摩斯\20170308_12064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6"/>
          <a:stretch/>
        </p:blipFill>
        <p:spPr bwMode="auto">
          <a:xfrm>
            <a:off x="8360580" y="931861"/>
            <a:ext cx="3243988" cy="230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 descr="D:\备课\创新设计思维\过程照片\钱包项目&amp;约饭APP汇报\20170405_10051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/>
          <a:stretch/>
        </p:blipFill>
        <p:spPr bwMode="auto">
          <a:xfrm>
            <a:off x="4433829" y="3673375"/>
            <a:ext cx="3552304" cy="2521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756677" y="3256136"/>
            <a:ext cx="1136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团队协作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641945" y="3256136"/>
            <a:ext cx="1136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原型制作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417308" y="3237717"/>
            <a:ext cx="1136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头脑风暴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859035" y="6136360"/>
            <a:ext cx="1136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实践操作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641945" y="6201146"/>
            <a:ext cx="1136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小组汇报</a:t>
            </a:r>
            <a:endParaRPr lang="zh-CN" altLang="en-US" sz="1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9414538" y="6201146"/>
            <a:ext cx="1136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游戏活动</a:t>
            </a:r>
            <a:endParaRPr lang="zh-CN" altLang="en-US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r="8522"/>
          <a:stretch/>
        </p:blipFill>
        <p:spPr>
          <a:xfrm>
            <a:off x="528660" y="3762345"/>
            <a:ext cx="3629513" cy="23311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17612" r="8286" b="51443"/>
          <a:stretch/>
        </p:blipFill>
        <p:spPr>
          <a:xfrm>
            <a:off x="8144400" y="3648083"/>
            <a:ext cx="3481599" cy="25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5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教学探索与实践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根据教学目标改造教学环境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pic>
        <p:nvPicPr>
          <p:cNvPr id="28" name="Picture 3" descr="C:\Users\Administrator\Desktop\创客123-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462" y="953048"/>
            <a:ext cx="3547449" cy="24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9" y="953048"/>
            <a:ext cx="3570764" cy="24316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08" y="953048"/>
            <a:ext cx="3516209" cy="2414216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5568184" y="4632446"/>
            <a:ext cx="12960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</a:rPr>
              <a:t>与</a:t>
            </a:r>
            <a:r>
              <a:rPr lang="en-US" altLang="zh-CN" sz="1400" dirty="0" smtClean="0">
                <a:latin typeface="微软雅黑" panose="020B0503020204020204" pitchFamily="34" charset="-122"/>
              </a:rPr>
              <a:t>SAP</a:t>
            </a:r>
            <a:r>
              <a:rPr lang="zh-CN" altLang="en-US" sz="1400" dirty="0" smtClean="0">
                <a:latin typeface="微软雅黑" panose="020B0503020204020204" pitchFamily="34" charset="-122"/>
              </a:rPr>
              <a:t>公司</a:t>
            </a:r>
            <a:endParaRPr lang="en-US" altLang="zh-CN" sz="1400" dirty="0" smtClean="0">
              <a:latin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微软雅黑" panose="020B0503020204020204" pitchFamily="34" charset="-122"/>
              </a:rPr>
              <a:t>合作设立</a:t>
            </a:r>
            <a:endParaRPr lang="en-US" altLang="zh-CN" sz="1400" dirty="0" smtClean="0">
              <a:latin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微软雅黑" panose="020B0503020204020204" pitchFamily="34" charset="-122"/>
              </a:rPr>
              <a:t>创新实验室</a:t>
            </a:r>
            <a:endParaRPr lang="zh-CN" altLang="en-US" sz="1400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9" y="3561864"/>
            <a:ext cx="5297032" cy="297958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8"/>
          <a:stretch/>
        </p:blipFill>
        <p:spPr>
          <a:xfrm>
            <a:off x="6693206" y="3511988"/>
            <a:ext cx="5053986" cy="29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01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图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4" y="2667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教学探索与实践</a:t>
            </a:r>
            <a:r>
              <a:rPr lang="en-US" altLang="zh-CN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根据教学目标</a:t>
            </a:r>
            <a:r>
              <a:rPr lang="zh-CN" altLang="en-US" sz="2400" b="1" dirty="0">
                <a:solidFill>
                  <a:srgbClr val="117A68"/>
                </a:solidFill>
                <a:latin typeface="微软雅黑" panose="020B0503020204020204" pitchFamily="34" charset="-122"/>
              </a:rPr>
              <a:t>设计</a:t>
            </a:r>
            <a:r>
              <a:rPr lang="zh-CN" altLang="en-US" sz="2400" b="1" dirty="0" smtClean="0">
                <a:solidFill>
                  <a:srgbClr val="117A68"/>
                </a:solidFill>
                <a:latin typeface="微软雅黑" panose="020B0503020204020204" pitchFamily="34" charset="-122"/>
              </a:rPr>
              <a:t>教学考核</a:t>
            </a:r>
            <a:endParaRPr lang="zh-CN" altLang="en-US" sz="2400" b="1" dirty="0">
              <a:solidFill>
                <a:srgbClr val="117A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91" y="227770"/>
            <a:ext cx="1333075" cy="4762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" y="951892"/>
            <a:ext cx="4407044" cy="5734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61" y="704027"/>
            <a:ext cx="4634582" cy="20619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84" y="704027"/>
            <a:ext cx="2665854" cy="2171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25" y="2875437"/>
            <a:ext cx="7232125" cy="38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5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1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lnDef>
  </a:objectDefaults>
  <a:extraClrSchemeLst>
    <a:extraClrScheme>
      <a:clrScheme name="1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2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lnDef>
  </a:objectDefaults>
  <a:extraClrSchemeLst>
    <a:extraClrScheme>
      <a:clrScheme name="2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Pages>0</Pages>
  <Words>1228</Words>
  <Characters>0</Characters>
  <Application>Microsoft Office PowerPoint</Application>
  <DocSecurity>0</DocSecurity>
  <PresentationFormat>宽屏</PresentationFormat>
  <Lines>0</Lines>
  <Paragraphs>261</Paragraphs>
  <Slides>20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Aparajita</vt:lpstr>
      <vt:lpstr>Nexa Bold</vt:lpstr>
      <vt:lpstr>Open Sans Light</vt:lpstr>
      <vt:lpstr>等线</vt:lpstr>
      <vt:lpstr>宋体</vt:lpstr>
      <vt:lpstr>微软雅黑</vt:lpstr>
      <vt:lpstr>Arial</vt:lpstr>
      <vt:lpstr>Calibri</vt:lpstr>
      <vt:lpstr>Impact</vt:lpstr>
      <vt:lpstr>Wingdings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xiaochun Du</cp:lastModifiedBy>
  <cp:revision>765</cp:revision>
  <dcterms:created xsi:type="dcterms:W3CDTF">2015-07-10T05:07:58Z</dcterms:created>
  <dcterms:modified xsi:type="dcterms:W3CDTF">2018-11-23T07:20:43Z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