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9" r:id="rId2"/>
    <p:sldId id="402" r:id="rId3"/>
    <p:sldId id="403" r:id="rId4"/>
    <p:sldId id="410" r:id="rId5"/>
    <p:sldId id="404" r:id="rId6"/>
    <p:sldId id="397" r:id="rId7"/>
    <p:sldId id="293" r:id="rId8"/>
    <p:sldId id="371" r:id="rId9"/>
    <p:sldId id="312" r:id="rId10"/>
    <p:sldId id="390" r:id="rId11"/>
    <p:sldId id="363" r:id="rId12"/>
    <p:sldId id="367" r:id="rId13"/>
    <p:sldId id="323" r:id="rId14"/>
    <p:sldId id="394" r:id="rId15"/>
    <p:sldId id="406" r:id="rId16"/>
    <p:sldId id="325" r:id="rId17"/>
    <p:sldId id="327" r:id="rId18"/>
    <p:sldId id="331" r:id="rId19"/>
    <p:sldId id="408" r:id="rId20"/>
    <p:sldId id="407" r:id="rId21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pos="3839">
          <p15:clr>
            <a:srgbClr val="A4A3A4"/>
          </p15:clr>
        </p15:guide>
        <p15:guide id="4" pos="346">
          <p15:clr>
            <a:srgbClr val="A4A3A4"/>
          </p15:clr>
        </p15:guide>
        <p15:guide id="5" pos="7332">
          <p15:clr>
            <a:srgbClr val="A4A3A4"/>
          </p15:clr>
        </p15:guide>
        <p15:guide id="6" pos="1435">
          <p15:clr>
            <a:srgbClr val="A4A3A4"/>
          </p15:clr>
        </p15:guide>
        <p15:guide id="7" pos="15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C19"/>
    <a:srgbClr val="B8B8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35" autoAdjust="0"/>
  </p:normalViewPr>
  <p:slideViewPr>
    <p:cSldViewPr showGuides="1">
      <p:cViewPr>
        <p:scale>
          <a:sx n="70" d="100"/>
          <a:sy n="70" d="100"/>
        </p:scale>
        <p:origin x="-150" y="-78"/>
      </p:cViewPr>
      <p:guideLst>
        <p:guide orient="horz" pos="2160"/>
        <p:guide orient="horz" pos="618"/>
        <p:guide pos="3839"/>
        <p:guide pos="346"/>
        <p:guide pos="7332"/>
        <p:guide pos="1435"/>
        <p:guide pos="15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144"/>
    </p:cViewPr>
  </p:sorterViewPr>
  <p:notesViewPr>
    <p:cSldViewPr showGuides="1">
      <p:cViewPr varScale="1">
        <p:scale>
          <a:sx n="51" d="100"/>
          <a:sy n="51" d="100"/>
        </p:scale>
        <p:origin x="-28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A1B6A-12E5-4C17-AD25-BAA5CF847333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AA348-9286-45D4-942E-D13197B939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5ECDA-BB3C-4B1D-A516-2B6A47254F65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58BD4-C27B-4F77-A344-B24708818F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8191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学习好的单独推送提高题，差的针对推题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17504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teaching process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71271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Teaching reflection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438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BOPPPS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教学模式是基于加拿大教师教学技巧工作坊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(ISW)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的项目的核心教学法。这一教学法将课堂教学结构设置为相互独立又前后衔接六个阶段，分别任务导入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Bridge-in )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、学习目标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(Objective)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、前测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(Pre-assessment )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、参与式学习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(Participatory Learning)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、后测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(Post-assessment )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、总结（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Summary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）。每个阶段都是在为学习目标达成而服务，教学过程不是只有讲授这个环节，强调师生参与式互动学习的核心环节，体现了“以学生为中心”和“学习成果导向”。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kern="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n-ea"/>
                <a:cs typeface="Arial" panose="020B0604020202020204" pitchFamily="34" charset="0"/>
              </a:rPr>
              <a:t>Teaching analysis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1808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8BD4-C27B-4F77-A344-B24708818FB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837-AFF7-412A-9623-56F1692B07FB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A53F-D456-434E-BA5A-83BBA26BC5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1868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教学策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78049" y="2322754"/>
            <a:ext cx="2140808" cy="504056"/>
            <a:chOff x="-78049" y="2348880"/>
            <a:chExt cx="2140808" cy="504056"/>
          </a:xfrm>
        </p:grpSpPr>
        <p:sp>
          <p:nvSpPr>
            <p:cNvPr id="8" name="矩形 7"/>
            <p:cNvSpPr/>
            <p:nvPr/>
          </p:nvSpPr>
          <p:spPr>
            <a:xfrm>
              <a:off x="-78049" y="2348880"/>
              <a:ext cx="2140808" cy="504056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97000"/>
                  </a:sysClr>
                </a:gs>
                <a:gs pos="100000">
                  <a:sysClr val="window" lastClr="FFFFFF">
                    <a:lumMod val="39000"/>
                    <a:lumOff val="61000"/>
                  </a:sysClr>
                </a:gs>
              </a:gsLst>
              <a:lin ang="5400000" scaled="1"/>
              <a:tileRect/>
            </a:gra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100" normalizeH="0" baseline="0" noProof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005" y="2400853"/>
              <a:ext cx="1487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100" normalizeH="0" baseline="0" noProof="0" dirty="0" smtClean="0">
                  <a:ln>
                    <a:noFill/>
                  </a:ln>
                  <a:solidFill>
                    <a:srgbClr val="B8B8B8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问题</a:t>
              </a:r>
              <a:endParaRPr kumimoji="0" lang="zh-CN" alt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-78049" y="2835370"/>
            <a:ext cx="2140808" cy="504056"/>
            <a:chOff x="-78049" y="2348880"/>
            <a:chExt cx="2140808" cy="504056"/>
          </a:xfrm>
        </p:grpSpPr>
        <p:sp>
          <p:nvSpPr>
            <p:cNvPr id="11" name="矩形 10"/>
            <p:cNvSpPr/>
            <p:nvPr/>
          </p:nvSpPr>
          <p:spPr>
            <a:xfrm>
              <a:off x="-78049" y="2348880"/>
              <a:ext cx="2140808" cy="504056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97000"/>
                  </a:sysClr>
                </a:gs>
                <a:gs pos="100000">
                  <a:sysClr val="window" lastClr="FFFFFF">
                    <a:lumMod val="39000"/>
                    <a:lumOff val="61000"/>
                  </a:sysClr>
                </a:gs>
              </a:gsLst>
              <a:lin ang="5400000" scaled="1"/>
              <a:tileRect/>
            </a:gra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100" normalizeH="0" baseline="0" noProof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005" y="2400853"/>
              <a:ext cx="1487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100" normalizeH="0" baseline="0" noProof="0" dirty="0" smtClean="0">
                  <a:ln>
                    <a:noFill/>
                  </a:ln>
                  <a:solidFill>
                    <a:srgbClr val="B8B8B8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设计</a:t>
              </a:r>
              <a:endParaRPr kumimoji="0" lang="zh-CN" alt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-78049" y="3347986"/>
            <a:ext cx="2140808" cy="504056"/>
            <a:chOff x="-78049" y="2348880"/>
            <a:chExt cx="2140808" cy="504056"/>
          </a:xfrm>
        </p:grpSpPr>
        <p:sp>
          <p:nvSpPr>
            <p:cNvPr id="14" name="矩形 13"/>
            <p:cNvSpPr/>
            <p:nvPr/>
          </p:nvSpPr>
          <p:spPr>
            <a:xfrm>
              <a:off x="-78049" y="2348880"/>
              <a:ext cx="2140808" cy="504056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97000"/>
                  </a:sysClr>
                </a:gs>
                <a:gs pos="100000">
                  <a:sysClr val="window" lastClr="FFFFFF">
                    <a:lumMod val="39000"/>
                    <a:lumOff val="61000"/>
                  </a:sysClr>
                </a:gs>
              </a:gsLst>
              <a:lin ang="5400000" scaled="1"/>
              <a:tileRect/>
            </a:gra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100" normalizeH="0" baseline="0" noProof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005" y="2400853"/>
              <a:ext cx="1487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100" normalizeH="0" baseline="0" noProof="0" dirty="0" smtClean="0">
                  <a:ln>
                    <a:noFill/>
                  </a:ln>
                  <a:solidFill>
                    <a:srgbClr val="B8B8B8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教学过程</a:t>
              </a:r>
              <a:endParaRPr kumimoji="0" lang="zh-CN" alt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-78049" y="3860602"/>
            <a:ext cx="2140808" cy="504056"/>
            <a:chOff x="-78049" y="2348880"/>
            <a:chExt cx="2140808" cy="504056"/>
          </a:xfrm>
        </p:grpSpPr>
        <p:sp>
          <p:nvSpPr>
            <p:cNvPr id="17" name="矩形 16"/>
            <p:cNvSpPr/>
            <p:nvPr/>
          </p:nvSpPr>
          <p:spPr>
            <a:xfrm>
              <a:off x="-78049" y="2348880"/>
              <a:ext cx="2140808" cy="504056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97000"/>
                  </a:sysClr>
                </a:gs>
                <a:gs pos="100000">
                  <a:sysClr val="window" lastClr="FFFFFF">
                    <a:lumMod val="39000"/>
                    <a:lumOff val="61000"/>
                  </a:sysClr>
                </a:gs>
              </a:gsLst>
              <a:lin ang="5400000" scaled="1"/>
              <a:tileRect/>
            </a:gra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100" normalizeH="0" baseline="0" noProof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005" y="2400853"/>
              <a:ext cx="1487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100" normalizeH="0" baseline="0" noProof="0" dirty="0" smtClean="0">
                  <a:ln>
                    <a:noFill/>
                  </a:ln>
                  <a:solidFill>
                    <a:srgbClr val="B8B8B8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思考</a:t>
              </a:r>
              <a:endParaRPr kumimoji="0" lang="zh-CN" alt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-71438" y="3357562"/>
            <a:ext cx="2356831" cy="504056"/>
            <a:chOff x="-72548" y="2873663"/>
            <a:chExt cx="1961059" cy="504056"/>
          </a:xfrm>
        </p:grpSpPr>
        <p:sp>
          <p:nvSpPr>
            <p:cNvPr id="24" name="五边形 23"/>
            <p:cNvSpPr/>
            <p:nvPr/>
          </p:nvSpPr>
          <p:spPr>
            <a:xfrm>
              <a:off x="-72548" y="2873663"/>
              <a:ext cx="1961059" cy="504056"/>
            </a:xfrm>
            <a:prstGeom prst="homePlate">
              <a:avLst/>
            </a:prstGeom>
            <a:solidFill>
              <a:srgbClr val="C00000"/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10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3106" y="2873663"/>
              <a:ext cx="1326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10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效果</a:t>
              </a:r>
            </a:p>
          </p:txBody>
        </p:sp>
      </p:grpSp>
      <p:sp>
        <p:nvSpPr>
          <p:cNvPr id="22" name="矩形 21"/>
          <p:cNvSpPr/>
          <p:nvPr userDrawn="1"/>
        </p:nvSpPr>
        <p:spPr>
          <a:xfrm>
            <a:off x="-1" y="287201"/>
            <a:ext cx="12190413" cy="6300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微软雅黑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837-AFF7-412A-9623-56F1692B07FB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A53F-D456-434E-BA5A-83BBA26BC5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5940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78049" y="2322754"/>
            <a:ext cx="2140808" cy="504056"/>
            <a:chOff x="-78049" y="2348880"/>
            <a:chExt cx="2140808" cy="504056"/>
          </a:xfrm>
        </p:grpSpPr>
        <p:sp>
          <p:nvSpPr>
            <p:cNvPr id="8" name="矩形 7"/>
            <p:cNvSpPr/>
            <p:nvPr/>
          </p:nvSpPr>
          <p:spPr>
            <a:xfrm>
              <a:off x="-78049" y="2348880"/>
              <a:ext cx="2140808" cy="504056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97000"/>
                  </a:sysClr>
                </a:gs>
                <a:gs pos="100000">
                  <a:sysClr val="window" lastClr="FFFFFF">
                    <a:lumMod val="39000"/>
                    <a:lumOff val="61000"/>
                  </a:sysClr>
                </a:gs>
              </a:gsLst>
              <a:lin ang="5400000" scaled="1"/>
              <a:tileRect/>
            </a:gra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100" normalizeH="0" baseline="0" noProof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005" y="2400853"/>
              <a:ext cx="1487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100" normalizeH="0" baseline="0" noProof="0" dirty="0" smtClean="0">
                  <a:ln>
                    <a:noFill/>
                  </a:ln>
                  <a:solidFill>
                    <a:srgbClr val="B8B8B8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问题</a:t>
              </a:r>
              <a:endParaRPr kumimoji="0" lang="zh-CN" alt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-78049" y="2835370"/>
            <a:ext cx="2140808" cy="504056"/>
            <a:chOff x="-78049" y="2348880"/>
            <a:chExt cx="2140808" cy="504056"/>
          </a:xfrm>
        </p:grpSpPr>
        <p:sp>
          <p:nvSpPr>
            <p:cNvPr id="11" name="矩形 10"/>
            <p:cNvSpPr/>
            <p:nvPr/>
          </p:nvSpPr>
          <p:spPr>
            <a:xfrm>
              <a:off x="-78049" y="2348880"/>
              <a:ext cx="2140808" cy="504056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97000"/>
                  </a:sysClr>
                </a:gs>
                <a:gs pos="100000">
                  <a:sysClr val="window" lastClr="FFFFFF">
                    <a:lumMod val="39000"/>
                    <a:lumOff val="61000"/>
                  </a:sysClr>
                </a:gs>
              </a:gsLst>
              <a:lin ang="5400000" scaled="1"/>
              <a:tileRect/>
            </a:gra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100" normalizeH="0" baseline="0" noProof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005" y="2400853"/>
              <a:ext cx="1487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100" normalizeH="0" baseline="0" noProof="0" dirty="0" smtClean="0">
                  <a:ln>
                    <a:noFill/>
                  </a:ln>
                  <a:solidFill>
                    <a:srgbClr val="B8B8B8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教学策略</a:t>
              </a:r>
              <a:endParaRPr kumimoji="0" lang="zh-CN" alt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-78049" y="3347986"/>
            <a:ext cx="2140808" cy="504056"/>
            <a:chOff x="-78049" y="2348880"/>
            <a:chExt cx="2140808" cy="504056"/>
          </a:xfrm>
        </p:grpSpPr>
        <p:sp>
          <p:nvSpPr>
            <p:cNvPr id="14" name="矩形 13"/>
            <p:cNvSpPr/>
            <p:nvPr/>
          </p:nvSpPr>
          <p:spPr>
            <a:xfrm>
              <a:off x="-78049" y="2348880"/>
              <a:ext cx="2140808" cy="504056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97000"/>
                  </a:sysClr>
                </a:gs>
                <a:gs pos="100000">
                  <a:sysClr val="window" lastClr="FFFFFF">
                    <a:lumMod val="39000"/>
                    <a:lumOff val="61000"/>
                  </a:sysClr>
                </a:gs>
              </a:gsLst>
              <a:lin ang="5400000" scaled="1"/>
              <a:tileRect/>
            </a:gra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100" normalizeH="0" baseline="0" noProof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005" y="2400853"/>
              <a:ext cx="1487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100" normalizeH="0" baseline="0" noProof="0" dirty="0" smtClean="0">
                  <a:ln>
                    <a:noFill/>
                  </a:ln>
                  <a:solidFill>
                    <a:srgbClr val="B8B8B8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效果</a:t>
              </a:r>
              <a:endParaRPr kumimoji="0" lang="zh-CN" alt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-78049" y="3860602"/>
            <a:ext cx="2140808" cy="504056"/>
            <a:chOff x="-78049" y="2348880"/>
            <a:chExt cx="2140808" cy="504056"/>
          </a:xfrm>
        </p:grpSpPr>
        <p:sp>
          <p:nvSpPr>
            <p:cNvPr id="17" name="矩形 16"/>
            <p:cNvSpPr/>
            <p:nvPr/>
          </p:nvSpPr>
          <p:spPr>
            <a:xfrm>
              <a:off x="-78049" y="2348880"/>
              <a:ext cx="2140808" cy="504056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97000"/>
                  </a:sysClr>
                </a:gs>
                <a:gs pos="100000">
                  <a:sysClr val="window" lastClr="FFFFFF">
                    <a:lumMod val="39000"/>
                    <a:lumOff val="61000"/>
                  </a:sysClr>
                </a:gs>
              </a:gsLst>
              <a:lin ang="5400000" scaled="1"/>
              <a:tileRect/>
            </a:gra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100" normalizeH="0" baseline="0" noProof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005" y="2400853"/>
              <a:ext cx="1487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100" normalizeH="0" baseline="0" noProof="0" dirty="0" smtClean="0">
                  <a:ln>
                    <a:noFill/>
                  </a:ln>
                  <a:solidFill>
                    <a:srgbClr val="B8B8B8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思考</a:t>
              </a:r>
              <a:endParaRPr kumimoji="0" lang="zh-CN" alt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</p:grpSp>
      <p:sp>
        <p:nvSpPr>
          <p:cNvPr id="22" name="矩形 21"/>
          <p:cNvSpPr/>
          <p:nvPr userDrawn="1"/>
        </p:nvSpPr>
        <p:spPr>
          <a:xfrm>
            <a:off x="-1" y="287201"/>
            <a:ext cx="12190413" cy="6300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微软雅黑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837-AFF7-412A-9623-56F1692B07FB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A53F-D456-434E-BA5A-83BBA26BC5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7629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78049" y="2322754"/>
            <a:ext cx="2140808" cy="504056"/>
            <a:chOff x="-78049" y="2348880"/>
            <a:chExt cx="2140808" cy="504056"/>
          </a:xfrm>
        </p:grpSpPr>
        <p:sp>
          <p:nvSpPr>
            <p:cNvPr id="8" name="矩形 7"/>
            <p:cNvSpPr/>
            <p:nvPr/>
          </p:nvSpPr>
          <p:spPr>
            <a:xfrm>
              <a:off x="-78049" y="2348880"/>
              <a:ext cx="2140808" cy="504056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97000"/>
                  </a:sysClr>
                </a:gs>
                <a:gs pos="100000">
                  <a:sysClr val="window" lastClr="FFFFFF">
                    <a:lumMod val="39000"/>
                    <a:lumOff val="61000"/>
                  </a:sysClr>
                </a:gs>
              </a:gsLst>
              <a:lin ang="5400000" scaled="1"/>
              <a:tileRect/>
            </a:gra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100" normalizeH="0" baseline="0" noProof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005" y="2400853"/>
              <a:ext cx="1487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100" normalizeH="0" baseline="0" noProof="0" dirty="0" smtClean="0">
                  <a:ln>
                    <a:noFill/>
                  </a:ln>
                  <a:solidFill>
                    <a:srgbClr val="B8B8B8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问题</a:t>
              </a:r>
              <a:endParaRPr kumimoji="0" lang="zh-CN" alt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-78049" y="2835370"/>
            <a:ext cx="2140808" cy="504056"/>
            <a:chOff x="-78049" y="2348880"/>
            <a:chExt cx="2140808" cy="504056"/>
          </a:xfrm>
        </p:grpSpPr>
        <p:sp>
          <p:nvSpPr>
            <p:cNvPr id="11" name="矩形 10"/>
            <p:cNvSpPr/>
            <p:nvPr/>
          </p:nvSpPr>
          <p:spPr>
            <a:xfrm>
              <a:off x="-78049" y="2348880"/>
              <a:ext cx="2140808" cy="504056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97000"/>
                  </a:sysClr>
                </a:gs>
                <a:gs pos="100000">
                  <a:sysClr val="window" lastClr="FFFFFF">
                    <a:lumMod val="39000"/>
                    <a:lumOff val="61000"/>
                  </a:sysClr>
                </a:gs>
              </a:gsLst>
              <a:lin ang="5400000" scaled="1"/>
              <a:tileRect/>
            </a:gra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100" normalizeH="0" baseline="0" noProof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005" y="2400853"/>
              <a:ext cx="1487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100" normalizeH="0" baseline="0" noProof="0" dirty="0" smtClean="0">
                  <a:ln>
                    <a:noFill/>
                  </a:ln>
                  <a:solidFill>
                    <a:srgbClr val="B8B8B8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设计</a:t>
              </a:r>
              <a:endParaRPr kumimoji="0" lang="zh-CN" alt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-78049" y="3347986"/>
            <a:ext cx="2140808" cy="504056"/>
            <a:chOff x="-78049" y="2348880"/>
            <a:chExt cx="2140808" cy="504056"/>
          </a:xfrm>
        </p:grpSpPr>
        <p:sp>
          <p:nvSpPr>
            <p:cNvPr id="14" name="矩形 13"/>
            <p:cNvSpPr/>
            <p:nvPr/>
          </p:nvSpPr>
          <p:spPr>
            <a:xfrm>
              <a:off x="-78049" y="2348880"/>
              <a:ext cx="2140808" cy="504056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97000"/>
                  </a:sysClr>
                </a:gs>
                <a:gs pos="100000">
                  <a:sysClr val="window" lastClr="FFFFFF">
                    <a:lumMod val="39000"/>
                    <a:lumOff val="61000"/>
                  </a:sysClr>
                </a:gs>
              </a:gsLst>
              <a:lin ang="5400000" scaled="1"/>
              <a:tileRect/>
            </a:gra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100" normalizeH="0" baseline="0" noProof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005" y="2400853"/>
              <a:ext cx="1487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100" normalizeH="0" baseline="0" noProof="0" dirty="0" smtClean="0">
                  <a:ln>
                    <a:noFill/>
                  </a:ln>
                  <a:solidFill>
                    <a:srgbClr val="B8B8B8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效果</a:t>
              </a:r>
              <a:endParaRPr kumimoji="0" lang="zh-CN" alt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-78049" y="3860602"/>
            <a:ext cx="2140808" cy="504056"/>
            <a:chOff x="-78049" y="2348880"/>
            <a:chExt cx="2140808" cy="504056"/>
          </a:xfrm>
        </p:grpSpPr>
        <p:sp>
          <p:nvSpPr>
            <p:cNvPr id="17" name="矩形 16"/>
            <p:cNvSpPr/>
            <p:nvPr/>
          </p:nvSpPr>
          <p:spPr>
            <a:xfrm>
              <a:off x="-78049" y="2348880"/>
              <a:ext cx="2140808" cy="504056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97000"/>
                  </a:sysClr>
                </a:gs>
                <a:gs pos="100000">
                  <a:sysClr val="window" lastClr="FFFFFF">
                    <a:lumMod val="39000"/>
                    <a:lumOff val="61000"/>
                  </a:sysClr>
                </a:gs>
              </a:gsLst>
              <a:lin ang="5400000" scaled="1"/>
              <a:tileRect/>
            </a:gra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100" normalizeH="0" baseline="0" noProof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005" y="2400853"/>
              <a:ext cx="1487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100" normalizeH="0" baseline="0" noProof="0" dirty="0" smtClean="0">
                  <a:ln>
                    <a:noFill/>
                  </a:ln>
                  <a:solidFill>
                    <a:srgbClr val="B8B8B8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教学反思</a:t>
              </a:r>
              <a:endParaRPr kumimoji="0" lang="zh-CN" alt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B8B8B8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</p:grpSp>
      <p:sp>
        <p:nvSpPr>
          <p:cNvPr id="22" name="矩形 21"/>
          <p:cNvSpPr/>
          <p:nvPr userDrawn="1"/>
        </p:nvSpPr>
        <p:spPr>
          <a:xfrm>
            <a:off x="1774726" y="287201"/>
            <a:ext cx="10188000" cy="6300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微软雅黑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-78049" y="3848578"/>
            <a:ext cx="2244165" cy="504056"/>
            <a:chOff x="-78049" y="2348880"/>
            <a:chExt cx="1961059" cy="504056"/>
          </a:xfrm>
        </p:grpSpPr>
        <p:sp>
          <p:nvSpPr>
            <p:cNvPr id="24" name="五边形 23"/>
            <p:cNvSpPr/>
            <p:nvPr/>
          </p:nvSpPr>
          <p:spPr>
            <a:xfrm>
              <a:off x="-78049" y="2348880"/>
              <a:ext cx="1961059" cy="504056"/>
            </a:xfrm>
            <a:prstGeom prst="homePlate">
              <a:avLst/>
            </a:prstGeom>
            <a:solidFill>
              <a:srgbClr val="C00000"/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10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3106" y="2357930"/>
              <a:ext cx="13268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10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思考</a:t>
              </a: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837-AFF7-412A-9623-56F1692B07FB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A53F-D456-434E-BA5A-83BBA26BC5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664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837-AFF7-412A-9623-56F1692B07FB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A53F-D456-434E-BA5A-83BBA26BC5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236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837-AFF7-412A-9623-56F1692B07FB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A53F-D456-434E-BA5A-83BBA26BC5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7259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837-AFF7-412A-9623-56F1692B07FB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A53F-D456-434E-BA5A-83BBA26BC5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8901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837-AFF7-412A-9623-56F1692B07FB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A53F-D456-434E-BA5A-83BBA26BC5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2557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837-AFF7-412A-9623-56F1692B07FB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A53F-D456-434E-BA5A-83BBA26BC5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44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837-AFF7-412A-9623-56F1692B07FB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A53F-D456-434E-BA5A-83BBA26BC5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0587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837-AFF7-412A-9623-56F1692B07FB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A53F-D456-434E-BA5A-83BBA26BC5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1369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837-AFF7-412A-9623-56F1692B07FB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A53F-D456-434E-BA5A-83BBA26BC5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7815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837-AFF7-412A-9623-56F1692B07FB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A53F-D456-434E-BA5A-83BBA26BC5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4846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837-AFF7-412A-9623-56F1692B07FB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A53F-D456-434E-BA5A-83BBA26BC5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9666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网格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837-AFF7-412A-9623-56F1692B07FB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A53F-D456-434E-BA5A-83BBA26BC5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1594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837-AFF7-412A-9623-56F1692B07FB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A53F-D456-434E-BA5A-83BBA26BC56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>
            <a:off x="237290" y="287201"/>
            <a:ext cx="11725436" cy="6300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71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8837-AFF7-412A-9623-56F1692B07FB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EA53F-D456-434E-BA5A-83BBA26BC5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921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1" r:id="rId9"/>
    <p:sldLayoutId id="2147483663" r:id="rId10"/>
    <p:sldLayoutId id="2147483664" r:id="rId11"/>
    <p:sldLayoutId id="2147483665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0ECEA6A5-D0AF-4670-959E-2A286448E92C}"/>
              </a:ext>
            </a:extLst>
          </p:cNvPr>
          <p:cNvSpPr/>
          <p:nvPr/>
        </p:nvSpPr>
        <p:spPr>
          <a:xfrm>
            <a:off x="8918807" y="836712"/>
            <a:ext cx="3651382" cy="5320146"/>
          </a:xfrm>
          <a:prstGeom prst="rect">
            <a:avLst/>
          </a:prstGeom>
          <a:noFill/>
          <a:ln w="381000" cap="flat" cmpd="sng" algn="ctr">
            <a:solidFill>
              <a:srgbClr val="0096A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6" name="组合 17"/>
          <p:cNvGrpSpPr/>
          <p:nvPr/>
        </p:nvGrpSpPr>
        <p:grpSpPr>
          <a:xfrm>
            <a:off x="6263906" y="1211053"/>
            <a:ext cx="5346700" cy="4780323"/>
            <a:chOff x="6263906" y="1143268"/>
            <a:chExt cx="5346700" cy="4780323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89A7A015-05CA-4AED-80B3-B3B6DD54ED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900" t="7456" r="31954"/>
            <a:stretch>
              <a:fillRect/>
            </a:stretch>
          </p:blipFill>
          <p:spPr>
            <a:xfrm>
              <a:off x="6263906" y="1143268"/>
              <a:ext cx="5346700" cy="4780323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31773" y="1582615"/>
              <a:ext cx="4603606" cy="276771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BF06C11-22B1-4DA9-8FF0-6DCE2FA272D5}"/>
              </a:ext>
            </a:extLst>
          </p:cNvPr>
          <p:cNvSpPr/>
          <p:nvPr/>
        </p:nvSpPr>
        <p:spPr>
          <a:xfrm>
            <a:off x="-587830" y="5159936"/>
            <a:ext cx="2000591" cy="1938992"/>
          </a:xfrm>
          <a:prstGeom prst="rect">
            <a:avLst/>
          </a:prstGeom>
          <a:noFill/>
          <a:ln w="381000" cap="flat" cmpd="sng" algn="ctr">
            <a:solidFill>
              <a:srgbClr val="0096A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35453" y="1646879"/>
            <a:ext cx="4603606" cy="276771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635453" y="1646879"/>
            <a:ext cx="4603606" cy="276771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635453" y="1646879"/>
            <a:ext cx="4603606" cy="276771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35453" y="1646879"/>
            <a:ext cx="4603606" cy="2767712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635453" y="1646879"/>
            <a:ext cx="4603606" cy="276771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635453" y="1646879"/>
            <a:ext cx="4603606" cy="2767712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635453" y="1646879"/>
            <a:ext cx="4603606" cy="2767712"/>
          </a:xfrm>
          <a:prstGeom prst="rect">
            <a:avLst/>
          </a:prstGeom>
          <a:blipFill dpi="0" rotWithShape="1">
            <a:blip r:embed="rId11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25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Corporate Summer 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>
                  <p14:trim end="1956.575"/>
                  <p14:fade in="250" out="500"/>
                </p14:media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699949" y="1007859"/>
            <a:ext cx="609600" cy="609600"/>
          </a:xfrm>
          <a:prstGeom prst="rect">
            <a:avLst/>
          </a:prstGeom>
        </p:spPr>
      </p:pic>
      <p:sp>
        <p:nvSpPr>
          <p:cNvPr id="20" name="文本框 5">
            <a:extLst>
              <a:ext uri="{FF2B5EF4-FFF2-40B4-BE49-F238E27FC236}">
                <a16:creationId xmlns="" xmlns:a16="http://schemas.microsoft.com/office/drawing/2014/main" id="{9F0C6F14-4EE2-44BE-82E6-63B210DE7031}"/>
              </a:ext>
            </a:extLst>
          </p:cNvPr>
          <p:cNvSpPr txBox="1"/>
          <p:nvPr/>
        </p:nvSpPr>
        <p:spPr>
          <a:xfrm>
            <a:off x="1023108" y="1214422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cs typeface="+mn-ea"/>
                <a:sym typeface="+mn-lt"/>
              </a:rPr>
              <a:t>学生忙起来，课堂活起来</a:t>
            </a:r>
            <a:endParaRPr lang="en-US" altLang="zh-CN" sz="3200" dirty="0" smtClean="0">
              <a:cs typeface="+mn-ea"/>
              <a:sym typeface="+mn-lt"/>
            </a:endParaRPr>
          </a:p>
        </p:txBody>
      </p:sp>
      <p:sp>
        <p:nvSpPr>
          <p:cNvPr id="21" name="文本框 18">
            <a:extLst>
              <a:ext uri="{FF2B5EF4-FFF2-40B4-BE49-F238E27FC236}">
                <a16:creationId xmlns="" xmlns:a16="http://schemas.microsoft.com/office/drawing/2014/main" id="{AB63D3B8-8E41-49BE-83CB-AD7F60C30D37}"/>
              </a:ext>
            </a:extLst>
          </p:cNvPr>
          <p:cNvSpPr txBox="1"/>
          <p:nvPr/>
        </p:nvSpPr>
        <p:spPr>
          <a:xfrm>
            <a:off x="0" y="2428868"/>
            <a:ext cx="6738148" cy="165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spc="300" dirty="0" smtClean="0">
                <a:gradFill flip="none" rotWithShape="1">
                  <a:gsLst>
                    <a:gs pos="0">
                      <a:srgbClr val="BC0C19">
                        <a:shade val="30000"/>
                        <a:satMod val="115000"/>
                      </a:srgbClr>
                    </a:gs>
                    <a:gs pos="50000">
                      <a:srgbClr val="BC0C19">
                        <a:shade val="67500"/>
                        <a:satMod val="115000"/>
                      </a:srgbClr>
                    </a:gs>
                    <a:gs pos="100000">
                      <a:srgbClr val="BC0C1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基于</a:t>
            </a:r>
            <a:r>
              <a:rPr lang="en-US" altLang="zh-CN" sz="3600" b="1" spc="300" dirty="0" smtClean="0">
                <a:gradFill flip="none" rotWithShape="1">
                  <a:gsLst>
                    <a:gs pos="0">
                      <a:srgbClr val="BC0C19">
                        <a:shade val="30000"/>
                        <a:satMod val="115000"/>
                      </a:srgbClr>
                    </a:gs>
                    <a:gs pos="50000">
                      <a:srgbClr val="BC0C19">
                        <a:shade val="67500"/>
                        <a:satMod val="115000"/>
                      </a:srgbClr>
                    </a:gs>
                    <a:gs pos="100000">
                      <a:srgbClr val="BC0C1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BOPPPS</a:t>
            </a:r>
            <a:r>
              <a:rPr lang="zh-CN" altLang="en-US" sz="3600" b="1" spc="300" dirty="0" smtClean="0">
                <a:gradFill flip="none" rotWithShape="1">
                  <a:gsLst>
                    <a:gs pos="0">
                      <a:srgbClr val="BC0C19">
                        <a:shade val="30000"/>
                        <a:satMod val="115000"/>
                      </a:srgbClr>
                    </a:gs>
                    <a:gs pos="50000">
                      <a:srgbClr val="BC0C19">
                        <a:shade val="67500"/>
                        <a:satMod val="115000"/>
                      </a:srgbClr>
                    </a:gs>
                    <a:gs pos="100000">
                      <a:srgbClr val="BC0C1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模式的</a:t>
            </a:r>
            <a:endParaRPr lang="en-US" altLang="zh-CN" sz="3600" b="1" spc="300" dirty="0" smtClean="0">
              <a:gradFill flip="none" rotWithShape="1">
                <a:gsLst>
                  <a:gs pos="0">
                    <a:srgbClr val="BC0C19">
                      <a:shade val="30000"/>
                      <a:satMod val="115000"/>
                    </a:srgbClr>
                  </a:gs>
                  <a:gs pos="50000">
                    <a:srgbClr val="BC0C19">
                      <a:shade val="67500"/>
                      <a:satMod val="115000"/>
                    </a:srgbClr>
                  </a:gs>
                  <a:gs pos="100000">
                    <a:srgbClr val="BC0C19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spc="300" dirty="0" smtClean="0">
                <a:gradFill flip="none" rotWithShape="1">
                  <a:gsLst>
                    <a:gs pos="0">
                      <a:srgbClr val="BC0C19">
                        <a:shade val="30000"/>
                        <a:satMod val="115000"/>
                      </a:srgbClr>
                    </a:gs>
                    <a:gs pos="50000">
                      <a:srgbClr val="BC0C19">
                        <a:shade val="67500"/>
                        <a:satMod val="115000"/>
                      </a:srgbClr>
                    </a:gs>
                    <a:gs pos="100000">
                      <a:srgbClr val="BC0C1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企业管理课堂教学创新实践</a:t>
            </a:r>
            <a:endParaRPr lang="zh-CN" altLang="en-US" sz="3600" b="1" spc="300" dirty="0">
              <a:gradFill flip="none" rotWithShape="1">
                <a:gsLst>
                  <a:gs pos="0">
                    <a:srgbClr val="BC0C19">
                      <a:shade val="30000"/>
                      <a:satMod val="115000"/>
                    </a:srgbClr>
                  </a:gs>
                  <a:gs pos="50000">
                    <a:srgbClr val="BC0C19">
                      <a:shade val="67500"/>
                      <a:satMod val="115000"/>
                    </a:srgbClr>
                  </a:gs>
                  <a:gs pos="100000">
                    <a:srgbClr val="BC0C19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6182" y="5072074"/>
            <a:ext cx="3357586" cy="13081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胡宪君</a:t>
            </a:r>
            <a:endParaRPr lang="en-US" altLang="zh-CN" sz="2800" b="1" dirty="0" smtClean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重庆科技学院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63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8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9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1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"/>
          <p:cNvGrpSpPr/>
          <p:nvPr/>
        </p:nvGrpSpPr>
        <p:grpSpPr>
          <a:xfrm>
            <a:off x="7178670" y="321448"/>
            <a:ext cx="4829654" cy="303219"/>
            <a:chOff x="6809896" y="500040"/>
            <a:chExt cx="4829654" cy="303219"/>
          </a:xfrm>
        </p:grpSpPr>
        <p:sp>
          <p:nvSpPr>
            <p:cNvPr id="12" name="矩形 11"/>
            <p:cNvSpPr/>
            <p:nvPr/>
          </p:nvSpPr>
          <p:spPr>
            <a:xfrm>
              <a:off x="6809896" y="516127"/>
              <a:ext cx="4829654" cy="2871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" name="组合 15"/>
            <p:cNvGrpSpPr/>
            <p:nvPr/>
          </p:nvGrpSpPr>
          <p:grpSpPr>
            <a:xfrm>
              <a:off x="6821420" y="500040"/>
              <a:ext cx="4703074" cy="287131"/>
              <a:chOff x="1948160" y="825404"/>
              <a:chExt cx="5307892" cy="32403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4" name="矩形 13"/>
              <p:cNvSpPr/>
              <p:nvPr/>
            </p:nvSpPr>
            <p:spPr>
              <a:xfrm>
                <a:off x="1948160" y="825404"/>
                <a:ext cx="1374484" cy="32247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zh-CN" altLang="en-US" sz="1500" kern="0" spc="89" dirty="0" smtClean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课前</a:t>
                </a:r>
                <a:r>
                  <a:rPr lang="zh-CN" altLang="en-US" sz="1500" kern="0" spc="89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预习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586087" y="825404"/>
                <a:ext cx="1669965" cy="32403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zh-CN" altLang="en-US" sz="1500" kern="0" spc="89" dirty="0" smtClean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课后提升</a:t>
                </a:r>
                <a:endParaRPr lang="zh-CN" altLang="en-US" sz="1500" kern="0" spc="89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8595536" y="214290"/>
            <a:ext cx="1713942" cy="500066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lIns="81016" tIns="40508" rIns="81016" bIns="40508" rtlCol="0" anchor="ctr"/>
          <a:lstStyle/>
          <a:p>
            <a:pPr algn="ctr"/>
            <a:r>
              <a:rPr lang="zh-CN" altLang="en-US" sz="2000" b="1" kern="0" spc="89" dirty="0" smtClean="0">
                <a:solidFill>
                  <a:schemeClr val="bg1"/>
                </a:solidFill>
                <a:cs typeface="+mn-ea"/>
                <a:sym typeface="+mn-lt"/>
              </a:rPr>
              <a:t>课堂互动</a:t>
            </a:r>
            <a:endParaRPr lang="zh-CN" altLang="en-US" sz="2000" b="1" kern="0" spc="8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0166" y="1428736"/>
            <a:ext cx="3621504" cy="463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p"/>
            </a:pPr>
            <a:r>
              <a:rPr lang="zh-CN" altLang="en-US" b="1" dirty="0" smtClean="0">
                <a:latin typeface="Calibri" pitchFamily="34" charset="0"/>
              </a:rPr>
              <a:t>应用实操：分组讨论或头脑风暴</a:t>
            </a:r>
            <a:endParaRPr lang="en-US" altLang="zh-CN" b="1" dirty="0" smtClean="0">
              <a:latin typeface="Calibri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4480" y="357166"/>
            <a:ext cx="4084817" cy="384103"/>
          </a:xfrm>
          <a:prstGeom prst="rect">
            <a:avLst/>
          </a:prstGeom>
        </p:spPr>
        <p:txBody>
          <a:bodyPr vert="horz" wrap="none" lIns="75587" tIns="37794" rIns="75587" bIns="37794">
            <a:spAutoFit/>
          </a:bodyPr>
          <a:lstStyle/>
          <a:p>
            <a:r>
              <a:rPr lang="zh-CN" altLang="en-US" sz="2000" b="1" dirty="0" smtClean="0">
                <a:cs typeface="+mn-ea"/>
                <a:sym typeface="+mn-lt"/>
              </a:rPr>
              <a:t>课堂互动</a:t>
            </a:r>
            <a:r>
              <a:rPr lang="en-US" altLang="zh-CN" sz="2000" b="1" dirty="0" smtClean="0">
                <a:cs typeface="+mn-ea"/>
                <a:sym typeface="+mn-lt"/>
              </a:rPr>
              <a:t>——</a:t>
            </a:r>
            <a:r>
              <a:rPr lang="zh-CN" altLang="en-US" sz="2000" b="1" dirty="0" smtClean="0">
                <a:cs typeface="+mn-ea"/>
                <a:sym typeface="+mn-lt"/>
              </a:rPr>
              <a:t>交互式学习检测</a:t>
            </a:r>
            <a:r>
              <a:rPr lang="en-US" altLang="zh-CN" sz="2000" b="1" dirty="0" smtClean="0">
                <a:cs typeface="+mn-ea"/>
                <a:sym typeface="+mn-lt"/>
              </a:rPr>
              <a:t>(P-P)</a:t>
            </a:r>
            <a:endParaRPr lang="id-ID" altLang="zh-CN" sz="2000" b="1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7356" y="928670"/>
            <a:ext cx="5051383" cy="452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zh-CN" altLang="en-US" sz="2000" b="1" kern="0" dirty="0" smtClean="0">
                <a:sym typeface="微软雅黑"/>
              </a:rPr>
              <a:t> 师生交互式学习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） </a:t>
            </a:r>
            <a:r>
              <a:rPr lang="zh-CN" altLang="en-US" sz="2000" b="1" kern="0" dirty="0" smtClean="0">
                <a:sym typeface="微软雅黑"/>
              </a:rPr>
              <a:t>：形成学习共同体</a:t>
            </a:r>
            <a:endParaRPr lang="en-US" altLang="zh-CN" sz="2000" b="1" kern="0" dirty="0" smtClean="0">
              <a:sym typeface="微软雅黑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0826" y="2357430"/>
            <a:ext cx="5000660" cy="332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矩形 17"/>
          <p:cNvSpPr/>
          <p:nvPr/>
        </p:nvSpPr>
        <p:spPr>
          <a:xfrm>
            <a:off x="165852" y="2143116"/>
            <a:ext cx="50321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dirty="0" smtClean="0">
                <a:latin typeface="Calibri" pitchFamily="34" charset="0"/>
              </a:rPr>
              <a:t>讨论题：办公室主任谁最合适？弹幕发表观点。</a:t>
            </a:r>
            <a:endParaRPr lang="en-US" altLang="zh-CN" dirty="0" smtClean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0628" y="5857892"/>
            <a:ext cx="3929090" cy="600164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E44860"/>
              </a:buClr>
            </a:pPr>
            <a:r>
              <a:rPr lang="zh-CN" altLang="en-US" sz="2200" dirty="0" smtClean="0"/>
              <a:t>用年轻人喜欢的方式交流互动！</a:t>
            </a:r>
            <a:endParaRPr lang="zh-CN" alt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38214" y="1142984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 sz="2200" b="1" kern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>
              <a:buFont typeface="Arial" pitchFamily="34" charset="0"/>
              <a:buChar char="•"/>
              <a:defRPr/>
            </a:pPr>
            <a:r>
              <a:rPr lang="zh-CN" altLang="en-US" sz="2000" dirty="0" smtClean="0">
                <a:solidFill>
                  <a:srgbClr val="FF0000"/>
                </a:solidFill>
                <a:sym typeface="+mn-lt"/>
              </a:rPr>
              <a:t>弹幕</a:t>
            </a:r>
            <a:r>
              <a:rPr lang="en-US" altLang="zh-CN" sz="2000" dirty="0" smtClean="0">
                <a:sym typeface="+mn-lt"/>
              </a:rPr>
              <a:t>——</a:t>
            </a:r>
            <a:r>
              <a:rPr lang="zh-CN" altLang="en-US" sz="2000" dirty="0" smtClean="0">
                <a:sym typeface="+mn-lt"/>
              </a:rPr>
              <a:t>一种混沌状态的灵魂碰撞</a:t>
            </a:r>
            <a:endParaRPr lang="zh-CN" altLang="en-US" sz="2000" dirty="0"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9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21"/>
          <p:cNvGrpSpPr/>
          <p:nvPr/>
        </p:nvGrpSpPr>
        <p:grpSpPr>
          <a:xfrm>
            <a:off x="7595403" y="285728"/>
            <a:ext cx="4595009" cy="287131"/>
            <a:chOff x="7044540" y="500040"/>
            <a:chExt cx="4595009" cy="287131"/>
          </a:xfrm>
        </p:grpSpPr>
        <p:sp>
          <p:nvSpPr>
            <p:cNvPr id="17" name="矩形 16"/>
            <p:cNvSpPr/>
            <p:nvPr/>
          </p:nvSpPr>
          <p:spPr>
            <a:xfrm>
              <a:off x="7044540" y="516127"/>
              <a:ext cx="4595009" cy="269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15"/>
            <p:cNvGrpSpPr/>
            <p:nvPr/>
          </p:nvGrpSpPr>
          <p:grpSpPr>
            <a:xfrm>
              <a:off x="7044541" y="500040"/>
              <a:ext cx="4479954" cy="287131"/>
              <a:chOff x="2199974" y="825404"/>
              <a:chExt cx="5056078" cy="32403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9" name="矩形 18"/>
              <p:cNvSpPr/>
              <p:nvPr/>
            </p:nvSpPr>
            <p:spPr>
              <a:xfrm>
                <a:off x="2199974" y="825405"/>
                <a:ext cx="1374484" cy="32247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zh-CN" altLang="en-US" sz="1500" kern="0" spc="89" dirty="0" smtClean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课前</a:t>
                </a:r>
                <a:r>
                  <a:rPr lang="zh-CN" altLang="en-US" sz="1500" kern="0" spc="89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预习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586087" y="825404"/>
                <a:ext cx="1669965" cy="32403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zh-CN" altLang="en-US" sz="1500" kern="0" spc="89" dirty="0" smtClean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课后提升</a:t>
                </a:r>
                <a:endParaRPr lang="zh-CN" altLang="en-US" sz="1500" kern="0" spc="89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1" name="矩形 20"/>
          <p:cNvSpPr/>
          <p:nvPr/>
        </p:nvSpPr>
        <p:spPr>
          <a:xfrm>
            <a:off x="8881288" y="214290"/>
            <a:ext cx="1713942" cy="500066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lIns="81016" tIns="40508" rIns="81016" bIns="40508" rtlCol="0" anchor="ctr"/>
          <a:lstStyle/>
          <a:p>
            <a:pPr algn="ctr"/>
            <a:r>
              <a:rPr lang="zh-CN" altLang="en-US" sz="2000" b="1" kern="0" spc="89" dirty="0" smtClean="0">
                <a:solidFill>
                  <a:schemeClr val="bg1"/>
                </a:solidFill>
                <a:cs typeface="+mn-ea"/>
                <a:sym typeface="+mn-lt"/>
              </a:rPr>
              <a:t>课堂互动</a:t>
            </a:r>
            <a:endParaRPr lang="zh-CN" altLang="en-US" sz="2000" b="1" kern="0" spc="8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5918" y="2071678"/>
            <a:ext cx="42611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p"/>
            </a:pPr>
            <a:r>
              <a:rPr lang="zh-CN" altLang="en-US" sz="2000" b="1" dirty="0" smtClean="0">
                <a:latin typeface="Calibri" pitchFamily="34" charset="0"/>
              </a:rPr>
              <a:t>学生互评：投票，投稿，发起互评</a:t>
            </a:r>
            <a:endParaRPr lang="en-US" altLang="zh-CN" sz="2000" b="1" dirty="0" smtClean="0">
              <a:latin typeface="Calibri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5918" y="2571744"/>
            <a:ext cx="1976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zh-CN" altLang="en-US" sz="2200" dirty="0" smtClean="0">
                <a:latin typeface="Calibri" pitchFamily="34" charset="0"/>
              </a:rPr>
              <a:t>主观题互评</a:t>
            </a:r>
            <a:endParaRPr lang="en-US" altLang="zh-CN" sz="2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zh-CN" altLang="en-US" sz="2200" dirty="0" smtClean="0">
                <a:latin typeface="Calibri" pitchFamily="34" charset="0"/>
              </a:rPr>
              <a:t>随机点名抽问</a:t>
            </a:r>
            <a:endParaRPr lang="en-US" altLang="zh-CN" sz="2200" dirty="0" smtClean="0">
              <a:latin typeface="Calibri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1604" y="357166"/>
            <a:ext cx="4084817" cy="384103"/>
          </a:xfrm>
          <a:prstGeom prst="rect">
            <a:avLst/>
          </a:prstGeom>
        </p:spPr>
        <p:txBody>
          <a:bodyPr vert="horz" wrap="none" lIns="75587" tIns="37794" rIns="75587" bIns="37794">
            <a:spAutoFit/>
          </a:bodyPr>
          <a:lstStyle/>
          <a:p>
            <a:r>
              <a:rPr lang="zh-CN" altLang="en-US" sz="2000" b="1" dirty="0" smtClean="0">
                <a:cs typeface="+mn-ea"/>
                <a:sym typeface="+mn-lt"/>
              </a:rPr>
              <a:t>课堂互动</a:t>
            </a:r>
            <a:r>
              <a:rPr lang="en-US" altLang="zh-CN" sz="2000" b="1" dirty="0" smtClean="0">
                <a:cs typeface="+mn-ea"/>
                <a:sym typeface="+mn-lt"/>
              </a:rPr>
              <a:t>——</a:t>
            </a:r>
            <a:r>
              <a:rPr lang="zh-CN" altLang="en-US" sz="2000" b="1" dirty="0" smtClean="0">
                <a:cs typeface="+mn-ea"/>
                <a:sym typeface="+mn-lt"/>
              </a:rPr>
              <a:t>交互式学习检测</a:t>
            </a:r>
            <a:r>
              <a:rPr lang="en-US" altLang="zh-CN" sz="2000" b="1" dirty="0" smtClean="0">
                <a:cs typeface="+mn-ea"/>
                <a:sym typeface="+mn-lt"/>
              </a:rPr>
              <a:t>(P-P)</a:t>
            </a:r>
            <a:endParaRPr lang="id-ID" altLang="zh-CN" sz="2000" b="1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5918" y="1142984"/>
            <a:ext cx="5051383" cy="452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zh-CN" altLang="en-US" sz="2000" b="1" kern="0" dirty="0" smtClean="0">
                <a:sym typeface="微软雅黑"/>
              </a:rPr>
              <a:t> 师生交互式学习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） </a:t>
            </a:r>
            <a:r>
              <a:rPr lang="zh-CN" altLang="en-US" sz="2000" b="1" kern="0" dirty="0" smtClean="0">
                <a:sym typeface="微软雅黑"/>
              </a:rPr>
              <a:t>：形成学习共同体</a:t>
            </a:r>
            <a:endParaRPr lang="en-US" altLang="zh-CN" sz="2000" b="1" kern="0" dirty="0" smtClean="0">
              <a:sym typeface="微软雅黑"/>
            </a:endParaRPr>
          </a:p>
        </p:txBody>
      </p:sp>
      <p:grpSp>
        <p:nvGrpSpPr>
          <p:cNvPr id="14" name="组合 99"/>
          <p:cNvGrpSpPr/>
          <p:nvPr/>
        </p:nvGrpSpPr>
        <p:grpSpPr>
          <a:xfrm>
            <a:off x="5523703" y="1857364"/>
            <a:ext cx="6286545" cy="2571767"/>
            <a:chOff x="7886311" y="152907"/>
            <a:chExt cx="3979483" cy="1931055"/>
          </a:xfrm>
        </p:grpSpPr>
        <p:sp>
          <p:nvSpPr>
            <p:cNvPr id="24" name="云形 23"/>
            <p:cNvSpPr/>
            <p:nvPr/>
          </p:nvSpPr>
          <p:spPr>
            <a:xfrm>
              <a:off x="7886311" y="152907"/>
              <a:ext cx="3889040" cy="1931055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67197" y="313828"/>
              <a:ext cx="3798597" cy="379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70C0"/>
                </a:buClr>
                <a:buFont typeface="Wingdings" pitchFamily="2" charset="2"/>
                <a:buChar char="p"/>
              </a:pPr>
              <a:r>
                <a:rPr lang="zh-CN" altLang="en-US" sz="2000" dirty="0" smtClean="0">
                  <a:latin typeface="Calibri" pitchFamily="34" charset="0"/>
                </a:rPr>
                <a:t>穿插客观习题：提高课堂效果检测可视度</a:t>
              </a:r>
              <a:endParaRPr lang="en-US" altLang="zh-CN" sz="2000" dirty="0" smtClean="0">
                <a:latin typeface="Calibri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809586" y="3286124"/>
            <a:ext cx="37377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 sz="2200" b="1" kern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zh-CN" altLang="en-US" sz="2000" dirty="0" smtClean="0">
                <a:solidFill>
                  <a:srgbClr val="BC0C19"/>
                </a:solidFill>
                <a:sym typeface="微软雅黑"/>
              </a:rPr>
              <a:t>随堂课后测，问题立即解决</a:t>
            </a:r>
            <a:endParaRPr lang="zh-CN" altLang="en-US" sz="2000" dirty="0">
              <a:solidFill>
                <a:srgbClr val="BC0C19"/>
              </a:solidFill>
              <a:sym typeface="微软雅黑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666710" y="1214422"/>
            <a:ext cx="50513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zh-CN" altLang="en-US" sz="2000" b="1" kern="0" dirty="0" smtClean="0">
                <a:sym typeface="微软雅黑"/>
              </a:rPr>
              <a:t> 师生交互式学习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） </a:t>
            </a:r>
            <a:r>
              <a:rPr lang="zh-CN" altLang="en-US" sz="2000" b="1" kern="0" dirty="0" smtClean="0">
                <a:sym typeface="微软雅黑"/>
              </a:rPr>
              <a:t>：提高教学有效性</a:t>
            </a:r>
            <a:endParaRPr lang="en-US" altLang="zh-CN" sz="2000" b="1" kern="0" dirty="0" smtClean="0">
              <a:sym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728554" y="2364266"/>
            <a:ext cx="4153032" cy="23830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0782" tIns="50391" rIns="100782" bIns="50391"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3" name="Oval 63"/>
          <p:cNvSpPr>
            <a:spLocks noChangeArrowheads="1"/>
          </p:cNvSpPr>
          <p:nvPr/>
        </p:nvSpPr>
        <p:spPr bwMode="auto">
          <a:xfrm>
            <a:off x="3647361" y="1745476"/>
            <a:ext cx="600085" cy="610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75587" tIns="37793" rIns="75587" bIns="37793" numCol="1" anchor="t" anchorCtr="0" compatLnSpc="1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09256" y="1785926"/>
            <a:ext cx="3894306" cy="501876"/>
          </a:xfrm>
          <a:prstGeom prst="rect">
            <a:avLst/>
          </a:prstGeom>
        </p:spPr>
        <p:txBody>
          <a:bodyPr wrap="square" lIns="100782" tIns="50391" rIns="100782" bIns="50391">
            <a:spAutoFit/>
          </a:bodyPr>
          <a:lstStyle/>
          <a:p>
            <a:pPr defTabSz="1007976">
              <a:lnSpc>
                <a:spcPct val="130000"/>
              </a:lnSpc>
              <a:spcBef>
                <a:spcPts val="993"/>
              </a:spcBef>
              <a:defRPr/>
            </a:pPr>
            <a:r>
              <a:rPr lang="zh-CN" altLang="en-US" sz="2000" kern="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延伸随堂课后测，难度逐步递进</a:t>
            </a:r>
            <a:endParaRPr lang="en-US" altLang="zh-CN" sz="2000" kern="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4" name="组合 18"/>
          <p:cNvGrpSpPr/>
          <p:nvPr/>
        </p:nvGrpSpPr>
        <p:grpSpPr>
          <a:xfrm>
            <a:off x="3767451" y="1902375"/>
            <a:ext cx="342580" cy="313332"/>
            <a:chOff x="568325" y="4538663"/>
            <a:chExt cx="539750" cy="493713"/>
          </a:xfrm>
          <a:solidFill>
            <a:schemeClr val="bg1"/>
          </a:solidFill>
        </p:grpSpPr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771525" y="4718050"/>
              <a:ext cx="134938" cy="134938"/>
            </a:xfrm>
            <a:custGeom>
              <a:avLst/>
              <a:gdLst>
                <a:gd name="T0" fmla="*/ 46 w 48"/>
                <a:gd name="T1" fmla="*/ 20 h 48"/>
                <a:gd name="T2" fmla="*/ 6 w 48"/>
                <a:gd name="T3" fmla="*/ 0 h 48"/>
                <a:gd name="T4" fmla="*/ 2 w 48"/>
                <a:gd name="T5" fmla="*/ 0 h 48"/>
                <a:gd name="T6" fmla="*/ 0 w 48"/>
                <a:gd name="T7" fmla="*/ 4 h 48"/>
                <a:gd name="T8" fmla="*/ 0 w 48"/>
                <a:gd name="T9" fmla="*/ 44 h 48"/>
                <a:gd name="T10" fmla="*/ 2 w 48"/>
                <a:gd name="T11" fmla="*/ 47 h 48"/>
                <a:gd name="T12" fmla="*/ 4 w 48"/>
                <a:gd name="T13" fmla="*/ 48 h 48"/>
                <a:gd name="T14" fmla="*/ 6 w 48"/>
                <a:gd name="T15" fmla="*/ 47 h 48"/>
                <a:gd name="T16" fmla="*/ 46 w 48"/>
                <a:gd name="T17" fmla="*/ 27 h 48"/>
                <a:gd name="T18" fmla="*/ 48 w 48"/>
                <a:gd name="T19" fmla="*/ 24 h 48"/>
                <a:gd name="T20" fmla="*/ 46 w 48"/>
                <a:gd name="T2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46" y="2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7"/>
                    <a:pt x="2" y="47"/>
                  </a:cubicBezTo>
                  <a:cubicBezTo>
                    <a:pt x="3" y="48"/>
                    <a:pt x="3" y="48"/>
                    <a:pt x="4" y="48"/>
                  </a:cubicBezTo>
                  <a:cubicBezTo>
                    <a:pt x="5" y="48"/>
                    <a:pt x="5" y="48"/>
                    <a:pt x="6" y="4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8" y="25"/>
                    <a:pt x="48" y="24"/>
                  </a:cubicBezTo>
                  <a:cubicBezTo>
                    <a:pt x="48" y="22"/>
                    <a:pt x="47" y="21"/>
                    <a:pt x="4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50"/>
            <p:cNvSpPr>
              <a:spLocks noEditPoints="1"/>
            </p:cNvSpPr>
            <p:nvPr/>
          </p:nvSpPr>
          <p:spPr bwMode="auto">
            <a:xfrm>
              <a:off x="568325" y="4538663"/>
              <a:ext cx="539750" cy="493713"/>
            </a:xfrm>
            <a:custGeom>
              <a:avLst/>
              <a:gdLst>
                <a:gd name="T0" fmla="*/ 160 w 192"/>
                <a:gd name="T1" fmla="*/ 0 h 176"/>
                <a:gd name="T2" fmla="*/ 120 w 192"/>
                <a:gd name="T3" fmla="*/ 0 h 176"/>
                <a:gd name="T4" fmla="*/ 80 w 192"/>
                <a:gd name="T5" fmla="*/ 0 h 176"/>
                <a:gd name="T6" fmla="*/ 40 w 192"/>
                <a:gd name="T7" fmla="*/ 0 h 176"/>
                <a:gd name="T8" fmla="*/ 4 w 192"/>
                <a:gd name="T9" fmla="*/ 0 h 176"/>
                <a:gd name="T10" fmla="*/ 0 w 192"/>
                <a:gd name="T11" fmla="*/ 36 h 176"/>
                <a:gd name="T12" fmla="*/ 0 w 192"/>
                <a:gd name="T13" fmla="*/ 136 h 176"/>
                <a:gd name="T14" fmla="*/ 0 w 192"/>
                <a:gd name="T15" fmla="*/ 172 h 176"/>
                <a:gd name="T16" fmla="*/ 32 w 192"/>
                <a:gd name="T17" fmla="*/ 176 h 176"/>
                <a:gd name="T18" fmla="*/ 72 w 192"/>
                <a:gd name="T19" fmla="*/ 176 h 176"/>
                <a:gd name="T20" fmla="*/ 112 w 192"/>
                <a:gd name="T21" fmla="*/ 176 h 176"/>
                <a:gd name="T22" fmla="*/ 152 w 192"/>
                <a:gd name="T23" fmla="*/ 176 h 176"/>
                <a:gd name="T24" fmla="*/ 188 w 192"/>
                <a:gd name="T25" fmla="*/ 176 h 176"/>
                <a:gd name="T26" fmla="*/ 192 w 192"/>
                <a:gd name="T27" fmla="*/ 140 h 176"/>
                <a:gd name="T28" fmla="*/ 192 w 192"/>
                <a:gd name="T29" fmla="*/ 40 h 176"/>
                <a:gd name="T30" fmla="*/ 192 w 192"/>
                <a:gd name="T31" fmla="*/ 4 h 176"/>
                <a:gd name="T32" fmla="*/ 152 w 192"/>
                <a:gd name="T33" fmla="*/ 8 h 176"/>
                <a:gd name="T34" fmla="*/ 160 w 192"/>
                <a:gd name="T35" fmla="*/ 32 h 176"/>
                <a:gd name="T36" fmla="*/ 152 w 192"/>
                <a:gd name="T37" fmla="*/ 8 h 176"/>
                <a:gd name="T38" fmla="*/ 120 w 192"/>
                <a:gd name="T39" fmla="*/ 8 h 176"/>
                <a:gd name="T40" fmla="*/ 112 w 192"/>
                <a:gd name="T41" fmla="*/ 32 h 176"/>
                <a:gd name="T42" fmla="*/ 72 w 192"/>
                <a:gd name="T43" fmla="*/ 8 h 176"/>
                <a:gd name="T44" fmla="*/ 80 w 192"/>
                <a:gd name="T45" fmla="*/ 32 h 176"/>
                <a:gd name="T46" fmla="*/ 72 w 192"/>
                <a:gd name="T47" fmla="*/ 8 h 176"/>
                <a:gd name="T48" fmla="*/ 40 w 192"/>
                <a:gd name="T49" fmla="*/ 8 h 176"/>
                <a:gd name="T50" fmla="*/ 32 w 192"/>
                <a:gd name="T51" fmla="*/ 32 h 176"/>
                <a:gd name="T52" fmla="*/ 40 w 192"/>
                <a:gd name="T53" fmla="*/ 168 h 176"/>
                <a:gd name="T54" fmla="*/ 32 w 192"/>
                <a:gd name="T55" fmla="*/ 144 h 176"/>
                <a:gd name="T56" fmla="*/ 40 w 192"/>
                <a:gd name="T57" fmla="*/ 168 h 176"/>
                <a:gd name="T58" fmla="*/ 72 w 192"/>
                <a:gd name="T59" fmla="*/ 168 h 176"/>
                <a:gd name="T60" fmla="*/ 80 w 192"/>
                <a:gd name="T61" fmla="*/ 144 h 176"/>
                <a:gd name="T62" fmla="*/ 120 w 192"/>
                <a:gd name="T63" fmla="*/ 168 h 176"/>
                <a:gd name="T64" fmla="*/ 112 w 192"/>
                <a:gd name="T65" fmla="*/ 144 h 176"/>
                <a:gd name="T66" fmla="*/ 120 w 192"/>
                <a:gd name="T67" fmla="*/ 168 h 176"/>
                <a:gd name="T68" fmla="*/ 152 w 192"/>
                <a:gd name="T69" fmla="*/ 168 h 176"/>
                <a:gd name="T70" fmla="*/ 160 w 192"/>
                <a:gd name="T71" fmla="*/ 144 h 176"/>
                <a:gd name="T72" fmla="*/ 184 w 192"/>
                <a:gd name="T73" fmla="*/ 136 h 176"/>
                <a:gd name="T74" fmla="*/ 32 w 192"/>
                <a:gd name="T75" fmla="*/ 136 h 176"/>
                <a:gd name="T76" fmla="*/ 8 w 192"/>
                <a:gd name="T77" fmla="*/ 40 h 176"/>
                <a:gd name="T78" fmla="*/ 160 w 192"/>
                <a:gd name="T79" fmla="*/ 40 h 176"/>
                <a:gd name="T80" fmla="*/ 184 w 192"/>
                <a:gd name="T81" fmla="*/ 1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176">
                  <a:moveTo>
                    <a:pt x="188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112" y="176"/>
                    <a:pt x="112" y="176"/>
                    <a:pt x="112" y="176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60" y="176"/>
                    <a:pt x="160" y="176"/>
                    <a:pt x="160" y="176"/>
                  </a:cubicBezTo>
                  <a:cubicBezTo>
                    <a:pt x="188" y="176"/>
                    <a:pt x="188" y="176"/>
                    <a:pt x="188" y="176"/>
                  </a:cubicBezTo>
                  <a:cubicBezTo>
                    <a:pt x="190" y="176"/>
                    <a:pt x="192" y="174"/>
                    <a:pt x="192" y="172"/>
                  </a:cubicBezTo>
                  <a:cubicBezTo>
                    <a:pt x="192" y="140"/>
                    <a:pt x="192" y="140"/>
                    <a:pt x="192" y="140"/>
                  </a:cubicBezTo>
                  <a:cubicBezTo>
                    <a:pt x="192" y="136"/>
                    <a:pt x="192" y="136"/>
                    <a:pt x="192" y="136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  <a:moveTo>
                    <a:pt x="152" y="8"/>
                  </a:moveTo>
                  <a:cubicBezTo>
                    <a:pt x="160" y="8"/>
                    <a:pt x="160" y="8"/>
                    <a:pt x="160" y="8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52" y="32"/>
                    <a:pt x="152" y="32"/>
                    <a:pt x="152" y="32"/>
                  </a:cubicBezTo>
                  <a:lnTo>
                    <a:pt x="152" y="8"/>
                  </a:lnTo>
                  <a:close/>
                  <a:moveTo>
                    <a:pt x="112" y="8"/>
                  </a:moveTo>
                  <a:cubicBezTo>
                    <a:pt x="120" y="8"/>
                    <a:pt x="120" y="8"/>
                    <a:pt x="120" y="8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8"/>
                  </a:lnTo>
                  <a:close/>
                  <a:moveTo>
                    <a:pt x="72" y="8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72" y="32"/>
                    <a:pt x="72" y="32"/>
                    <a:pt x="72" y="32"/>
                  </a:cubicBezTo>
                  <a:lnTo>
                    <a:pt x="72" y="8"/>
                  </a:lnTo>
                  <a:close/>
                  <a:moveTo>
                    <a:pt x="3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8"/>
                  </a:lnTo>
                  <a:close/>
                  <a:moveTo>
                    <a:pt x="40" y="168"/>
                  </a:moveTo>
                  <a:cubicBezTo>
                    <a:pt x="32" y="168"/>
                    <a:pt x="32" y="168"/>
                    <a:pt x="32" y="168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40" y="144"/>
                    <a:pt x="40" y="144"/>
                    <a:pt x="40" y="144"/>
                  </a:cubicBezTo>
                  <a:lnTo>
                    <a:pt x="40" y="168"/>
                  </a:lnTo>
                  <a:close/>
                  <a:moveTo>
                    <a:pt x="80" y="168"/>
                  </a:moveTo>
                  <a:cubicBezTo>
                    <a:pt x="72" y="168"/>
                    <a:pt x="72" y="168"/>
                    <a:pt x="72" y="168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80" y="144"/>
                    <a:pt x="80" y="144"/>
                    <a:pt x="80" y="144"/>
                  </a:cubicBezTo>
                  <a:lnTo>
                    <a:pt x="80" y="168"/>
                  </a:lnTo>
                  <a:close/>
                  <a:moveTo>
                    <a:pt x="120" y="168"/>
                  </a:moveTo>
                  <a:cubicBezTo>
                    <a:pt x="112" y="168"/>
                    <a:pt x="112" y="168"/>
                    <a:pt x="112" y="168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20" y="144"/>
                    <a:pt x="120" y="144"/>
                    <a:pt x="120" y="144"/>
                  </a:cubicBezTo>
                  <a:lnTo>
                    <a:pt x="120" y="168"/>
                  </a:lnTo>
                  <a:close/>
                  <a:moveTo>
                    <a:pt x="160" y="168"/>
                  </a:moveTo>
                  <a:cubicBezTo>
                    <a:pt x="152" y="168"/>
                    <a:pt x="152" y="168"/>
                    <a:pt x="152" y="168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60" y="144"/>
                    <a:pt x="160" y="144"/>
                    <a:pt x="160" y="144"/>
                  </a:cubicBezTo>
                  <a:lnTo>
                    <a:pt x="160" y="168"/>
                  </a:lnTo>
                  <a:close/>
                  <a:moveTo>
                    <a:pt x="184" y="136"/>
                  </a:moveTo>
                  <a:cubicBezTo>
                    <a:pt x="160" y="136"/>
                    <a:pt x="160" y="136"/>
                    <a:pt x="160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84" y="40"/>
                    <a:pt x="184" y="40"/>
                    <a:pt x="184" y="40"/>
                  </a:cubicBezTo>
                  <a:lnTo>
                    <a:pt x="184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21"/>
          <p:cNvGrpSpPr/>
          <p:nvPr/>
        </p:nvGrpSpPr>
        <p:grpSpPr>
          <a:xfrm>
            <a:off x="7657701" y="415487"/>
            <a:ext cx="4207487" cy="309339"/>
            <a:chOff x="7432062" y="493920"/>
            <a:chExt cx="4207487" cy="309339"/>
          </a:xfrm>
        </p:grpSpPr>
        <p:sp>
          <p:nvSpPr>
            <p:cNvPr id="36" name="矩形 35"/>
            <p:cNvSpPr/>
            <p:nvPr/>
          </p:nvSpPr>
          <p:spPr>
            <a:xfrm>
              <a:off x="7432062" y="516127"/>
              <a:ext cx="4207487" cy="2871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15"/>
            <p:cNvGrpSpPr/>
            <p:nvPr/>
          </p:nvGrpSpPr>
          <p:grpSpPr>
            <a:xfrm>
              <a:off x="7432063" y="493920"/>
              <a:ext cx="2535506" cy="296251"/>
              <a:chOff x="2637332" y="818497"/>
              <a:chExt cx="2861573" cy="33432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8" name="矩形 37"/>
              <p:cNvSpPr/>
              <p:nvPr/>
            </p:nvSpPr>
            <p:spPr>
              <a:xfrm>
                <a:off x="2637332" y="830347"/>
                <a:ext cx="1370624" cy="32247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zh-CN" altLang="en-US" sz="1500" kern="0" spc="89" dirty="0" smtClean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课前预习</a:t>
                </a:r>
                <a:endParaRPr lang="zh-CN" altLang="en-US" sz="1500" kern="0" spc="89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4145006" y="818497"/>
                <a:ext cx="1353899" cy="32403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zh-CN" altLang="en-US" sz="1500" kern="0" spc="89" dirty="0" smtClean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课堂互动</a:t>
                </a:r>
                <a:endParaRPr lang="zh-CN" altLang="en-US" sz="1500" kern="0" spc="89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矩形 39"/>
          <p:cNvSpPr/>
          <p:nvPr/>
        </p:nvSpPr>
        <p:spPr>
          <a:xfrm>
            <a:off x="10236825" y="247391"/>
            <a:ext cx="1584746" cy="642942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lIns="81016" tIns="40508" rIns="81016" bIns="40508" rtlCol="0" anchor="ctr"/>
          <a:lstStyle/>
          <a:p>
            <a:pPr algn="ctr"/>
            <a:r>
              <a:rPr lang="zh-CN" altLang="en-US" sz="2000" b="1" kern="0" spc="89" dirty="0" smtClean="0">
                <a:solidFill>
                  <a:schemeClr val="bg1"/>
                </a:solidFill>
                <a:cs typeface="+mn-ea"/>
                <a:sym typeface="+mn-lt"/>
              </a:rPr>
              <a:t>课后提升</a:t>
            </a:r>
            <a:endParaRPr lang="zh-CN" altLang="en-US" sz="2000" b="1" kern="0" spc="8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5984" y="2928934"/>
            <a:ext cx="2533354" cy="3397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1354" y="2928934"/>
            <a:ext cx="2800241" cy="3429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4032" y="2857496"/>
            <a:ext cx="2649042" cy="3702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右箭头 1"/>
          <p:cNvSpPr/>
          <p:nvPr/>
        </p:nvSpPr>
        <p:spPr>
          <a:xfrm>
            <a:off x="3666314" y="4572008"/>
            <a:ext cx="674466" cy="3988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7262618" y="4024155"/>
            <a:ext cx="674466" cy="3988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07034" y="1217842"/>
            <a:ext cx="54200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zh-CN" altLang="en-US" sz="2000" b="1" kern="0" dirty="0" smtClean="0">
                <a:sym typeface="+mn-lt"/>
              </a:rPr>
              <a:t>延伸随堂课后测（</a:t>
            </a:r>
            <a:r>
              <a:rPr lang="en-US" altLang="zh-CN" sz="2000" b="1" kern="0" dirty="0" smtClean="0">
                <a:sym typeface="+mn-lt"/>
              </a:rPr>
              <a:t>P</a:t>
            </a:r>
            <a:r>
              <a:rPr lang="zh-CN" altLang="en-US" sz="2000" b="1" kern="0" dirty="0" smtClean="0">
                <a:sym typeface="+mn-lt"/>
              </a:rPr>
              <a:t>）：问题导向，检查质量</a:t>
            </a:r>
            <a:endParaRPr lang="en-US" altLang="zh-CN" sz="2000" b="1" kern="0" dirty="0" smtClean="0"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94480" y="642918"/>
            <a:ext cx="4443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cs typeface="+mn-ea"/>
                <a:sym typeface="+mn-lt"/>
              </a:rPr>
              <a:t>课后提升</a:t>
            </a:r>
            <a:r>
              <a:rPr lang="en-US" altLang="zh-CN" sz="2000" b="1" dirty="0" smtClean="0">
                <a:cs typeface="+mn-ea"/>
                <a:sym typeface="+mn-lt"/>
              </a:rPr>
              <a:t>——</a:t>
            </a:r>
            <a:r>
              <a:rPr lang="zh-CN" altLang="en-US" sz="2000" b="1" dirty="0" smtClean="0">
                <a:cs typeface="+mn-ea"/>
                <a:sym typeface="+mn-lt"/>
              </a:rPr>
              <a:t>延伸课后测与总结 </a:t>
            </a:r>
            <a:r>
              <a:rPr lang="en-US" altLang="zh-CN" sz="2000" b="1" dirty="0" smtClean="0">
                <a:cs typeface="+mn-ea"/>
                <a:sym typeface="+mn-lt"/>
              </a:rPr>
              <a:t>(P-S)</a:t>
            </a:r>
            <a:endParaRPr lang="id-ID" altLang="zh-CN" sz="2000" b="1" dirty="0">
              <a:cs typeface="+mn-ea"/>
              <a:sym typeface="+mn-lt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951934" y="4500570"/>
            <a:ext cx="571504" cy="5539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Calibri" pitchFamily="34" charset="0"/>
              </a:rPr>
              <a:t>浅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522074" y="4218238"/>
            <a:ext cx="571504" cy="5062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Calibri" pitchFamily="34" charset="0"/>
              </a:rPr>
              <a:t>深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022272" y="3503858"/>
            <a:ext cx="571504" cy="5062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Calibri" pitchFamily="34" charset="0"/>
              </a:rPr>
              <a:t>难</a:t>
            </a:r>
          </a:p>
        </p:txBody>
      </p:sp>
    </p:spTree>
    <p:extLst>
      <p:ext uri="{BB962C8B-B14F-4D97-AF65-F5344CB8AC3E}">
        <p14:creationId xmlns="" xmlns:p14="http://schemas.microsoft.com/office/powerpoint/2010/main" val="32219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/>
      <p:bldP spid="40" grpId="0" animBg="1"/>
      <p:bldP spid="2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3438" y="1214422"/>
            <a:ext cx="3071834" cy="4905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728" y="1214422"/>
            <a:ext cx="2827310" cy="4947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8" name="组合 17"/>
          <p:cNvGrpSpPr/>
          <p:nvPr/>
        </p:nvGrpSpPr>
        <p:grpSpPr>
          <a:xfrm>
            <a:off x="7095339" y="2029391"/>
            <a:ext cx="3896655" cy="3213711"/>
            <a:chOff x="8329835" y="1449702"/>
            <a:chExt cx="3721623" cy="2430796"/>
          </a:xfrm>
        </p:grpSpPr>
        <p:sp>
          <p:nvSpPr>
            <p:cNvPr id="19" name="云形 18"/>
            <p:cNvSpPr/>
            <p:nvPr/>
          </p:nvSpPr>
          <p:spPr>
            <a:xfrm>
              <a:off x="8329835" y="1449702"/>
              <a:ext cx="3528392" cy="2196116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39209" y="1697825"/>
              <a:ext cx="3312249" cy="218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p"/>
              </a:pPr>
              <a:r>
                <a:rPr lang="zh-CN" altLang="en-US" sz="2400" dirty="0" smtClean="0">
                  <a:latin typeface="微软雅黑"/>
                  <a:ea typeface="微软雅黑"/>
                  <a:cs typeface="微软雅黑"/>
                  <a:sym typeface="微软雅黑"/>
                </a:rPr>
                <a:t>优秀光荣榜</a:t>
              </a:r>
              <a:endParaRPr lang="en-US" altLang="zh-CN" sz="2400" dirty="0" smtClean="0"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p"/>
              </a:pPr>
              <a:r>
                <a:rPr lang="zh-CN" altLang="en-US" sz="2400" dirty="0" smtClean="0">
                  <a:latin typeface="微软雅黑"/>
                  <a:ea typeface="微软雅黑"/>
                  <a:cs typeface="微软雅黑"/>
                  <a:sym typeface="微软雅黑"/>
                </a:rPr>
                <a:t>关注预警学生</a:t>
              </a:r>
              <a:endParaRPr lang="en-US" altLang="zh-CN" sz="2400" dirty="0" smtClean="0"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p"/>
              </a:pPr>
              <a:r>
                <a:rPr lang="zh-CN" altLang="en-US" sz="2400" dirty="0" smtClean="0">
                  <a:latin typeface="微软雅黑"/>
                  <a:ea typeface="微软雅黑"/>
                  <a:cs typeface="微软雅黑"/>
                  <a:sym typeface="微软雅黑"/>
                </a:rPr>
                <a:t>阶段性公布学习积分</a:t>
              </a:r>
              <a:endParaRPr lang="en-US" altLang="zh-CN" sz="2400" dirty="0" smtClean="0"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p"/>
              </a:pPr>
              <a:r>
                <a:rPr lang="zh-CN" altLang="en-US" sz="2400" dirty="0" smtClean="0">
                  <a:latin typeface="微软雅黑"/>
                  <a:ea typeface="微软雅黑"/>
                  <a:cs typeface="微软雅黑"/>
                  <a:sym typeface="微软雅黑"/>
                </a:rPr>
                <a:t>激励进步</a:t>
              </a:r>
              <a:endParaRPr lang="zh-CN" altLang="en-US" sz="2400" dirty="0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grpSp>
        <p:nvGrpSpPr>
          <p:cNvPr id="33" name="组合 21"/>
          <p:cNvGrpSpPr/>
          <p:nvPr/>
        </p:nvGrpSpPr>
        <p:grpSpPr>
          <a:xfrm>
            <a:off x="7657701" y="415487"/>
            <a:ext cx="4207487" cy="309339"/>
            <a:chOff x="7432062" y="493920"/>
            <a:chExt cx="4207487" cy="309339"/>
          </a:xfrm>
        </p:grpSpPr>
        <p:sp>
          <p:nvSpPr>
            <p:cNvPr id="34" name="矩形 33"/>
            <p:cNvSpPr/>
            <p:nvPr/>
          </p:nvSpPr>
          <p:spPr>
            <a:xfrm>
              <a:off x="7432062" y="516127"/>
              <a:ext cx="4207487" cy="2871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5" name="组合 15"/>
            <p:cNvGrpSpPr/>
            <p:nvPr/>
          </p:nvGrpSpPr>
          <p:grpSpPr>
            <a:xfrm>
              <a:off x="7432063" y="493920"/>
              <a:ext cx="2535506" cy="296251"/>
              <a:chOff x="2637332" y="818497"/>
              <a:chExt cx="2861573" cy="33432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6" name="矩形 35"/>
              <p:cNvSpPr/>
              <p:nvPr/>
            </p:nvSpPr>
            <p:spPr>
              <a:xfrm>
                <a:off x="2637332" y="830347"/>
                <a:ext cx="1370624" cy="32247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zh-CN" altLang="en-US" sz="1500" kern="0" spc="89" dirty="0" smtClean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课前预习</a:t>
                </a:r>
                <a:endParaRPr lang="zh-CN" altLang="en-US" sz="1500" kern="0" spc="89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145006" y="818497"/>
                <a:ext cx="1353899" cy="32403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zh-CN" altLang="en-US" sz="1500" kern="0" spc="89" dirty="0" smtClean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课堂互动</a:t>
                </a:r>
                <a:endParaRPr lang="zh-CN" altLang="en-US" sz="1500" kern="0" spc="89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8" name="矩形 37"/>
          <p:cNvSpPr/>
          <p:nvPr/>
        </p:nvSpPr>
        <p:spPr>
          <a:xfrm>
            <a:off x="10236825" y="247391"/>
            <a:ext cx="1584746" cy="642942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lIns="81016" tIns="40508" rIns="81016" bIns="40508" rtlCol="0" anchor="ctr"/>
          <a:lstStyle/>
          <a:p>
            <a:pPr algn="ctr"/>
            <a:r>
              <a:rPr lang="zh-CN" altLang="en-US" sz="2000" b="1" kern="0" spc="89" dirty="0" smtClean="0">
                <a:solidFill>
                  <a:schemeClr val="bg1"/>
                </a:solidFill>
                <a:cs typeface="+mn-ea"/>
                <a:sym typeface="+mn-lt"/>
              </a:rPr>
              <a:t>课后提升</a:t>
            </a:r>
            <a:endParaRPr lang="zh-CN" altLang="en-US" sz="2000" b="1" kern="0" spc="8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80364" y="714356"/>
            <a:ext cx="62600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zh-CN" altLang="en-US" sz="2000" b="1" kern="0" dirty="0" smtClean="0">
                <a:sym typeface="+mn-lt"/>
              </a:rPr>
              <a:t> 总结（</a:t>
            </a:r>
            <a:r>
              <a:rPr lang="en-US" altLang="zh-CN" sz="2000" b="1" kern="0" dirty="0" smtClean="0">
                <a:sym typeface="+mn-lt"/>
              </a:rPr>
              <a:t>S</a:t>
            </a:r>
            <a:r>
              <a:rPr lang="zh-CN" altLang="en-US" sz="2000" b="1" kern="0" dirty="0" smtClean="0">
                <a:sym typeface="+mn-lt"/>
              </a:rPr>
              <a:t>）：学习评价与总结</a:t>
            </a:r>
            <a:r>
              <a:rPr lang="en-US" altLang="zh-CN" sz="2000" b="1" kern="0" dirty="0" smtClean="0">
                <a:sym typeface="+mn-lt"/>
              </a:rPr>
              <a:t>——</a:t>
            </a:r>
            <a:r>
              <a:rPr lang="zh-CN" altLang="en-US" sz="2000" b="1" kern="0" dirty="0" smtClean="0">
                <a:sym typeface="+mn-lt"/>
              </a:rPr>
              <a:t>激发学生学习动力</a:t>
            </a:r>
            <a:endParaRPr lang="en-US" altLang="zh-CN" sz="2000" b="1" kern="0" dirty="0" smtClean="0"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8728" y="357166"/>
            <a:ext cx="4443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cs typeface="+mn-ea"/>
                <a:sym typeface="+mn-lt"/>
              </a:rPr>
              <a:t>课后提升</a:t>
            </a:r>
            <a:r>
              <a:rPr lang="en-US" altLang="zh-CN" sz="2000" b="1" dirty="0" smtClean="0">
                <a:cs typeface="+mn-ea"/>
                <a:sym typeface="+mn-lt"/>
              </a:rPr>
              <a:t>——</a:t>
            </a:r>
            <a:r>
              <a:rPr lang="zh-CN" altLang="en-US" sz="2000" b="1" dirty="0" smtClean="0">
                <a:cs typeface="+mn-ea"/>
                <a:sym typeface="+mn-lt"/>
              </a:rPr>
              <a:t>延伸课后测与总结 </a:t>
            </a:r>
            <a:r>
              <a:rPr lang="en-US" altLang="zh-CN" sz="2000" b="1" dirty="0" smtClean="0">
                <a:cs typeface="+mn-ea"/>
                <a:sym typeface="+mn-lt"/>
              </a:rPr>
              <a:t>(P-S)</a:t>
            </a:r>
            <a:endParaRPr lang="id-ID" altLang="zh-CN" sz="2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9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1"/>
          <p:cNvGrpSpPr/>
          <p:nvPr/>
        </p:nvGrpSpPr>
        <p:grpSpPr>
          <a:xfrm>
            <a:off x="7657701" y="415487"/>
            <a:ext cx="4207487" cy="309339"/>
            <a:chOff x="7432062" y="493920"/>
            <a:chExt cx="4207487" cy="309339"/>
          </a:xfrm>
        </p:grpSpPr>
        <p:sp>
          <p:nvSpPr>
            <p:cNvPr id="34" name="矩形 33"/>
            <p:cNvSpPr/>
            <p:nvPr/>
          </p:nvSpPr>
          <p:spPr>
            <a:xfrm>
              <a:off x="7432062" y="516127"/>
              <a:ext cx="4207487" cy="2871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合 15"/>
            <p:cNvGrpSpPr/>
            <p:nvPr/>
          </p:nvGrpSpPr>
          <p:grpSpPr>
            <a:xfrm>
              <a:off x="7432063" y="493920"/>
              <a:ext cx="2535506" cy="296251"/>
              <a:chOff x="2637332" y="818497"/>
              <a:chExt cx="2861573" cy="33432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6" name="矩形 35"/>
              <p:cNvSpPr/>
              <p:nvPr/>
            </p:nvSpPr>
            <p:spPr>
              <a:xfrm>
                <a:off x="2637332" y="830347"/>
                <a:ext cx="1370624" cy="32247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zh-CN" altLang="en-US" sz="1500" kern="0" spc="89" dirty="0" smtClean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课前预习</a:t>
                </a:r>
                <a:endParaRPr lang="zh-CN" altLang="en-US" sz="1500" kern="0" spc="89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145006" y="818497"/>
                <a:ext cx="1353899" cy="32403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zh-CN" altLang="en-US" sz="1500" kern="0" spc="89" dirty="0" smtClean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课堂互动</a:t>
                </a:r>
                <a:endParaRPr lang="zh-CN" altLang="en-US" sz="1500" kern="0" spc="89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8" name="矩形 37"/>
          <p:cNvSpPr/>
          <p:nvPr/>
        </p:nvSpPr>
        <p:spPr>
          <a:xfrm>
            <a:off x="10236825" y="247391"/>
            <a:ext cx="1584746" cy="642942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lIns="81016" tIns="40508" rIns="81016" bIns="40508" rtlCol="0" anchor="ctr"/>
          <a:lstStyle/>
          <a:p>
            <a:pPr algn="ctr"/>
            <a:r>
              <a:rPr lang="zh-CN" altLang="en-US" sz="2000" b="1" kern="0" spc="89" dirty="0" smtClean="0">
                <a:solidFill>
                  <a:schemeClr val="bg1"/>
                </a:solidFill>
                <a:cs typeface="+mn-ea"/>
                <a:sym typeface="+mn-lt"/>
              </a:rPr>
              <a:t>课后提升</a:t>
            </a:r>
            <a:endParaRPr lang="zh-CN" altLang="en-US" sz="2000" b="1" kern="0" spc="8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4480" y="714356"/>
            <a:ext cx="60035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zh-CN" altLang="en-US" sz="2000" b="1" kern="0" dirty="0" smtClean="0">
                <a:sym typeface="+mn-lt"/>
              </a:rPr>
              <a:t> 总结（</a:t>
            </a:r>
            <a:r>
              <a:rPr lang="en-US" altLang="zh-CN" sz="2000" b="1" kern="0" dirty="0" smtClean="0">
                <a:sym typeface="+mn-lt"/>
              </a:rPr>
              <a:t>S</a:t>
            </a:r>
            <a:r>
              <a:rPr lang="zh-CN" altLang="en-US" sz="2000" b="1" kern="0" dirty="0" smtClean="0">
                <a:sym typeface="+mn-lt"/>
              </a:rPr>
              <a:t>）：学习评价与总结</a:t>
            </a:r>
            <a:r>
              <a:rPr lang="en-US" altLang="zh-CN" sz="2000" b="1" kern="0" dirty="0" smtClean="0">
                <a:sym typeface="+mn-lt"/>
              </a:rPr>
              <a:t>——</a:t>
            </a:r>
            <a:r>
              <a:rPr lang="zh-CN" altLang="en-US" sz="2000" b="1" kern="0" dirty="0" smtClean="0">
                <a:sym typeface="+mn-lt"/>
              </a:rPr>
              <a:t>学习与教学反思</a:t>
            </a:r>
            <a:endParaRPr lang="en-US" altLang="zh-CN" sz="2000" b="1" kern="0" dirty="0" smtClean="0"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285728"/>
            <a:ext cx="4443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cs typeface="+mn-ea"/>
                <a:sym typeface="+mn-lt"/>
              </a:rPr>
              <a:t>课后提升</a:t>
            </a:r>
            <a:r>
              <a:rPr lang="en-US" altLang="zh-CN" sz="2000" b="1" dirty="0" smtClean="0">
                <a:cs typeface="+mn-ea"/>
                <a:sym typeface="+mn-lt"/>
              </a:rPr>
              <a:t>——</a:t>
            </a:r>
            <a:r>
              <a:rPr lang="zh-CN" altLang="en-US" sz="2000" b="1" dirty="0" smtClean="0">
                <a:cs typeface="+mn-ea"/>
                <a:sym typeface="+mn-lt"/>
              </a:rPr>
              <a:t>延伸课后测与总结 </a:t>
            </a:r>
            <a:r>
              <a:rPr lang="en-US" altLang="zh-CN" sz="2000" b="1" dirty="0" smtClean="0">
                <a:cs typeface="+mn-ea"/>
                <a:sym typeface="+mn-lt"/>
              </a:rPr>
              <a:t>(P-S)</a:t>
            </a:r>
            <a:endParaRPr lang="id-ID" altLang="zh-CN" sz="2000" b="1" dirty="0">
              <a:cs typeface="+mn-ea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52" y="1643050"/>
            <a:ext cx="2809058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4810" y="1643050"/>
            <a:ext cx="2854711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95074" y="1214422"/>
            <a:ext cx="257176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Calibri" pitchFamily="34" charset="0"/>
              </a:rPr>
              <a:t>学生端学习轨迹数据</a:t>
            </a:r>
          </a:p>
        </p:txBody>
      </p:sp>
      <p:pic>
        <p:nvPicPr>
          <p:cNvPr id="15" name="图片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9520" y="1643050"/>
            <a:ext cx="2857520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1284" y="1643050"/>
            <a:ext cx="2849129" cy="4985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矩形 16"/>
          <p:cNvSpPr/>
          <p:nvPr/>
        </p:nvSpPr>
        <p:spPr>
          <a:xfrm>
            <a:off x="9381353" y="5072074"/>
            <a:ext cx="2809059" cy="1571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219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7884344" y="4665116"/>
            <a:ext cx="693288" cy="693856"/>
            <a:chOff x="7886683" y="5049333"/>
            <a:chExt cx="782751" cy="783035"/>
          </a:xfrm>
        </p:grpSpPr>
        <p:sp>
          <p:nvSpPr>
            <p:cNvPr id="30" name="íṡľíḍè-Freeform: Shape 3">
              <a:extLst>
                <a:ext uri="{FF2B5EF4-FFF2-40B4-BE49-F238E27FC236}">
                  <a16:creationId xmlns="" xmlns:a16="http://schemas.microsoft.com/office/drawing/2014/main" id="{012B0CB6-8CE5-448C-B2CA-D31090ED3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683" y="5049333"/>
              <a:ext cx="782751" cy="783035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íṡľíḍè-Freeform: Shape 4">
              <a:extLst>
                <a:ext uri="{FF2B5EF4-FFF2-40B4-BE49-F238E27FC236}">
                  <a16:creationId xmlns="" xmlns:a16="http://schemas.microsoft.com/office/drawing/2014/main" id="{2073DD8B-6AF9-4B1E-899C-2A811CF368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21948" y="5267307"/>
              <a:ext cx="348691" cy="348907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" name="组合 35"/>
          <p:cNvGrpSpPr/>
          <p:nvPr/>
        </p:nvGrpSpPr>
        <p:grpSpPr>
          <a:xfrm>
            <a:off x="7885253" y="3404116"/>
            <a:ext cx="693288" cy="693856"/>
            <a:chOff x="7887710" y="3626261"/>
            <a:chExt cx="782751" cy="783035"/>
          </a:xfrm>
        </p:grpSpPr>
        <p:sp>
          <p:nvSpPr>
            <p:cNvPr id="37" name="íṡľíḍè-Freeform: Shape 5">
              <a:extLst>
                <a:ext uri="{FF2B5EF4-FFF2-40B4-BE49-F238E27FC236}">
                  <a16:creationId xmlns="" xmlns:a16="http://schemas.microsoft.com/office/drawing/2014/main" id="{A65F7787-ACC2-426B-8783-7557312C3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7710" y="3626261"/>
              <a:ext cx="782751" cy="783035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íṡľíḍè-Freeform: Shape 6">
              <a:extLst>
                <a:ext uri="{FF2B5EF4-FFF2-40B4-BE49-F238E27FC236}">
                  <a16:creationId xmlns="" xmlns:a16="http://schemas.microsoft.com/office/drawing/2014/main" id="{A8D84AB1-023A-441E-9F0C-5351518229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39650" y="3810461"/>
              <a:ext cx="276819" cy="435007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" name="组合 38"/>
          <p:cNvGrpSpPr/>
          <p:nvPr/>
        </p:nvGrpSpPr>
        <p:grpSpPr>
          <a:xfrm>
            <a:off x="7885253" y="2143116"/>
            <a:ext cx="693288" cy="693857"/>
            <a:chOff x="7887710" y="2203189"/>
            <a:chExt cx="782751" cy="783036"/>
          </a:xfrm>
        </p:grpSpPr>
        <p:sp>
          <p:nvSpPr>
            <p:cNvPr id="40" name="íṡľíḍè-Freeform: Shape 7">
              <a:extLst>
                <a:ext uri="{FF2B5EF4-FFF2-40B4-BE49-F238E27FC236}">
                  <a16:creationId xmlns="" xmlns:a16="http://schemas.microsoft.com/office/drawing/2014/main" id="{443E2F99-4997-4C56-A12A-EC7335BB4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7710" y="2203189"/>
              <a:ext cx="782751" cy="783036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íṡľíḍè-Freeform: Shape 8">
              <a:extLst>
                <a:ext uri="{FF2B5EF4-FFF2-40B4-BE49-F238E27FC236}">
                  <a16:creationId xmlns="" xmlns:a16="http://schemas.microsoft.com/office/drawing/2014/main" id="{427AD83B-792A-4B7E-80A6-872DD89DFC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12734" y="2440269"/>
              <a:ext cx="377749" cy="334184"/>
            </a:xfrm>
            <a:custGeom>
              <a:avLst/>
              <a:gdLst>
                <a:gd name="connsiteX0" fmla="*/ 358785 w 512434"/>
                <a:gd name="connsiteY0" fmla="*/ 409158 h 453171"/>
                <a:gd name="connsiteX1" fmla="*/ 345300 w 512434"/>
                <a:gd name="connsiteY1" fmla="*/ 425866 h 453171"/>
                <a:gd name="connsiteX2" fmla="*/ 358785 w 512434"/>
                <a:gd name="connsiteY2" fmla="*/ 439722 h 453171"/>
                <a:gd name="connsiteX3" fmla="*/ 372270 w 512434"/>
                <a:gd name="connsiteY3" fmla="*/ 425866 h 453171"/>
                <a:gd name="connsiteX4" fmla="*/ 358785 w 512434"/>
                <a:gd name="connsiteY4" fmla="*/ 409158 h 453171"/>
                <a:gd name="connsiteX5" fmla="*/ 151153 w 512434"/>
                <a:gd name="connsiteY5" fmla="*/ 300585 h 453171"/>
                <a:gd name="connsiteX6" fmla="*/ 195731 w 512434"/>
                <a:gd name="connsiteY6" fmla="*/ 300585 h 453171"/>
                <a:gd name="connsiteX7" fmla="*/ 195731 w 512434"/>
                <a:gd name="connsiteY7" fmla="*/ 345175 h 453171"/>
                <a:gd name="connsiteX8" fmla="*/ 151153 w 512434"/>
                <a:gd name="connsiteY8" fmla="*/ 345175 h 453171"/>
                <a:gd name="connsiteX9" fmla="*/ 71978 w 512434"/>
                <a:gd name="connsiteY9" fmla="*/ 300585 h 453171"/>
                <a:gd name="connsiteX10" fmla="*/ 120152 w 512434"/>
                <a:gd name="connsiteY10" fmla="*/ 300585 h 453171"/>
                <a:gd name="connsiteX11" fmla="*/ 120152 w 512434"/>
                <a:gd name="connsiteY11" fmla="*/ 345175 h 453171"/>
                <a:gd name="connsiteX12" fmla="*/ 71978 w 512434"/>
                <a:gd name="connsiteY12" fmla="*/ 345175 h 453171"/>
                <a:gd name="connsiteX13" fmla="*/ 481786 w 512434"/>
                <a:gd name="connsiteY13" fmla="*/ 286492 h 453171"/>
                <a:gd name="connsiteX14" fmla="*/ 468300 w 512434"/>
                <a:gd name="connsiteY14" fmla="*/ 299940 h 453171"/>
                <a:gd name="connsiteX15" fmla="*/ 481786 w 512434"/>
                <a:gd name="connsiteY15" fmla="*/ 313389 h 453171"/>
                <a:gd name="connsiteX16" fmla="*/ 498948 w 512434"/>
                <a:gd name="connsiteY16" fmla="*/ 299940 h 453171"/>
                <a:gd name="connsiteX17" fmla="*/ 481786 w 512434"/>
                <a:gd name="connsiteY17" fmla="*/ 286492 h 453171"/>
                <a:gd name="connsiteX18" fmla="*/ 235785 w 512434"/>
                <a:gd name="connsiteY18" fmla="*/ 286492 h 453171"/>
                <a:gd name="connsiteX19" fmla="*/ 222300 w 512434"/>
                <a:gd name="connsiteY19" fmla="*/ 299940 h 453171"/>
                <a:gd name="connsiteX20" fmla="*/ 235785 w 512434"/>
                <a:gd name="connsiteY20" fmla="*/ 313389 h 453171"/>
                <a:gd name="connsiteX21" fmla="*/ 249270 w 512434"/>
                <a:gd name="connsiteY21" fmla="*/ 299940 h 453171"/>
                <a:gd name="connsiteX22" fmla="*/ 235785 w 512434"/>
                <a:gd name="connsiteY22" fmla="*/ 286492 h 453171"/>
                <a:gd name="connsiteX23" fmla="*/ 151153 w 512434"/>
                <a:gd name="connsiteY23" fmla="*/ 228588 h 453171"/>
                <a:gd name="connsiteX24" fmla="*/ 195731 w 512434"/>
                <a:gd name="connsiteY24" fmla="*/ 228588 h 453171"/>
                <a:gd name="connsiteX25" fmla="*/ 195731 w 512434"/>
                <a:gd name="connsiteY25" fmla="*/ 273178 h 453171"/>
                <a:gd name="connsiteX26" fmla="*/ 151153 w 512434"/>
                <a:gd name="connsiteY26" fmla="*/ 273178 h 453171"/>
                <a:gd name="connsiteX27" fmla="*/ 71978 w 512434"/>
                <a:gd name="connsiteY27" fmla="*/ 228588 h 453171"/>
                <a:gd name="connsiteX28" fmla="*/ 120152 w 512434"/>
                <a:gd name="connsiteY28" fmla="*/ 228588 h 453171"/>
                <a:gd name="connsiteX29" fmla="*/ 120152 w 512434"/>
                <a:gd name="connsiteY29" fmla="*/ 273178 h 453171"/>
                <a:gd name="connsiteX30" fmla="*/ 71978 w 512434"/>
                <a:gd name="connsiteY30" fmla="*/ 273178 h 453171"/>
                <a:gd name="connsiteX31" fmla="*/ 427028 w 512434"/>
                <a:gd name="connsiteY31" fmla="*/ 221695 h 453171"/>
                <a:gd name="connsiteX32" fmla="*/ 372270 w 512434"/>
                <a:gd name="connsiteY32" fmla="*/ 275896 h 453171"/>
                <a:gd name="connsiteX33" fmla="*/ 358785 w 512434"/>
                <a:gd name="connsiteY33" fmla="*/ 272636 h 453171"/>
                <a:gd name="connsiteX34" fmla="*/ 341622 w 512434"/>
                <a:gd name="connsiteY34" fmla="*/ 279564 h 453171"/>
                <a:gd name="connsiteX35" fmla="*/ 283596 w 512434"/>
                <a:gd name="connsiteY35" fmla="*/ 238404 h 453171"/>
                <a:gd name="connsiteX36" fmla="*/ 266433 w 512434"/>
                <a:gd name="connsiteY36" fmla="*/ 238404 h 453171"/>
                <a:gd name="connsiteX37" fmla="*/ 270111 w 512434"/>
                <a:gd name="connsiteY37" fmla="*/ 255520 h 453171"/>
                <a:gd name="connsiteX38" fmla="*/ 331406 w 512434"/>
                <a:gd name="connsiteY38" fmla="*/ 303200 h 453171"/>
                <a:gd name="connsiteX39" fmla="*/ 358785 w 512434"/>
                <a:gd name="connsiteY39" fmla="*/ 327245 h 453171"/>
                <a:gd name="connsiteX40" fmla="*/ 386164 w 512434"/>
                <a:gd name="connsiteY40" fmla="*/ 299940 h 453171"/>
                <a:gd name="connsiteX41" fmla="*/ 386164 w 512434"/>
                <a:gd name="connsiteY41" fmla="*/ 296680 h 453171"/>
                <a:gd name="connsiteX42" fmla="*/ 444191 w 512434"/>
                <a:gd name="connsiteY42" fmla="*/ 238404 h 453171"/>
                <a:gd name="connsiteX43" fmla="*/ 444191 w 512434"/>
                <a:gd name="connsiteY43" fmla="*/ 221695 h 453171"/>
                <a:gd name="connsiteX44" fmla="*/ 427028 w 512434"/>
                <a:gd name="connsiteY44" fmla="*/ 221695 h 453171"/>
                <a:gd name="connsiteX45" fmla="*/ 358785 w 512434"/>
                <a:gd name="connsiteY45" fmla="*/ 163826 h 453171"/>
                <a:gd name="connsiteX46" fmla="*/ 345300 w 512434"/>
                <a:gd name="connsiteY46" fmla="*/ 177274 h 453171"/>
                <a:gd name="connsiteX47" fmla="*/ 358785 w 512434"/>
                <a:gd name="connsiteY47" fmla="*/ 190723 h 453171"/>
                <a:gd name="connsiteX48" fmla="*/ 372270 w 512434"/>
                <a:gd name="connsiteY48" fmla="*/ 177274 h 453171"/>
                <a:gd name="connsiteX49" fmla="*/ 358785 w 512434"/>
                <a:gd name="connsiteY49" fmla="*/ 163826 h 453171"/>
                <a:gd name="connsiteX50" fmla="*/ 151153 w 512434"/>
                <a:gd name="connsiteY50" fmla="*/ 156592 h 453171"/>
                <a:gd name="connsiteX51" fmla="*/ 195731 w 512434"/>
                <a:gd name="connsiteY51" fmla="*/ 156592 h 453171"/>
                <a:gd name="connsiteX52" fmla="*/ 195731 w 512434"/>
                <a:gd name="connsiteY52" fmla="*/ 201182 h 453171"/>
                <a:gd name="connsiteX53" fmla="*/ 151153 w 512434"/>
                <a:gd name="connsiteY53" fmla="*/ 201182 h 453171"/>
                <a:gd name="connsiteX54" fmla="*/ 37595 w 512434"/>
                <a:gd name="connsiteY54" fmla="*/ 102289 h 453171"/>
                <a:gd name="connsiteX55" fmla="*/ 37595 w 512434"/>
                <a:gd name="connsiteY55" fmla="*/ 374925 h 453171"/>
                <a:gd name="connsiteX56" fmla="*/ 228838 w 512434"/>
                <a:gd name="connsiteY56" fmla="*/ 374925 h 453171"/>
                <a:gd name="connsiteX57" fmla="*/ 208406 w 512434"/>
                <a:gd name="connsiteY57" fmla="*/ 299940 h 453171"/>
                <a:gd name="connsiteX58" fmla="*/ 246001 w 512434"/>
                <a:gd name="connsiteY58" fmla="*/ 201318 h 453171"/>
                <a:gd name="connsiteX59" fmla="*/ 225569 w 512434"/>
                <a:gd name="connsiteY59" fmla="*/ 201318 h 453171"/>
                <a:gd name="connsiteX60" fmla="*/ 225569 w 512434"/>
                <a:gd name="connsiteY60" fmla="*/ 156898 h 453171"/>
                <a:gd name="connsiteX61" fmla="*/ 270111 w 512434"/>
                <a:gd name="connsiteY61" fmla="*/ 156898 h 453171"/>
                <a:gd name="connsiteX62" fmla="*/ 270111 w 512434"/>
                <a:gd name="connsiteY62" fmla="*/ 177274 h 453171"/>
                <a:gd name="connsiteX63" fmla="*/ 358785 w 512434"/>
                <a:gd name="connsiteY63" fmla="*/ 149970 h 453171"/>
                <a:gd name="connsiteX64" fmla="*/ 382895 w 512434"/>
                <a:gd name="connsiteY64" fmla="*/ 149970 h 453171"/>
                <a:gd name="connsiteX65" fmla="*/ 382895 w 512434"/>
                <a:gd name="connsiteY65" fmla="*/ 102289 h 453171"/>
                <a:gd name="connsiteX66" fmla="*/ 37595 w 512434"/>
                <a:gd name="connsiteY66" fmla="*/ 102289 h 453171"/>
                <a:gd name="connsiteX67" fmla="*/ 136894 w 512434"/>
                <a:gd name="connsiteY67" fmla="*/ 30564 h 453171"/>
                <a:gd name="connsiteX68" fmla="*/ 136894 w 512434"/>
                <a:gd name="connsiteY68" fmla="*/ 68057 h 453171"/>
                <a:gd name="connsiteX69" fmla="*/ 283596 w 512434"/>
                <a:gd name="connsiteY69" fmla="*/ 68057 h 453171"/>
                <a:gd name="connsiteX70" fmla="*/ 283596 w 512434"/>
                <a:gd name="connsiteY70" fmla="*/ 30564 h 453171"/>
                <a:gd name="connsiteX71" fmla="*/ 136894 w 512434"/>
                <a:gd name="connsiteY71" fmla="*/ 30564 h 453171"/>
                <a:gd name="connsiteX72" fmla="*/ 30648 w 512434"/>
                <a:gd name="connsiteY72" fmla="*/ 0 h 453171"/>
                <a:gd name="connsiteX73" fmla="*/ 389433 w 512434"/>
                <a:gd name="connsiteY73" fmla="*/ 0 h 453171"/>
                <a:gd name="connsiteX74" fmla="*/ 420490 w 512434"/>
                <a:gd name="connsiteY74" fmla="*/ 30564 h 453171"/>
                <a:gd name="connsiteX75" fmla="*/ 420490 w 512434"/>
                <a:gd name="connsiteY75" fmla="*/ 163826 h 453171"/>
                <a:gd name="connsiteX76" fmla="*/ 512434 w 512434"/>
                <a:gd name="connsiteY76" fmla="*/ 299940 h 453171"/>
                <a:gd name="connsiteX77" fmla="*/ 358785 w 512434"/>
                <a:gd name="connsiteY77" fmla="*/ 453171 h 453171"/>
                <a:gd name="connsiteX78" fmla="*/ 263164 w 512434"/>
                <a:gd name="connsiteY78" fmla="*/ 419346 h 453171"/>
                <a:gd name="connsiteX79" fmla="*/ 30648 w 512434"/>
                <a:gd name="connsiteY79" fmla="*/ 419346 h 453171"/>
                <a:gd name="connsiteX80" fmla="*/ 0 w 512434"/>
                <a:gd name="connsiteY80" fmla="*/ 388374 h 453171"/>
                <a:gd name="connsiteX81" fmla="*/ 0 w 512434"/>
                <a:gd name="connsiteY81" fmla="*/ 30564 h 453171"/>
                <a:gd name="connsiteX82" fmla="*/ 30648 w 512434"/>
                <a:gd name="connsiteY82" fmla="*/ 0 h 45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2434" h="453171">
                  <a:moveTo>
                    <a:pt x="358785" y="409158"/>
                  </a:moveTo>
                  <a:cubicBezTo>
                    <a:pt x="351838" y="409158"/>
                    <a:pt x="345300" y="415678"/>
                    <a:pt x="345300" y="425866"/>
                  </a:cubicBezTo>
                  <a:cubicBezTo>
                    <a:pt x="345300" y="432794"/>
                    <a:pt x="351838" y="439722"/>
                    <a:pt x="358785" y="439722"/>
                  </a:cubicBezTo>
                  <a:cubicBezTo>
                    <a:pt x="365732" y="439722"/>
                    <a:pt x="372270" y="432794"/>
                    <a:pt x="372270" y="425866"/>
                  </a:cubicBezTo>
                  <a:cubicBezTo>
                    <a:pt x="372270" y="415678"/>
                    <a:pt x="365732" y="409158"/>
                    <a:pt x="358785" y="409158"/>
                  </a:cubicBezTo>
                  <a:close/>
                  <a:moveTo>
                    <a:pt x="151153" y="300585"/>
                  </a:moveTo>
                  <a:lnTo>
                    <a:pt x="195731" y="300585"/>
                  </a:lnTo>
                  <a:lnTo>
                    <a:pt x="195731" y="345175"/>
                  </a:lnTo>
                  <a:lnTo>
                    <a:pt x="151153" y="345175"/>
                  </a:lnTo>
                  <a:close/>
                  <a:moveTo>
                    <a:pt x="71978" y="300585"/>
                  </a:moveTo>
                  <a:lnTo>
                    <a:pt x="120152" y="300585"/>
                  </a:lnTo>
                  <a:lnTo>
                    <a:pt x="120152" y="345175"/>
                  </a:lnTo>
                  <a:lnTo>
                    <a:pt x="71978" y="345175"/>
                  </a:lnTo>
                  <a:close/>
                  <a:moveTo>
                    <a:pt x="481786" y="286492"/>
                  </a:moveTo>
                  <a:cubicBezTo>
                    <a:pt x="474839" y="286492"/>
                    <a:pt x="468300" y="293012"/>
                    <a:pt x="468300" y="299940"/>
                  </a:cubicBezTo>
                  <a:cubicBezTo>
                    <a:pt x="468300" y="310128"/>
                    <a:pt x="474839" y="313389"/>
                    <a:pt x="481786" y="313389"/>
                  </a:cubicBezTo>
                  <a:cubicBezTo>
                    <a:pt x="492002" y="313389"/>
                    <a:pt x="498948" y="310128"/>
                    <a:pt x="498948" y="299940"/>
                  </a:cubicBezTo>
                  <a:cubicBezTo>
                    <a:pt x="498948" y="293012"/>
                    <a:pt x="492002" y="286492"/>
                    <a:pt x="481786" y="286492"/>
                  </a:cubicBezTo>
                  <a:close/>
                  <a:moveTo>
                    <a:pt x="235785" y="286492"/>
                  </a:moveTo>
                  <a:cubicBezTo>
                    <a:pt x="228838" y="286492"/>
                    <a:pt x="222300" y="293012"/>
                    <a:pt x="222300" y="299940"/>
                  </a:cubicBezTo>
                  <a:cubicBezTo>
                    <a:pt x="222300" y="310128"/>
                    <a:pt x="228838" y="313389"/>
                    <a:pt x="235785" y="313389"/>
                  </a:cubicBezTo>
                  <a:cubicBezTo>
                    <a:pt x="242732" y="313389"/>
                    <a:pt x="249270" y="310128"/>
                    <a:pt x="249270" y="299940"/>
                  </a:cubicBezTo>
                  <a:cubicBezTo>
                    <a:pt x="249270" y="293012"/>
                    <a:pt x="242732" y="286492"/>
                    <a:pt x="235785" y="286492"/>
                  </a:cubicBezTo>
                  <a:close/>
                  <a:moveTo>
                    <a:pt x="151153" y="228588"/>
                  </a:moveTo>
                  <a:lnTo>
                    <a:pt x="195731" y="228588"/>
                  </a:lnTo>
                  <a:lnTo>
                    <a:pt x="195731" y="273178"/>
                  </a:lnTo>
                  <a:lnTo>
                    <a:pt x="151153" y="273178"/>
                  </a:lnTo>
                  <a:close/>
                  <a:moveTo>
                    <a:pt x="71978" y="228588"/>
                  </a:moveTo>
                  <a:lnTo>
                    <a:pt x="120152" y="228588"/>
                  </a:lnTo>
                  <a:lnTo>
                    <a:pt x="120152" y="273178"/>
                  </a:lnTo>
                  <a:lnTo>
                    <a:pt x="71978" y="273178"/>
                  </a:lnTo>
                  <a:close/>
                  <a:moveTo>
                    <a:pt x="427028" y="221695"/>
                  </a:moveTo>
                  <a:cubicBezTo>
                    <a:pt x="427028" y="221695"/>
                    <a:pt x="427028" y="221695"/>
                    <a:pt x="372270" y="275896"/>
                  </a:cubicBezTo>
                  <a:cubicBezTo>
                    <a:pt x="369001" y="275896"/>
                    <a:pt x="365732" y="272636"/>
                    <a:pt x="358785" y="272636"/>
                  </a:cubicBezTo>
                  <a:cubicBezTo>
                    <a:pt x="351838" y="272636"/>
                    <a:pt x="345300" y="275896"/>
                    <a:pt x="341622" y="279564"/>
                  </a:cubicBezTo>
                  <a:cubicBezTo>
                    <a:pt x="341622" y="279564"/>
                    <a:pt x="341622" y="279564"/>
                    <a:pt x="283596" y="238404"/>
                  </a:cubicBezTo>
                  <a:cubicBezTo>
                    <a:pt x="280327" y="231883"/>
                    <a:pt x="270111" y="235143"/>
                    <a:pt x="266433" y="238404"/>
                  </a:cubicBezTo>
                  <a:cubicBezTo>
                    <a:pt x="263164" y="242071"/>
                    <a:pt x="266433" y="252260"/>
                    <a:pt x="270111" y="255520"/>
                  </a:cubicBezTo>
                  <a:cubicBezTo>
                    <a:pt x="270111" y="255520"/>
                    <a:pt x="270111" y="255520"/>
                    <a:pt x="331406" y="303200"/>
                  </a:cubicBezTo>
                  <a:cubicBezTo>
                    <a:pt x="331406" y="317056"/>
                    <a:pt x="345300" y="327245"/>
                    <a:pt x="358785" y="327245"/>
                  </a:cubicBezTo>
                  <a:cubicBezTo>
                    <a:pt x="375948" y="327245"/>
                    <a:pt x="386164" y="317056"/>
                    <a:pt x="386164" y="299940"/>
                  </a:cubicBezTo>
                  <a:lnTo>
                    <a:pt x="386164" y="296680"/>
                  </a:lnTo>
                  <a:cubicBezTo>
                    <a:pt x="386164" y="296680"/>
                    <a:pt x="386164" y="296680"/>
                    <a:pt x="444191" y="238404"/>
                  </a:cubicBezTo>
                  <a:cubicBezTo>
                    <a:pt x="447869" y="231883"/>
                    <a:pt x="451138" y="224955"/>
                    <a:pt x="444191" y="221695"/>
                  </a:cubicBezTo>
                  <a:cubicBezTo>
                    <a:pt x="440922" y="218027"/>
                    <a:pt x="433975" y="218027"/>
                    <a:pt x="427028" y="221695"/>
                  </a:cubicBezTo>
                  <a:close/>
                  <a:moveTo>
                    <a:pt x="358785" y="163826"/>
                  </a:moveTo>
                  <a:cubicBezTo>
                    <a:pt x="351838" y="163826"/>
                    <a:pt x="345300" y="170346"/>
                    <a:pt x="345300" y="177274"/>
                  </a:cubicBezTo>
                  <a:cubicBezTo>
                    <a:pt x="345300" y="184202"/>
                    <a:pt x="351838" y="190723"/>
                    <a:pt x="358785" y="190723"/>
                  </a:cubicBezTo>
                  <a:cubicBezTo>
                    <a:pt x="365732" y="190723"/>
                    <a:pt x="372270" y="184202"/>
                    <a:pt x="372270" y="177274"/>
                  </a:cubicBezTo>
                  <a:cubicBezTo>
                    <a:pt x="372270" y="170346"/>
                    <a:pt x="365732" y="163826"/>
                    <a:pt x="358785" y="163826"/>
                  </a:cubicBezTo>
                  <a:close/>
                  <a:moveTo>
                    <a:pt x="151153" y="156592"/>
                  </a:moveTo>
                  <a:lnTo>
                    <a:pt x="195731" y="156592"/>
                  </a:lnTo>
                  <a:lnTo>
                    <a:pt x="195731" y="201182"/>
                  </a:lnTo>
                  <a:lnTo>
                    <a:pt x="151153" y="201182"/>
                  </a:lnTo>
                  <a:close/>
                  <a:moveTo>
                    <a:pt x="37595" y="102289"/>
                  </a:moveTo>
                  <a:lnTo>
                    <a:pt x="37595" y="374925"/>
                  </a:lnTo>
                  <a:cubicBezTo>
                    <a:pt x="37595" y="374925"/>
                    <a:pt x="37595" y="374925"/>
                    <a:pt x="228838" y="374925"/>
                  </a:cubicBezTo>
                  <a:cubicBezTo>
                    <a:pt x="215353" y="354549"/>
                    <a:pt x="208406" y="327245"/>
                    <a:pt x="208406" y="299940"/>
                  </a:cubicBezTo>
                  <a:cubicBezTo>
                    <a:pt x="208406" y="262448"/>
                    <a:pt x="222300" y="228215"/>
                    <a:pt x="246001" y="201318"/>
                  </a:cubicBezTo>
                  <a:cubicBezTo>
                    <a:pt x="246001" y="201318"/>
                    <a:pt x="246001" y="201318"/>
                    <a:pt x="225569" y="201318"/>
                  </a:cubicBezTo>
                  <a:cubicBezTo>
                    <a:pt x="225569" y="201318"/>
                    <a:pt x="225569" y="201318"/>
                    <a:pt x="225569" y="156898"/>
                  </a:cubicBezTo>
                  <a:cubicBezTo>
                    <a:pt x="225569" y="156898"/>
                    <a:pt x="225569" y="156898"/>
                    <a:pt x="270111" y="156898"/>
                  </a:cubicBezTo>
                  <a:cubicBezTo>
                    <a:pt x="270111" y="156898"/>
                    <a:pt x="270111" y="156898"/>
                    <a:pt x="270111" y="177274"/>
                  </a:cubicBezTo>
                  <a:cubicBezTo>
                    <a:pt x="293812" y="160158"/>
                    <a:pt x="324868" y="149970"/>
                    <a:pt x="358785" y="149970"/>
                  </a:cubicBezTo>
                  <a:cubicBezTo>
                    <a:pt x="365732" y="149970"/>
                    <a:pt x="375948" y="149970"/>
                    <a:pt x="382895" y="149970"/>
                  </a:cubicBezTo>
                  <a:cubicBezTo>
                    <a:pt x="382895" y="149970"/>
                    <a:pt x="382895" y="149970"/>
                    <a:pt x="382895" y="102289"/>
                  </a:cubicBezTo>
                  <a:cubicBezTo>
                    <a:pt x="382895" y="102289"/>
                    <a:pt x="382895" y="102289"/>
                    <a:pt x="37595" y="102289"/>
                  </a:cubicBezTo>
                  <a:close/>
                  <a:moveTo>
                    <a:pt x="136894" y="30564"/>
                  </a:moveTo>
                  <a:lnTo>
                    <a:pt x="136894" y="68057"/>
                  </a:lnTo>
                  <a:cubicBezTo>
                    <a:pt x="136894" y="68057"/>
                    <a:pt x="136894" y="68057"/>
                    <a:pt x="283596" y="68057"/>
                  </a:cubicBezTo>
                  <a:cubicBezTo>
                    <a:pt x="283596" y="68057"/>
                    <a:pt x="283596" y="68057"/>
                    <a:pt x="283596" y="30564"/>
                  </a:cubicBezTo>
                  <a:cubicBezTo>
                    <a:pt x="283596" y="30564"/>
                    <a:pt x="283596" y="30564"/>
                    <a:pt x="136894" y="30564"/>
                  </a:cubicBezTo>
                  <a:close/>
                  <a:moveTo>
                    <a:pt x="30648" y="0"/>
                  </a:moveTo>
                  <a:cubicBezTo>
                    <a:pt x="30648" y="0"/>
                    <a:pt x="30648" y="0"/>
                    <a:pt x="389433" y="0"/>
                  </a:cubicBezTo>
                  <a:cubicBezTo>
                    <a:pt x="406596" y="0"/>
                    <a:pt x="420490" y="13856"/>
                    <a:pt x="420490" y="30564"/>
                  </a:cubicBezTo>
                  <a:cubicBezTo>
                    <a:pt x="420490" y="30564"/>
                    <a:pt x="420490" y="30564"/>
                    <a:pt x="420490" y="163826"/>
                  </a:cubicBezTo>
                  <a:cubicBezTo>
                    <a:pt x="474839" y="187463"/>
                    <a:pt x="512434" y="238404"/>
                    <a:pt x="512434" y="299940"/>
                  </a:cubicBezTo>
                  <a:cubicBezTo>
                    <a:pt x="512434" y="385113"/>
                    <a:pt x="444191" y="453171"/>
                    <a:pt x="358785" y="453171"/>
                  </a:cubicBezTo>
                  <a:cubicBezTo>
                    <a:pt x="324868" y="453171"/>
                    <a:pt x="290543" y="439722"/>
                    <a:pt x="263164" y="419346"/>
                  </a:cubicBezTo>
                  <a:cubicBezTo>
                    <a:pt x="263164" y="419346"/>
                    <a:pt x="263164" y="419346"/>
                    <a:pt x="30648" y="419346"/>
                  </a:cubicBezTo>
                  <a:cubicBezTo>
                    <a:pt x="13894" y="419346"/>
                    <a:pt x="0" y="405490"/>
                    <a:pt x="0" y="388374"/>
                  </a:cubicBezTo>
                  <a:cubicBezTo>
                    <a:pt x="0" y="388374"/>
                    <a:pt x="0" y="388374"/>
                    <a:pt x="0" y="30564"/>
                  </a:cubicBezTo>
                  <a:cubicBezTo>
                    <a:pt x="0" y="13856"/>
                    <a:pt x="13894" y="0"/>
                    <a:pt x="30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2" name="íṡľíḍè-TextBox 9">
            <a:extLst>
              <a:ext uri="{FF2B5EF4-FFF2-40B4-BE49-F238E27FC236}">
                <a16:creationId xmlns="" xmlns:a16="http://schemas.microsoft.com/office/drawing/2014/main" id="{07697B30-BBC4-4FEC-B8AF-F8127E5BC0F7}"/>
              </a:ext>
            </a:extLst>
          </p:cNvPr>
          <p:cNvSpPr txBox="1"/>
          <p:nvPr/>
        </p:nvSpPr>
        <p:spPr>
          <a:xfrm>
            <a:off x="8654137" y="1933035"/>
            <a:ext cx="1253795" cy="300066"/>
          </a:xfrm>
          <a:prstGeom prst="rect">
            <a:avLst/>
          </a:prstGeom>
          <a:noFill/>
        </p:spPr>
        <p:txBody>
          <a:bodyPr wrap="none" lIns="80998" tIns="40499" rIns="80998" bIns="40499">
            <a:no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  <a:cs typeface="+mn-ea"/>
                <a:sym typeface="+mn-lt"/>
              </a:rPr>
              <a:t>15%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3" name="íṡľíḍè-TextBox 10">
            <a:extLst>
              <a:ext uri="{FF2B5EF4-FFF2-40B4-BE49-F238E27FC236}">
                <a16:creationId xmlns="" xmlns:a16="http://schemas.microsoft.com/office/drawing/2014/main" id="{4265A1AD-56EC-446F-9E96-382C8F22A837}"/>
              </a:ext>
            </a:extLst>
          </p:cNvPr>
          <p:cNvSpPr txBox="1"/>
          <p:nvPr/>
        </p:nvSpPr>
        <p:spPr>
          <a:xfrm>
            <a:off x="8654137" y="2361663"/>
            <a:ext cx="2234211" cy="500066"/>
          </a:xfrm>
          <a:prstGeom prst="rect">
            <a:avLst/>
          </a:prstGeom>
          <a:noFill/>
        </p:spPr>
        <p:txBody>
          <a:bodyPr wrap="square" lIns="80998" tIns="40499" rIns="80998" bIns="40499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参与小组合作成绩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íṡľíḍè-TextBox 11">
            <a:extLst>
              <a:ext uri="{FF2B5EF4-FFF2-40B4-BE49-F238E27FC236}">
                <a16:creationId xmlns="" xmlns:a16="http://schemas.microsoft.com/office/drawing/2014/main" id="{CD38922E-6227-4BF1-A27B-CEF8DF6FC020}"/>
              </a:ext>
            </a:extLst>
          </p:cNvPr>
          <p:cNvSpPr txBox="1"/>
          <p:nvPr/>
        </p:nvSpPr>
        <p:spPr>
          <a:xfrm>
            <a:off x="8657532" y="3417305"/>
            <a:ext cx="1253795" cy="300066"/>
          </a:xfrm>
          <a:prstGeom prst="rect">
            <a:avLst/>
          </a:prstGeom>
          <a:noFill/>
        </p:spPr>
        <p:txBody>
          <a:bodyPr wrap="none" lIns="80998" tIns="40499" rIns="80998" bIns="40499">
            <a:no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  <a:cs typeface="+mn-ea"/>
                <a:sym typeface="+mn-lt"/>
              </a:rPr>
              <a:t>15%</a:t>
            </a:r>
            <a:endParaRPr lang="zh-CN" altLang="en-US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5" name="íṡľíḍè-TextBox 12">
            <a:extLst>
              <a:ext uri="{FF2B5EF4-FFF2-40B4-BE49-F238E27FC236}">
                <a16:creationId xmlns="" xmlns:a16="http://schemas.microsoft.com/office/drawing/2014/main" id="{5035A6F3-A528-4C07-A241-03F83B1016A3}"/>
              </a:ext>
            </a:extLst>
          </p:cNvPr>
          <p:cNvSpPr txBox="1"/>
          <p:nvPr/>
        </p:nvSpPr>
        <p:spPr>
          <a:xfrm>
            <a:off x="8657532" y="3717371"/>
            <a:ext cx="1425365" cy="474650"/>
          </a:xfrm>
          <a:prstGeom prst="rect">
            <a:avLst/>
          </a:prstGeom>
          <a:noFill/>
        </p:spPr>
        <p:txBody>
          <a:bodyPr wrap="square" lIns="80998" tIns="40499" rIns="80998" bIns="40499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阶段测验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íṡľíḍè-TextBox 13">
            <a:extLst>
              <a:ext uri="{FF2B5EF4-FFF2-40B4-BE49-F238E27FC236}">
                <a16:creationId xmlns="" xmlns:a16="http://schemas.microsoft.com/office/drawing/2014/main" id="{5B39095B-C7A6-4559-B346-AF801674172A}"/>
              </a:ext>
            </a:extLst>
          </p:cNvPr>
          <p:cNvSpPr txBox="1"/>
          <p:nvPr/>
        </p:nvSpPr>
        <p:spPr>
          <a:xfrm>
            <a:off x="8657532" y="4696472"/>
            <a:ext cx="1253795" cy="300066"/>
          </a:xfrm>
          <a:prstGeom prst="rect">
            <a:avLst/>
          </a:prstGeom>
          <a:noFill/>
        </p:spPr>
        <p:txBody>
          <a:bodyPr wrap="none" lIns="80998" tIns="40499" rIns="80998" bIns="40499">
            <a:noAutofit/>
          </a:bodyPr>
          <a:lstStyle/>
          <a:p>
            <a:r>
              <a:rPr lang="en-US" altLang="zh-CN" b="1" dirty="0" smtClean="0">
                <a:solidFill>
                  <a:schemeClr val="accent3"/>
                </a:solidFill>
                <a:cs typeface="+mn-ea"/>
                <a:sym typeface="+mn-lt"/>
              </a:rPr>
              <a:t>40%</a:t>
            </a:r>
            <a:endParaRPr lang="zh-CN" altLang="en-US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47" name="íṡľíḍè-TextBox 14">
            <a:extLst>
              <a:ext uri="{FF2B5EF4-FFF2-40B4-BE49-F238E27FC236}">
                <a16:creationId xmlns="" xmlns:a16="http://schemas.microsoft.com/office/drawing/2014/main" id="{8C13C862-4242-443C-8A10-8CFCFF574334}"/>
              </a:ext>
            </a:extLst>
          </p:cNvPr>
          <p:cNvSpPr txBox="1"/>
          <p:nvPr/>
        </p:nvSpPr>
        <p:spPr>
          <a:xfrm>
            <a:off x="8657532" y="4996538"/>
            <a:ext cx="2234211" cy="474650"/>
          </a:xfrm>
          <a:prstGeom prst="rect">
            <a:avLst/>
          </a:prstGeom>
          <a:noFill/>
        </p:spPr>
        <p:txBody>
          <a:bodyPr wrap="square" lIns="80998" tIns="40499" rIns="80998" bIns="40499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期末考试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íṡľíḍè-TextBox 20">
            <a:extLst>
              <a:ext uri="{FF2B5EF4-FFF2-40B4-BE49-F238E27FC236}">
                <a16:creationId xmlns="" xmlns:a16="http://schemas.microsoft.com/office/drawing/2014/main" id="{83AE7BF7-4DB0-4A2A-BB66-44513981863A}"/>
              </a:ext>
            </a:extLst>
          </p:cNvPr>
          <p:cNvSpPr txBox="1"/>
          <p:nvPr/>
        </p:nvSpPr>
        <p:spPr>
          <a:xfrm flipH="1">
            <a:off x="2905031" y="3417305"/>
            <a:ext cx="1253796" cy="300066"/>
          </a:xfrm>
          <a:prstGeom prst="rect">
            <a:avLst/>
          </a:prstGeom>
          <a:noFill/>
        </p:spPr>
        <p:txBody>
          <a:bodyPr wrap="none" lIns="80998" tIns="40499" rIns="80998" bIns="40499">
            <a:noAutofit/>
          </a:bodyPr>
          <a:lstStyle/>
          <a:p>
            <a:pPr algn="r"/>
            <a:r>
              <a:rPr lang="en-US" altLang="zh-CN" b="1" dirty="0" smtClean="0">
                <a:solidFill>
                  <a:schemeClr val="accent5"/>
                </a:solidFill>
                <a:cs typeface="+mn-ea"/>
                <a:sym typeface="+mn-lt"/>
              </a:rPr>
              <a:t>15%</a:t>
            </a:r>
            <a:endParaRPr lang="zh-CN" altLang="en-US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9" name="íṡľíḍè-TextBox 21">
            <a:extLst>
              <a:ext uri="{FF2B5EF4-FFF2-40B4-BE49-F238E27FC236}">
                <a16:creationId xmlns="" xmlns:a16="http://schemas.microsoft.com/office/drawing/2014/main" id="{5F100E34-6171-43AD-B281-A2F3AB1D26DE}"/>
              </a:ext>
            </a:extLst>
          </p:cNvPr>
          <p:cNvSpPr txBox="1"/>
          <p:nvPr/>
        </p:nvSpPr>
        <p:spPr>
          <a:xfrm flipH="1">
            <a:off x="1925767" y="3717371"/>
            <a:ext cx="2233060" cy="474650"/>
          </a:xfrm>
          <a:prstGeom prst="rect">
            <a:avLst/>
          </a:prstGeom>
          <a:noFill/>
        </p:spPr>
        <p:txBody>
          <a:bodyPr wrap="square" lIns="80998" tIns="40499" rIns="80998" bIns="40499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课前课后作业习题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íṡľíḍè-TextBox 22">
            <a:extLst>
              <a:ext uri="{FF2B5EF4-FFF2-40B4-BE49-F238E27FC236}">
                <a16:creationId xmlns="" xmlns:a16="http://schemas.microsoft.com/office/drawing/2014/main" id="{0D901658-4802-4D28-8011-8C0990B94164}"/>
              </a:ext>
            </a:extLst>
          </p:cNvPr>
          <p:cNvSpPr txBox="1"/>
          <p:nvPr/>
        </p:nvSpPr>
        <p:spPr>
          <a:xfrm flipH="1">
            <a:off x="2905031" y="4696472"/>
            <a:ext cx="1253796" cy="300066"/>
          </a:xfrm>
          <a:prstGeom prst="rect">
            <a:avLst/>
          </a:prstGeom>
          <a:noFill/>
        </p:spPr>
        <p:txBody>
          <a:bodyPr wrap="none" lIns="80998" tIns="40499" rIns="80998" bIns="40499">
            <a:noAutofit/>
          </a:bodyPr>
          <a:lstStyle/>
          <a:p>
            <a:pPr algn="r"/>
            <a:r>
              <a:rPr lang="en-US" altLang="zh-CN" b="1" dirty="0" smtClean="0">
                <a:solidFill>
                  <a:schemeClr val="accent6"/>
                </a:solidFill>
                <a:cs typeface="+mn-ea"/>
                <a:sym typeface="+mn-lt"/>
              </a:rPr>
              <a:t>10%</a:t>
            </a:r>
            <a:endParaRPr lang="zh-CN" altLang="en-US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51" name="îŝḷîḓé-TextBox 23">
            <a:extLst>
              <a:ext uri="{FF2B5EF4-FFF2-40B4-BE49-F238E27FC236}">
                <a16:creationId xmlns="" xmlns:a16="http://schemas.microsoft.com/office/drawing/2014/main" id="{1D5555A2-488E-4057-B296-7E7C52358B72}"/>
              </a:ext>
            </a:extLst>
          </p:cNvPr>
          <p:cNvSpPr txBox="1"/>
          <p:nvPr/>
        </p:nvSpPr>
        <p:spPr>
          <a:xfrm flipH="1">
            <a:off x="1925766" y="4996538"/>
            <a:ext cx="2233060" cy="474650"/>
          </a:xfrm>
          <a:prstGeom prst="rect">
            <a:avLst/>
          </a:prstGeom>
          <a:noFill/>
        </p:spPr>
        <p:txBody>
          <a:bodyPr wrap="square" lIns="80998" tIns="40499" rIns="80998" bIns="40499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上课答题参与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51"/>
          <p:cNvGrpSpPr/>
          <p:nvPr/>
        </p:nvGrpSpPr>
        <p:grpSpPr>
          <a:xfrm>
            <a:off x="4237818" y="3404116"/>
            <a:ext cx="693288" cy="693856"/>
            <a:chOff x="3329976" y="3626261"/>
            <a:chExt cx="782751" cy="783035"/>
          </a:xfrm>
        </p:grpSpPr>
        <p:sp>
          <p:nvSpPr>
            <p:cNvPr id="53" name="íṡľíḍè-Freeform: Shape 16">
              <a:extLst>
                <a:ext uri="{FF2B5EF4-FFF2-40B4-BE49-F238E27FC236}">
                  <a16:creationId xmlns="" xmlns:a16="http://schemas.microsoft.com/office/drawing/2014/main" id="{76EDF31C-3CED-4F9F-9E1E-104DB57922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9976" y="3626261"/>
              <a:ext cx="782751" cy="783035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îŝḷîḓé-Freeform: Shape 24">
              <a:extLst>
                <a:ext uri="{FF2B5EF4-FFF2-40B4-BE49-F238E27FC236}">
                  <a16:creationId xmlns="" xmlns:a16="http://schemas.microsoft.com/office/drawing/2014/main" id="{8921F306-DC20-4E90-8BD1-4F88604B6A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30536" y="3826078"/>
              <a:ext cx="381632" cy="3834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4"/>
          <p:cNvGrpSpPr/>
          <p:nvPr/>
        </p:nvGrpSpPr>
        <p:grpSpPr>
          <a:xfrm>
            <a:off x="4238728" y="4665116"/>
            <a:ext cx="693288" cy="693856"/>
            <a:chOff x="3331004" y="5049333"/>
            <a:chExt cx="782751" cy="783035"/>
          </a:xfrm>
        </p:grpSpPr>
        <p:sp>
          <p:nvSpPr>
            <p:cNvPr id="56" name="íṡľíḍè-Freeform: Shape 15">
              <a:extLst>
                <a:ext uri="{FF2B5EF4-FFF2-40B4-BE49-F238E27FC236}">
                  <a16:creationId xmlns="" xmlns:a16="http://schemas.microsoft.com/office/drawing/2014/main" id="{981018C3-EDD2-4AE0-875E-A008F937D6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31004" y="5049333"/>
              <a:ext cx="782751" cy="783035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îŝḷîḓé-Freeform: Shape 25">
              <a:extLst>
                <a:ext uri="{FF2B5EF4-FFF2-40B4-BE49-F238E27FC236}">
                  <a16:creationId xmlns="" xmlns:a16="http://schemas.microsoft.com/office/drawing/2014/main" id="{4A8803B1-8C20-4061-A905-9813CBC155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63197" y="5250266"/>
              <a:ext cx="318361" cy="381168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8" name="íṡľíḍè-TextBox 18">
            <a:extLst>
              <a:ext uri="{FF2B5EF4-FFF2-40B4-BE49-F238E27FC236}">
                <a16:creationId xmlns="" xmlns:a16="http://schemas.microsoft.com/office/drawing/2014/main" id="{30364097-8F62-490F-B2BF-E00301E45856}"/>
              </a:ext>
            </a:extLst>
          </p:cNvPr>
          <p:cNvSpPr txBox="1"/>
          <p:nvPr/>
        </p:nvSpPr>
        <p:spPr>
          <a:xfrm flipH="1">
            <a:off x="2796221" y="1933035"/>
            <a:ext cx="1253796" cy="371504"/>
          </a:xfrm>
          <a:prstGeom prst="rect">
            <a:avLst/>
          </a:prstGeom>
          <a:noFill/>
        </p:spPr>
        <p:txBody>
          <a:bodyPr wrap="none" lIns="80998" tIns="40499" rIns="80998" bIns="40499">
            <a:noAutofit/>
          </a:bodyPr>
          <a:lstStyle/>
          <a:p>
            <a:pPr algn="r"/>
            <a:r>
              <a:rPr lang="en-US" altLang="zh-CN" sz="2000" b="1" dirty="0" smtClean="0">
                <a:solidFill>
                  <a:schemeClr val="accent4"/>
                </a:solidFill>
                <a:cs typeface="+mn-ea"/>
                <a:sym typeface="+mn-lt"/>
              </a:rPr>
              <a:t>5%</a:t>
            </a:r>
            <a:endParaRPr lang="zh-CN" altLang="en-US" sz="20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59" name="íṡľíḍè-TextBox 19">
            <a:extLst>
              <a:ext uri="{FF2B5EF4-FFF2-40B4-BE49-F238E27FC236}">
                <a16:creationId xmlns="" xmlns:a16="http://schemas.microsoft.com/office/drawing/2014/main" id="{C68F1282-2E19-480E-8145-842979B3FB29}"/>
              </a:ext>
            </a:extLst>
          </p:cNvPr>
          <p:cNvSpPr txBox="1"/>
          <p:nvPr/>
        </p:nvSpPr>
        <p:spPr>
          <a:xfrm flipH="1">
            <a:off x="1925767" y="2443182"/>
            <a:ext cx="2233060" cy="474649"/>
          </a:xfrm>
          <a:prstGeom prst="rect">
            <a:avLst/>
          </a:prstGeom>
          <a:noFill/>
        </p:spPr>
        <p:txBody>
          <a:bodyPr wrap="square" lIns="80998" tIns="40499" rIns="80998" bIns="40499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预习完成度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59"/>
          <p:cNvGrpSpPr/>
          <p:nvPr/>
        </p:nvGrpSpPr>
        <p:grpSpPr>
          <a:xfrm>
            <a:off x="4237818" y="2143116"/>
            <a:ext cx="693288" cy="693857"/>
            <a:chOff x="3329976" y="2203189"/>
            <a:chExt cx="782751" cy="783036"/>
          </a:xfrm>
        </p:grpSpPr>
        <p:sp>
          <p:nvSpPr>
            <p:cNvPr id="61" name="íṡľíḍè-Freeform: Shape 17">
              <a:extLst>
                <a:ext uri="{FF2B5EF4-FFF2-40B4-BE49-F238E27FC236}">
                  <a16:creationId xmlns="" xmlns:a16="http://schemas.microsoft.com/office/drawing/2014/main" id="{F2F9E3B2-09E7-4E19-B007-9DD6B7331B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9976" y="2203189"/>
              <a:ext cx="782751" cy="783036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îŝḷîḓé-Freeform: Shape 26">
              <a:extLst>
                <a:ext uri="{FF2B5EF4-FFF2-40B4-BE49-F238E27FC236}">
                  <a16:creationId xmlns="" xmlns:a16="http://schemas.microsoft.com/office/drawing/2014/main" id="{90FE3C82-B255-43C0-8CC7-3B110E066F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0875" y="2414119"/>
              <a:ext cx="360953" cy="361174"/>
            </a:xfrm>
            <a:custGeom>
              <a:avLst/>
              <a:gdLst>
                <a:gd name="T0" fmla="*/ 177 w 553"/>
                <a:gd name="T1" fmla="*/ 186 h 552"/>
                <a:gd name="T2" fmla="*/ 52 w 553"/>
                <a:gd name="T3" fmla="*/ 61 h 552"/>
                <a:gd name="T4" fmla="*/ 104 w 553"/>
                <a:gd name="T5" fmla="*/ 9 h 552"/>
                <a:gd name="T6" fmla="*/ 125 w 553"/>
                <a:gd name="T7" fmla="*/ 9 h 552"/>
                <a:gd name="T8" fmla="*/ 229 w 553"/>
                <a:gd name="T9" fmla="*/ 103 h 552"/>
                <a:gd name="T10" fmla="*/ 229 w 553"/>
                <a:gd name="T11" fmla="*/ 134 h 552"/>
                <a:gd name="T12" fmla="*/ 187 w 553"/>
                <a:gd name="T13" fmla="*/ 176 h 552"/>
                <a:gd name="T14" fmla="*/ 177 w 553"/>
                <a:gd name="T15" fmla="*/ 186 h 552"/>
                <a:gd name="T16" fmla="*/ 281 w 553"/>
                <a:gd name="T17" fmla="*/ 384 h 552"/>
                <a:gd name="T18" fmla="*/ 219 w 553"/>
                <a:gd name="T19" fmla="*/ 332 h 552"/>
                <a:gd name="T20" fmla="*/ 167 w 553"/>
                <a:gd name="T21" fmla="*/ 269 h 552"/>
                <a:gd name="T22" fmla="*/ 156 w 553"/>
                <a:gd name="T23" fmla="*/ 207 h 552"/>
                <a:gd name="T24" fmla="*/ 31 w 553"/>
                <a:gd name="T25" fmla="*/ 82 h 552"/>
                <a:gd name="T26" fmla="*/ 31 w 553"/>
                <a:gd name="T27" fmla="*/ 259 h 552"/>
                <a:gd name="T28" fmla="*/ 84 w 553"/>
                <a:gd name="T29" fmla="*/ 332 h 552"/>
                <a:gd name="T30" fmla="*/ 146 w 553"/>
                <a:gd name="T31" fmla="*/ 405 h 552"/>
                <a:gd name="T32" fmla="*/ 219 w 553"/>
                <a:gd name="T33" fmla="*/ 467 h 552"/>
                <a:gd name="T34" fmla="*/ 292 w 553"/>
                <a:gd name="T35" fmla="*/ 519 h 552"/>
                <a:gd name="T36" fmla="*/ 469 w 553"/>
                <a:gd name="T37" fmla="*/ 530 h 552"/>
                <a:gd name="T38" fmla="*/ 344 w 553"/>
                <a:gd name="T39" fmla="*/ 394 h 552"/>
                <a:gd name="T40" fmla="*/ 281 w 553"/>
                <a:gd name="T41" fmla="*/ 384 h 552"/>
                <a:gd name="T42" fmla="*/ 542 w 553"/>
                <a:gd name="T43" fmla="*/ 426 h 552"/>
                <a:gd name="T44" fmla="*/ 448 w 553"/>
                <a:gd name="T45" fmla="*/ 321 h 552"/>
                <a:gd name="T46" fmla="*/ 417 w 553"/>
                <a:gd name="T47" fmla="*/ 321 h 552"/>
                <a:gd name="T48" fmla="*/ 396 w 553"/>
                <a:gd name="T49" fmla="*/ 353 h 552"/>
                <a:gd name="T50" fmla="*/ 375 w 553"/>
                <a:gd name="T51" fmla="*/ 363 h 552"/>
                <a:gd name="T52" fmla="*/ 364 w 553"/>
                <a:gd name="T53" fmla="*/ 374 h 552"/>
                <a:gd name="T54" fmla="*/ 500 w 553"/>
                <a:gd name="T55" fmla="*/ 499 h 552"/>
                <a:gd name="T56" fmla="*/ 542 w 553"/>
                <a:gd name="T57" fmla="*/ 446 h 552"/>
                <a:gd name="T58" fmla="*/ 542 w 553"/>
                <a:gd name="T59" fmla="*/ 426 h 552"/>
                <a:gd name="T60" fmla="*/ 542 w 553"/>
                <a:gd name="T61" fmla="*/ 426 h 552"/>
                <a:gd name="T62" fmla="*/ 542 w 553"/>
                <a:gd name="T63" fmla="*/ 42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3" h="552">
                  <a:moveTo>
                    <a:pt x="177" y="186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73" y="40"/>
                    <a:pt x="84" y="19"/>
                    <a:pt x="104" y="9"/>
                  </a:cubicBezTo>
                  <a:cubicBezTo>
                    <a:pt x="104" y="0"/>
                    <a:pt x="125" y="0"/>
                    <a:pt x="125" y="9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13"/>
                    <a:pt x="229" y="124"/>
                    <a:pt x="229" y="134"/>
                  </a:cubicBezTo>
                  <a:cubicBezTo>
                    <a:pt x="187" y="176"/>
                    <a:pt x="187" y="176"/>
                    <a:pt x="187" y="176"/>
                  </a:cubicBezTo>
                  <a:cubicBezTo>
                    <a:pt x="177" y="176"/>
                    <a:pt x="177" y="176"/>
                    <a:pt x="177" y="186"/>
                  </a:cubicBezTo>
                  <a:close/>
                  <a:moveTo>
                    <a:pt x="281" y="384"/>
                  </a:moveTo>
                  <a:cubicBezTo>
                    <a:pt x="260" y="374"/>
                    <a:pt x="239" y="353"/>
                    <a:pt x="219" y="332"/>
                  </a:cubicBezTo>
                  <a:cubicBezTo>
                    <a:pt x="198" y="311"/>
                    <a:pt x="187" y="290"/>
                    <a:pt x="167" y="269"/>
                  </a:cubicBezTo>
                  <a:cubicBezTo>
                    <a:pt x="146" y="259"/>
                    <a:pt x="146" y="228"/>
                    <a:pt x="156" y="207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0" y="113"/>
                    <a:pt x="0" y="186"/>
                    <a:pt x="31" y="259"/>
                  </a:cubicBezTo>
                  <a:cubicBezTo>
                    <a:pt x="52" y="280"/>
                    <a:pt x="63" y="311"/>
                    <a:pt x="84" y="332"/>
                  </a:cubicBezTo>
                  <a:cubicBezTo>
                    <a:pt x="104" y="363"/>
                    <a:pt x="125" y="384"/>
                    <a:pt x="146" y="405"/>
                  </a:cubicBezTo>
                  <a:cubicBezTo>
                    <a:pt x="167" y="426"/>
                    <a:pt x="187" y="446"/>
                    <a:pt x="219" y="467"/>
                  </a:cubicBezTo>
                  <a:cubicBezTo>
                    <a:pt x="239" y="488"/>
                    <a:pt x="271" y="509"/>
                    <a:pt x="292" y="519"/>
                  </a:cubicBezTo>
                  <a:cubicBezTo>
                    <a:pt x="364" y="551"/>
                    <a:pt x="437" y="551"/>
                    <a:pt x="469" y="530"/>
                  </a:cubicBezTo>
                  <a:cubicBezTo>
                    <a:pt x="344" y="394"/>
                    <a:pt x="344" y="394"/>
                    <a:pt x="344" y="394"/>
                  </a:cubicBezTo>
                  <a:cubicBezTo>
                    <a:pt x="323" y="405"/>
                    <a:pt x="292" y="405"/>
                    <a:pt x="281" y="384"/>
                  </a:cubicBezTo>
                  <a:close/>
                  <a:moveTo>
                    <a:pt x="542" y="426"/>
                  </a:moveTo>
                  <a:cubicBezTo>
                    <a:pt x="448" y="321"/>
                    <a:pt x="448" y="321"/>
                    <a:pt x="448" y="321"/>
                  </a:cubicBezTo>
                  <a:cubicBezTo>
                    <a:pt x="437" y="321"/>
                    <a:pt x="427" y="321"/>
                    <a:pt x="417" y="321"/>
                  </a:cubicBezTo>
                  <a:cubicBezTo>
                    <a:pt x="396" y="353"/>
                    <a:pt x="396" y="353"/>
                    <a:pt x="396" y="353"/>
                  </a:cubicBezTo>
                  <a:cubicBezTo>
                    <a:pt x="375" y="363"/>
                    <a:pt x="375" y="363"/>
                    <a:pt x="375" y="363"/>
                  </a:cubicBezTo>
                  <a:cubicBezTo>
                    <a:pt x="375" y="374"/>
                    <a:pt x="375" y="374"/>
                    <a:pt x="364" y="374"/>
                  </a:cubicBezTo>
                  <a:cubicBezTo>
                    <a:pt x="500" y="499"/>
                    <a:pt x="500" y="499"/>
                    <a:pt x="500" y="499"/>
                  </a:cubicBezTo>
                  <a:cubicBezTo>
                    <a:pt x="510" y="488"/>
                    <a:pt x="531" y="467"/>
                    <a:pt x="542" y="446"/>
                  </a:cubicBezTo>
                  <a:cubicBezTo>
                    <a:pt x="552" y="446"/>
                    <a:pt x="552" y="436"/>
                    <a:pt x="542" y="426"/>
                  </a:cubicBezTo>
                  <a:close/>
                  <a:moveTo>
                    <a:pt x="542" y="426"/>
                  </a:moveTo>
                  <a:lnTo>
                    <a:pt x="542" y="4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6153807" y="1218655"/>
            <a:ext cx="214314" cy="4429156"/>
          </a:xfrm>
          <a:prstGeom prst="rect">
            <a:avLst/>
          </a:prstGeom>
          <a:gradFill flip="none" rotWithShape="1">
            <a:gsLst>
              <a:gs pos="42000">
                <a:schemeClr val="bg1">
                  <a:lumMod val="85000"/>
                </a:schemeClr>
              </a:gs>
              <a:gs pos="0">
                <a:schemeClr val="tx1">
                  <a:lumMod val="85000"/>
                  <a:lumOff val="15000"/>
                </a:schemeClr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等腰三角形 65"/>
          <p:cNvSpPr/>
          <p:nvPr/>
        </p:nvSpPr>
        <p:spPr>
          <a:xfrm rot="5400000">
            <a:off x="6071540" y="2015302"/>
            <a:ext cx="493603" cy="329069"/>
          </a:xfrm>
          <a:prstGeom prst="triangle">
            <a:avLst/>
          </a:prstGeom>
          <a:gradFill flip="none" rotWithShape="1">
            <a:gsLst>
              <a:gs pos="0">
                <a:srgbClr val="FFFF00"/>
              </a:gs>
              <a:gs pos="47000">
                <a:srgbClr val="FFC000"/>
              </a:gs>
              <a:gs pos="82000">
                <a:srgbClr val="EABE04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E6AF00"/>
            </a:solidFill>
          </a:ln>
          <a:effectLst>
            <a:outerShdw blurRad="50800" dist="38100" dir="5400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67" name="等腰三角形 66"/>
          <p:cNvSpPr/>
          <p:nvPr/>
        </p:nvSpPr>
        <p:spPr>
          <a:xfrm rot="5400000">
            <a:off x="6071540" y="4587070"/>
            <a:ext cx="493603" cy="329069"/>
          </a:xfrm>
          <a:prstGeom prst="triangle">
            <a:avLst/>
          </a:prstGeom>
          <a:gradFill flip="none" rotWithShape="1">
            <a:gsLst>
              <a:gs pos="0">
                <a:srgbClr val="81DEFF"/>
              </a:gs>
              <a:gs pos="52000">
                <a:srgbClr val="0094C8"/>
              </a:gs>
              <a:gs pos="82000">
                <a:srgbClr val="009ED6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009ED6"/>
            </a:solidFill>
          </a:ln>
          <a:effectLst>
            <a:outerShdw blurRad="50800" dist="38100" dir="5400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68" name="等腰三角形 67"/>
          <p:cNvSpPr/>
          <p:nvPr/>
        </p:nvSpPr>
        <p:spPr>
          <a:xfrm rot="16200000" flipH="1">
            <a:off x="5857226" y="3301186"/>
            <a:ext cx="493603" cy="329069"/>
          </a:xfrm>
          <a:prstGeom prst="triangle">
            <a:avLst/>
          </a:prstGeom>
          <a:gradFill flip="none" rotWithShape="1">
            <a:gsLst>
              <a:gs pos="0">
                <a:srgbClr val="B8EB15"/>
              </a:gs>
              <a:gs pos="63000">
                <a:srgbClr val="60A808"/>
              </a:gs>
              <a:gs pos="90000">
                <a:srgbClr val="60A929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60A929"/>
            </a:solidFill>
          </a:ln>
          <a:effectLst>
            <a:outerShdw blurRad="50800" dist="38100" dir="5400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69" name="TextBox 68"/>
          <p:cNvSpPr txBox="1"/>
          <p:nvPr/>
        </p:nvSpPr>
        <p:spPr>
          <a:xfrm>
            <a:off x="1880364" y="5857892"/>
            <a:ext cx="892975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44860"/>
              </a:buClr>
            </a:pPr>
            <a:r>
              <a:rPr lang="zh-CN" altLang="en-US" sz="2400" b="1" dirty="0" smtClean="0"/>
              <a:t>侧重于平时的课堂管理，数据化决策，提升评价和导学的精准度</a:t>
            </a:r>
          </a:p>
        </p:txBody>
      </p:sp>
      <p:sp>
        <p:nvSpPr>
          <p:cNvPr id="39" name="矩形 38"/>
          <p:cNvSpPr/>
          <p:nvPr/>
        </p:nvSpPr>
        <p:spPr>
          <a:xfrm>
            <a:off x="308728" y="500042"/>
            <a:ext cx="388439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zh-CN" altLang="en-US" sz="2400" b="1" kern="0" dirty="0" smtClean="0">
                <a:sym typeface="+mn-lt"/>
              </a:rPr>
              <a:t> 设计完整立体的过程考核</a:t>
            </a:r>
            <a:endParaRPr lang="en-US" altLang="zh-CN" sz="2400" b="1" kern="0" dirty="0" smtClean="0"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784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4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4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4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4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4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9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4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8" grpId="0"/>
      <p:bldP spid="59" grpId="0"/>
      <p:bldP spid="65" grpId="0" animBg="1"/>
      <p:bldP spid="66" grpId="0" animBg="1"/>
      <p:bldP spid="67" grpId="0" animBg="1"/>
      <p:bldP spid="68" grpId="0" animBg="1"/>
      <p:bldP spid="69" grpId="0" animBg="1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0ECEA6A5-D0AF-4670-959E-2A286448E92C}"/>
              </a:ext>
            </a:extLst>
          </p:cNvPr>
          <p:cNvSpPr/>
          <p:nvPr/>
        </p:nvSpPr>
        <p:spPr>
          <a:xfrm>
            <a:off x="9595667" y="857232"/>
            <a:ext cx="2974521" cy="5299626"/>
          </a:xfrm>
          <a:prstGeom prst="rect">
            <a:avLst/>
          </a:prstGeom>
          <a:noFill/>
          <a:ln w="381000" cap="flat" cmpd="sng" algn="ctr">
            <a:solidFill>
              <a:srgbClr val="0096A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7BF06C11-22B1-4DA9-8FF0-6DCE2FA272D5}"/>
              </a:ext>
            </a:extLst>
          </p:cNvPr>
          <p:cNvSpPr/>
          <p:nvPr/>
        </p:nvSpPr>
        <p:spPr>
          <a:xfrm>
            <a:off x="-691403" y="5643578"/>
            <a:ext cx="1714512" cy="1724678"/>
          </a:xfrm>
          <a:prstGeom prst="rect">
            <a:avLst/>
          </a:prstGeom>
          <a:noFill/>
          <a:ln w="381000" cap="flat" cmpd="sng" algn="ctr">
            <a:solidFill>
              <a:srgbClr val="0096A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5" name="文本框 5">
            <a:extLst>
              <a:ext uri="{FF2B5EF4-FFF2-40B4-BE49-F238E27FC236}">
                <a16:creationId xmlns="" xmlns:a16="http://schemas.microsoft.com/office/drawing/2014/main" id="{9F0C6F14-4EE2-44BE-82E6-63B210DE7031}"/>
              </a:ext>
            </a:extLst>
          </p:cNvPr>
          <p:cNvSpPr txBox="1"/>
          <p:nvPr/>
        </p:nvSpPr>
        <p:spPr>
          <a:xfrm>
            <a:off x="808794" y="2214554"/>
            <a:ext cx="628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p"/>
            </a:pPr>
            <a:r>
              <a:rPr lang="zh-CN" altLang="en-US" sz="2800" dirty="0" smtClean="0">
                <a:latin typeface="+mn-ea"/>
                <a:cs typeface="+mn-ea"/>
                <a:sym typeface="+mn-lt"/>
              </a:rPr>
              <a:t>学生忙起来，着力提高学生学习效率</a:t>
            </a:r>
          </a:p>
          <a:p>
            <a:pPr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p"/>
            </a:pPr>
            <a:r>
              <a:rPr kumimoji="1"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管理精起来，聚力提升教师工作效能</a:t>
            </a:r>
            <a:endParaRPr lang="en-US" altLang="zh-CN" sz="2800" dirty="0" smtClean="0">
              <a:latin typeface="+mn-ea"/>
              <a:cs typeface="+mn-ea"/>
              <a:sym typeface="+mn-lt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="" xmlns:a16="http://schemas.microsoft.com/office/drawing/2014/main" id="{AB63D3B8-8E41-49BE-83CB-AD7F60C30D37}"/>
              </a:ext>
            </a:extLst>
          </p:cNvPr>
          <p:cNvSpPr txBox="1"/>
          <p:nvPr/>
        </p:nvSpPr>
        <p:spPr>
          <a:xfrm>
            <a:off x="3023372" y="1214422"/>
            <a:ext cx="296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200" dirty="0" smtClean="0">
                <a:solidFill>
                  <a:schemeClr val="accent3"/>
                </a:solidFill>
                <a:cs typeface="+mn-ea"/>
                <a:sym typeface="+mn-lt"/>
              </a:rPr>
              <a:t>2 </a:t>
            </a:r>
            <a:r>
              <a:rPr lang="zh-CN" altLang="en-US" sz="4000" b="1" spc="200" dirty="0" smtClean="0">
                <a:solidFill>
                  <a:schemeClr val="accent3"/>
                </a:solidFill>
                <a:cs typeface="+mn-ea"/>
                <a:sym typeface="+mn-lt"/>
              </a:rPr>
              <a:t>教学效果</a:t>
            </a:r>
            <a:endParaRPr lang="en-US" altLang="zh-CN" sz="4000" b="1" spc="2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095470" y="2000240"/>
            <a:ext cx="3658012" cy="3991136"/>
            <a:chOff x="6263906" y="1211053"/>
            <a:chExt cx="5346700" cy="4780323"/>
          </a:xfrm>
        </p:grpSpPr>
        <p:grpSp>
          <p:nvGrpSpPr>
            <p:cNvPr id="18" name="组合 17"/>
            <p:cNvGrpSpPr/>
            <p:nvPr/>
          </p:nvGrpSpPr>
          <p:grpSpPr>
            <a:xfrm>
              <a:off x="6263906" y="1211053"/>
              <a:ext cx="5346700" cy="4780323"/>
              <a:chOff x="6263906" y="1143268"/>
              <a:chExt cx="5346700" cy="4780323"/>
            </a:xfrm>
          </p:grpSpPr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89A7A015-05CA-4AED-80B3-B3B6DD54ED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900" t="7456" r="31954"/>
              <a:stretch>
                <a:fillRect/>
              </a:stretch>
            </p:blipFill>
            <p:spPr>
              <a:xfrm>
                <a:off x="6263906" y="1143268"/>
                <a:ext cx="5346700" cy="4780323"/>
              </a:xfrm>
              <a:prstGeom prst="rect">
                <a:avLst/>
              </a:prstGeom>
            </p:spPr>
          </p:pic>
          <p:sp>
            <p:nvSpPr>
              <p:cNvPr id="21" name="矩形 20"/>
              <p:cNvSpPr/>
              <p:nvPr/>
            </p:nvSpPr>
            <p:spPr>
              <a:xfrm>
                <a:off x="6631773" y="1582615"/>
                <a:ext cx="4603606" cy="276771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bg1">
                    <a:lumMod val="5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6635453" y="1646879"/>
              <a:ext cx="4603606" cy="27677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4350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0166" y="1643050"/>
            <a:ext cx="4714908" cy="1990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" tIns="37798" rIns="75600" bIns="37798" rtlCol="0" anchor="ctr"/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/>
                <a:ea typeface="微软雅黑"/>
                <a:cs typeface="Segoe UI Semilight"/>
                <a:sym typeface="Arial" charset="0"/>
              </a:rPr>
              <a:t>课前</a:t>
            </a:r>
            <a:r>
              <a:rPr lang="en-US" altLang="en-US" sz="2400" b="1" dirty="0" smtClean="0">
                <a:solidFill>
                  <a:schemeClr val="tx1"/>
                </a:solidFill>
                <a:latin typeface="微软雅黑"/>
                <a:ea typeface="微软雅黑"/>
                <a:cs typeface="Segoe UI Semilight"/>
                <a:sym typeface="Arial" charset="0"/>
              </a:rPr>
              <a:t>-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/>
                <a:ea typeface="微软雅黑"/>
                <a:cs typeface="Segoe UI Semilight"/>
                <a:sym typeface="Arial" charset="0"/>
              </a:rPr>
              <a:t>课中</a:t>
            </a:r>
            <a:r>
              <a:rPr lang="en-US" altLang="en-US" sz="2400" b="1" dirty="0" smtClean="0">
                <a:solidFill>
                  <a:schemeClr val="tx1"/>
                </a:solidFill>
                <a:latin typeface="微软雅黑"/>
                <a:ea typeface="微软雅黑"/>
                <a:cs typeface="Segoe UI Semilight"/>
                <a:sym typeface="Arial" charset="0"/>
              </a:rPr>
              <a:t>-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/>
                <a:ea typeface="微软雅黑"/>
                <a:cs typeface="Segoe UI Semilight"/>
                <a:sym typeface="Arial" charset="0"/>
              </a:rPr>
              <a:t>课后全过程参与</a:t>
            </a:r>
            <a:endParaRPr lang="en-US" altLang="zh-CN" sz="2400" b="1" dirty="0" smtClean="0">
              <a:solidFill>
                <a:schemeClr val="tx1"/>
              </a:solidFill>
              <a:latin typeface="微软雅黑"/>
              <a:ea typeface="微软雅黑"/>
              <a:cs typeface="Segoe UI Semilight"/>
              <a:sym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/>
                <a:ea typeface="微软雅黑"/>
                <a:cs typeface="Segoe UI Semilight"/>
                <a:sym typeface="Arial" charset="0"/>
              </a:rPr>
              <a:t>学的多，记的多，动手多</a:t>
            </a:r>
            <a:endParaRPr lang="en-US" altLang="zh-CN" sz="2400" b="1" dirty="0" smtClean="0">
              <a:solidFill>
                <a:schemeClr val="tx1"/>
              </a:solidFill>
              <a:latin typeface="微软雅黑"/>
              <a:ea typeface="微软雅黑"/>
              <a:cs typeface="Segoe UI Semilight"/>
              <a:sym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en-US" sz="2400" b="1" dirty="0" smtClean="0">
                <a:solidFill>
                  <a:schemeClr val="tx1"/>
                </a:solidFill>
              </a:rPr>
              <a:t>把</a:t>
            </a:r>
            <a:r>
              <a:rPr lang="zh-CN" altLang="en-US" sz="2400" b="1" dirty="0">
                <a:solidFill>
                  <a:schemeClr val="tx1"/>
                </a:solidFill>
              </a:rPr>
              <a:t>更多的时间花在读书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上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0166" y="3929066"/>
            <a:ext cx="1299119" cy="1010425"/>
            <a:chOff x="4875476" y="2037211"/>
            <a:chExt cx="1571013" cy="1222014"/>
          </a:xfrm>
          <a:effectLst/>
        </p:grpSpPr>
        <p:sp>
          <p:nvSpPr>
            <p:cNvPr id="6" name="椭圆 34"/>
            <p:cNvSpPr/>
            <p:nvPr/>
          </p:nvSpPr>
          <p:spPr>
            <a:xfrm rot="5400000">
              <a:off x="5049976" y="1862711"/>
              <a:ext cx="1222014" cy="1571013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5975" y="2238515"/>
              <a:ext cx="954106" cy="78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课前</a:t>
              </a:r>
              <a:endParaRPr lang="en-US" altLang="zh-CN" sz="18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预习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 flipH="1">
            <a:off x="1737488" y="4000504"/>
            <a:ext cx="1299119" cy="1010425"/>
            <a:chOff x="4875476" y="2037211"/>
            <a:chExt cx="1571013" cy="1222014"/>
          </a:xfrm>
          <a:effectLst/>
        </p:grpSpPr>
        <p:sp>
          <p:nvSpPr>
            <p:cNvPr id="9" name="椭圆 34"/>
            <p:cNvSpPr/>
            <p:nvPr/>
          </p:nvSpPr>
          <p:spPr>
            <a:xfrm rot="5400000">
              <a:off x="5049976" y="1862711"/>
              <a:ext cx="1222014" cy="1571013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5976" y="2238515"/>
              <a:ext cx="954106" cy="78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800" dirty="0" smtClean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课中</a:t>
              </a:r>
              <a:endParaRPr lang="en-US" altLang="zh-CN" sz="1800" dirty="0" smtClean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训练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3094810" y="4000504"/>
            <a:ext cx="1299119" cy="1010425"/>
            <a:chOff x="4875476" y="2037211"/>
            <a:chExt cx="1571013" cy="1222014"/>
          </a:xfrm>
          <a:effectLst/>
        </p:grpSpPr>
        <p:sp>
          <p:nvSpPr>
            <p:cNvPr id="12" name="椭圆 34"/>
            <p:cNvSpPr/>
            <p:nvPr/>
          </p:nvSpPr>
          <p:spPr>
            <a:xfrm rot="5400000">
              <a:off x="5049976" y="1862711"/>
              <a:ext cx="1222014" cy="1571013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25976" y="2238515"/>
              <a:ext cx="954106" cy="78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课后</a:t>
              </a:r>
              <a:endParaRPr lang="en-US" altLang="zh-CN" sz="18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提升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1604" y="5286388"/>
            <a:ext cx="1299119" cy="1010425"/>
            <a:chOff x="6455246" y="5117292"/>
            <a:chExt cx="1571013" cy="1222014"/>
          </a:xfrm>
        </p:grpSpPr>
        <p:sp>
          <p:nvSpPr>
            <p:cNvPr id="15" name="椭圆 34"/>
            <p:cNvSpPr/>
            <p:nvPr/>
          </p:nvSpPr>
          <p:spPr>
            <a:xfrm rot="5400000">
              <a:off x="6629746" y="4942792"/>
              <a:ext cx="1222014" cy="1571013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05745" y="5318596"/>
              <a:ext cx="954106" cy="78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800" dirty="0" smtClean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小组</a:t>
              </a:r>
              <a:endParaRPr lang="en-US" altLang="zh-CN" sz="1800" dirty="0" smtClean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1800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合作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1737489" y="5143513"/>
            <a:ext cx="1299119" cy="1010424"/>
            <a:chOff x="4816143" y="2172077"/>
            <a:chExt cx="1571013" cy="1222014"/>
          </a:xfrm>
          <a:effectLst/>
        </p:grpSpPr>
        <p:sp>
          <p:nvSpPr>
            <p:cNvPr id="18" name="椭圆 34"/>
            <p:cNvSpPr/>
            <p:nvPr/>
          </p:nvSpPr>
          <p:spPr>
            <a:xfrm rot="5400000">
              <a:off x="4990643" y="1997577"/>
              <a:ext cx="1222014" cy="1571013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50604" y="2431269"/>
              <a:ext cx="1104606" cy="78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课外</a:t>
              </a:r>
              <a:endParaRPr lang="en-US" altLang="zh-CN" sz="18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拓展</a:t>
              </a:r>
              <a:endPara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45747" y="5174875"/>
            <a:ext cx="1299119" cy="1010424"/>
            <a:chOff x="6455246" y="5117292"/>
            <a:chExt cx="1571013" cy="1222014"/>
          </a:xfrm>
        </p:grpSpPr>
        <p:sp>
          <p:nvSpPr>
            <p:cNvPr id="21" name="椭圆 34"/>
            <p:cNvSpPr/>
            <p:nvPr/>
          </p:nvSpPr>
          <p:spPr>
            <a:xfrm rot="5400000">
              <a:off x="6629746" y="4942792"/>
              <a:ext cx="1222014" cy="1571013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28550" y="5414424"/>
              <a:ext cx="1207082" cy="78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自学</a:t>
              </a:r>
              <a:endParaRPr lang="en-US" altLang="zh-CN" sz="18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加量</a:t>
              </a:r>
              <a:endPara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0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 sz="2200" b="1" kern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lnSpc>
                <a:spcPct val="200000"/>
              </a:lnSpc>
              <a:buClr>
                <a:srgbClr val="BC0C19"/>
              </a:buClr>
            </a:pPr>
            <a:r>
              <a:rPr lang="zh-CN" altLang="en-US" sz="2400" dirty="0" smtClean="0">
                <a:latin typeface="+mn-ea"/>
                <a:cs typeface="+mn-ea"/>
                <a:sym typeface="+mn-lt"/>
              </a:rPr>
              <a:t>学生忙起来，着力提高学生学习效率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1024" y="1142984"/>
            <a:ext cx="4707450" cy="52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矩形 25"/>
          <p:cNvSpPr/>
          <p:nvPr/>
        </p:nvSpPr>
        <p:spPr>
          <a:xfrm>
            <a:off x="7238214" y="357166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2018</a:t>
            </a:r>
            <a:r>
              <a:rPr lang="zh-CN" altLang="en-US" sz="2000" dirty="0" smtClean="0"/>
              <a:t>年春季测控</a:t>
            </a:r>
            <a:r>
              <a:rPr lang="en-US" altLang="zh-CN" sz="2000" dirty="0" smtClean="0"/>
              <a:t>2016</a:t>
            </a:r>
            <a:r>
              <a:rPr lang="zh-CN" altLang="en-US" sz="2000" dirty="0" smtClean="0"/>
              <a:t>级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企业管理</a:t>
            </a:r>
            <a:r>
              <a:rPr lang="en-US" altLang="zh-CN" sz="2000" dirty="0" smtClean="0"/>
              <a:t>》</a:t>
            </a:r>
            <a:r>
              <a:rPr lang="zh-CN" altLang="en-US" sz="2000" dirty="0" smtClean="0"/>
              <a:t>课程使用雨课堂对比实验结果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244784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94480" y="28572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 sz="2200" b="1" kern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lnSpc>
                <a:spcPct val="200000"/>
              </a:lnSpc>
              <a:buClr>
                <a:srgbClr val="BC0C19"/>
              </a:buClr>
            </a:pPr>
            <a:r>
              <a:rPr kumimoji="1"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管理精起来，聚力提升教师工作效能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452132" y="2143116"/>
            <a:ext cx="3509721" cy="3077819"/>
            <a:chOff x="873550" y="1447293"/>
            <a:chExt cx="3098949" cy="2582126"/>
          </a:xfrm>
          <a:effectLst/>
        </p:grpSpPr>
        <p:sp>
          <p:nvSpPr>
            <p:cNvPr id="11" name="Freeform 210"/>
            <p:cNvSpPr>
              <a:spLocks/>
            </p:cNvSpPr>
            <p:nvPr/>
          </p:nvSpPr>
          <p:spPr bwMode="auto">
            <a:xfrm>
              <a:off x="1964595" y="3554721"/>
              <a:ext cx="916860" cy="403876"/>
            </a:xfrm>
            <a:custGeom>
              <a:avLst/>
              <a:gdLst>
                <a:gd name="T0" fmla="*/ 22 w 203"/>
                <a:gd name="T1" fmla="*/ 0 h 89"/>
                <a:gd name="T2" fmla="*/ 0 w 203"/>
                <a:gd name="T3" fmla="*/ 89 h 89"/>
                <a:gd name="T4" fmla="*/ 203 w 203"/>
                <a:gd name="T5" fmla="*/ 89 h 89"/>
                <a:gd name="T6" fmla="*/ 181 w 203"/>
                <a:gd name="T7" fmla="*/ 0 h 89"/>
                <a:gd name="T8" fmla="*/ 22 w 203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89">
                  <a:moveTo>
                    <a:pt x="22" y="0"/>
                  </a:moveTo>
                  <a:cubicBezTo>
                    <a:pt x="14" y="30"/>
                    <a:pt x="7" y="60"/>
                    <a:pt x="0" y="89"/>
                  </a:cubicBezTo>
                  <a:cubicBezTo>
                    <a:pt x="67" y="89"/>
                    <a:pt x="135" y="89"/>
                    <a:pt x="203" y="89"/>
                  </a:cubicBezTo>
                  <a:cubicBezTo>
                    <a:pt x="195" y="60"/>
                    <a:pt x="188" y="30"/>
                    <a:pt x="181" y="0"/>
                  </a:cubicBezTo>
                  <a:cubicBezTo>
                    <a:pt x="128" y="0"/>
                    <a:pt x="75" y="0"/>
                    <a:pt x="22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1859319" y="3952855"/>
              <a:ext cx="1127413" cy="76564"/>
            </a:xfrm>
            <a:custGeom>
              <a:avLst/>
              <a:gdLst>
                <a:gd name="T0" fmla="*/ 238 w 249"/>
                <a:gd name="T1" fmla="*/ 0 h 17"/>
                <a:gd name="T2" fmla="*/ 10 w 249"/>
                <a:gd name="T3" fmla="*/ 0 h 17"/>
                <a:gd name="T4" fmla="*/ 0 w 249"/>
                <a:gd name="T5" fmla="*/ 12 h 17"/>
                <a:gd name="T6" fmla="*/ 0 w 249"/>
                <a:gd name="T7" fmla="*/ 17 h 17"/>
                <a:gd name="T8" fmla="*/ 249 w 249"/>
                <a:gd name="T9" fmla="*/ 17 h 17"/>
                <a:gd name="T10" fmla="*/ 249 w 249"/>
                <a:gd name="T11" fmla="*/ 12 h 17"/>
                <a:gd name="T12" fmla="*/ 238 w 24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7">
                  <a:moveTo>
                    <a:pt x="23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9" y="17"/>
                    <a:pt x="249" y="17"/>
                    <a:pt x="249" y="17"/>
                  </a:cubicBezTo>
                  <a:cubicBezTo>
                    <a:pt x="249" y="12"/>
                    <a:pt x="249" y="12"/>
                    <a:pt x="249" y="12"/>
                  </a:cubicBezTo>
                  <a:cubicBezTo>
                    <a:pt x="249" y="5"/>
                    <a:pt x="244" y="0"/>
                    <a:pt x="23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212"/>
            <p:cNvSpPr>
              <a:spLocks/>
            </p:cNvSpPr>
            <p:nvPr/>
          </p:nvSpPr>
          <p:spPr bwMode="auto">
            <a:xfrm>
              <a:off x="873550" y="3401594"/>
              <a:ext cx="3098949" cy="298600"/>
            </a:xfrm>
            <a:custGeom>
              <a:avLst/>
              <a:gdLst>
                <a:gd name="T0" fmla="*/ 0 w 685"/>
                <a:gd name="T1" fmla="*/ 0 h 66"/>
                <a:gd name="T2" fmla="*/ 0 w 685"/>
                <a:gd name="T3" fmla="*/ 49 h 66"/>
                <a:gd name="T4" fmla="*/ 17 w 685"/>
                <a:gd name="T5" fmla="*/ 66 h 66"/>
                <a:gd name="T6" fmla="*/ 668 w 685"/>
                <a:gd name="T7" fmla="*/ 66 h 66"/>
                <a:gd name="T8" fmla="*/ 685 w 685"/>
                <a:gd name="T9" fmla="*/ 49 h 66"/>
                <a:gd name="T10" fmla="*/ 685 w 685"/>
                <a:gd name="T11" fmla="*/ 0 h 66"/>
                <a:gd name="T12" fmla="*/ 0 w 685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5" h="66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8"/>
                    <a:pt x="7" y="66"/>
                    <a:pt x="17" y="66"/>
                  </a:cubicBezTo>
                  <a:cubicBezTo>
                    <a:pt x="668" y="66"/>
                    <a:pt x="668" y="66"/>
                    <a:pt x="668" y="66"/>
                  </a:cubicBezTo>
                  <a:cubicBezTo>
                    <a:pt x="677" y="66"/>
                    <a:pt x="685" y="58"/>
                    <a:pt x="685" y="49"/>
                  </a:cubicBezTo>
                  <a:cubicBezTo>
                    <a:pt x="685" y="0"/>
                    <a:pt x="685" y="0"/>
                    <a:pt x="68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213"/>
            <p:cNvSpPr>
              <a:spLocks/>
            </p:cNvSpPr>
            <p:nvPr/>
          </p:nvSpPr>
          <p:spPr bwMode="auto">
            <a:xfrm>
              <a:off x="873550" y="1447293"/>
              <a:ext cx="3098949" cy="1954301"/>
            </a:xfrm>
            <a:prstGeom prst="frame">
              <a:avLst>
                <a:gd name="adj1" fmla="val 7301"/>
              </a:avLst>
            </a:pr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4023504" y="1428736"/>
            <a:ext cx="4429156" cy="4304381"/>
          </a:xfrm>
          <a:prstGeom prst="ellipse">
            <a:avLst/>
          </a:prstGeom>
          <a:noFill/>
          <a:ln w="3175" cap="flat" cmpd="sng" algn="ctr">
            <a:solidFill>
              <a:srgbClr val="BF2121"/>
            </a:solidFill>
            <a:prstDash val="solid"/>
            <a:miter lim="800000"/>
          </a:ln>
          <a:effectLst/>
        </p:spPr>
        <p:txBody>
          <a:bodyPr lIns="56690" tIns="28345" rIns="56690" bIns="28345"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81156" y="1571612"/>
            <a:ext cx="654661" cy="724499"/>
            <a:chOff x="7190791" y="1259800"/>
            <a:chExt cx="792088" cy="876010"/>
          </a:xfrm>
          <a:solidFill>
            <a:schemeClr val="accent2"/>
          </a:solidFill>
        </p:grpSpPr>
        <p:grpSp>
          <p:nvGrpSpPr>
            <p:cNvPr id="17" name="组合 62"/>
            <p:cNvGrpSpPr/>
            <p:nvPr/>
          </p:nvGrpSpPr>
          <p:grpSpPr>
            <a:xfrm rot="1291582">
              <a:off x="7190791" y="1259800"/>
              <a:ext cx="792088" cy="876010"/>
              <a:chOff x="6744072" y="893003"/>
              <a:chExt cx="792088" cy="876010"/>
            </a:xfrm>
            <a:grpFill/>
          </p:grpSpPr>
          <p:sp>
            <p:nvSpPr>
              <p:cNvPr id="19" name="流程图: 联系 18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11236714">
                <a:off x="6978736" y="1601169"/>
                <a:ext cx="216024" cy="16784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28"/>
            <p:cNvSpPr txBox="1"/>
            <p:nvPr/>
          </p:nvSpPr>
          <p:spPr>
            <a:xfrm>
              <a:off x="7423168" y="1475476"/>
              <a:ext cx="409624" cy="427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09190" y="1714488"/>
            <a:ext cx="724023" cy="655091"/>
            <a:chOff x="3799443" y="2691181"/>
            <a:chExt cx="876010" cy="792088"/>
          </a:xfrm>
          <a:solidFill>
            <a:srgbClr val="4B525A"/>
          </a:solidFill>
        </p:grpSpPr>
        <p:grpSp>
          <p:nvGrpSpPr>
            <p:cNvPr id="22" name="组合 67"/>
            <p:cNvGrpSpPr/>
            <p:nvPr/>
          </p:nvGrpSpPr>
          <p:grpSpPr>
            <a:xfrm rot="18172526">
              <a:off x="3841404" y="2649220"/>
              <a:ext cx="792088" cy="876010"/>
              <a:chOff x="6744072" y="893003"/>
              <a:chExt cx="792088" cy="876010"/>
            </a:xfrm>
            <a:grpFill/>
          </p:grpSpPr>
          <p:sp>
            <p:nvSpPr>
              <p:cNvPr id="30" name="流程图: 联系 29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11236714">
                <a:off x="6978736" y="1601169"/>
                <a:ext cx="216024" cy="16784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9"/>
            <p:cNvSpPr txBox="1"/>
            <p:nvPr/>
          </p:nvSpPr>
          <p:spPr>
            <a:xfrm>
              <a:off x="3975023" y="2864394"/>
              <a:ext cx="399927" cy="42796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1451627">
            <a:off x="8143738" y="4245711"/>
            <a:ext cx="654661" cy="724499"/>
            <a:chOff x="7190791" y="1259800"/>
            <a:chExt cx="792088" cy="876010"/>
          </a:xfrm>
          <a:solidFill>
            <a:schemeClr val="accent2"/>
          </a:solidFill>
        </p:grpSpPr>
        <p:grpSp>
          <p:nvGrpSpPr>
            <p:cNvPr id="33" name="组合 72"/>
            <p:cNvGrpSpPr/>
            <p:nvPr/>
          </p:nvGrpSpPr>
          <p:grpSpPr>
            <a:xfrm rot="1291582">
              <a:off x="7190791" y="1259800"/>
              <a:ext cx="792088" cy="876010"/>
              <a:chOff x="6744072" y="893003"/>
              <a:chExt cx="792088" cy="876010"/>
            </a:xfrm>
            <a:grpFill/>
          </p:grpSpPr>
          <p:sp>
            <p:nvSpPr>
              <p:cNvPr id="35" name="流程图: 联系 34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11236714">
                <a:off x="6978736" y="1601169"/>
                <a:ext cx="216024" cy="1678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28"/>
            <p:cNvSpPr txBox="1"/>
            <p:nvPr/>
          </p:nvSpPr>
          <p:spPr>
            <a:xfrm rot="20148373">
              <a:off x="7426295" y="1462110"/>
              <a:ext cx="425140" cy="427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cs typeface="+mn-ea"/>
                  <a:sym typeface="+mn-lt"/>
                </a:rPr>
                <a:t>D</a:t>
              </a:r>
              <a:endParaRPr lang="zh-CN" altLang="en-US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237554" y="1643050"/>
            <a:ext cx="1500198" cy="537991"/>
          </a:xfrm>
          <a:prstGeom prst="rect">
            <a:avLst/>
          </a:prstGeom>
          <a:noFill/>
        </p:spPr>
        <p:txBody>
          <a:bodyPr wrap="square" lIns="75587" tIns="37794" rIns="75587" bIns="37794" rtlCol="0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05000"/>
              <a:buFont typeface="Wingdings" pitchFamily="2" charset="2"/>
              <a:buChar char="ü"/>
            </a:pPr>
            <a:r>
              <a:rPr lang="zh-CN" altLang="en-US" sz="2000" dirty="0" smtClean="0">
                <a:latin typeface="微软雅黑"/>
                <a:ea typeface="微软雅黑"/>
                <a:cs typeface="Segoe UI Semilight"/>
                <a:sym typeface="Arial" charset="0"/>
              </a:rPr>
              <a:t>思维转变</a:t>
            </a:r>
            <a:endParaRPr lang="en-US" altLang="zh-CN" sz="2000" dirty="0" smtClean="0">
              <a:latin typeface="微软雅黑"/>
              <a:ea typeface="微软雅黑"/>
              <a:cs typeface="Segoe UI Semilight"/>
              <a:sym typeface="Arial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595536" y="1571612"/>
            <a:ext cx="1785097" cy="476436"/>
          </a:xfrm>
          <a:prstGeom prst="rect">
            <a:avLst/>
          </a:prstGeom>
          <a:noFill/>
        </p:spPr>
        <p:txBody>
          <a:bodyPr wrap="square" lIns="75587" tIns="37794" rIns="75587" bIns="37794" rtlCol="0">
            <a:spAutoFit/>
          </a:bodyPr>
          <a:lstStyle/>
          <a:p>
            <a:pPr lvl="0"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zh-CN" altLang="en-US" sz="2000" dirty="0" smtClean="0">
                <a:latin typeface="微软雅黑"/>
                <a:ea typeface="微软雅黑"/>
                <a:cs typeface="Segoe UI Semilight"/>
                <a:sym typeface="Arial" charset="0"/>
              </a:rPr>
              <a:t>数据决策</a:t>
            </a:r>
            <a:endParaRPr lang="zh-CN" altLang="en-US" sz="2000" kern="0" spc="8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952726" y="4357694"/>
            <a:ext cx="1500198" cy="476436"/>
          </a:xfrm>
          <a:prstGeom prst="rect">
            <a:avLst/>
          </a:prstGeom>
          <a:noFill/>
        </p:spPr>
        <p:txBody>
          <a:bodyPr wrap="square" lIns="75587" tIns="37794" rIns="75587" bIns="37794" rtlCol="0">
            <a:spAutoFit/>
          </a:bodyPr>
          <a:lstStyle/>
          <a:p>
            <a:pPr lvl="0"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zh-CN" altLang="en-US" sz="2000" dirty="0" smtClean="0">
                <a:latin typeface="微软雅黑"/>
                <a:ea typeface="微软雅黑"/>
                <a:cs typeface="Segoe UI Semilight"/>
                <a:sym typeface="+mn-lt"/>
              </a:rPr>
              <a:t>回归课堂</a:t>
            </a:r>
            <a:endParaRPr lang="en-US" altLang="zh-CN" sz="2000" dirty="0" smtClean="0">
              <a:latin typeface="微软雅黑"/>
              <a:ea typeface="微软雅黑"/>
              <a:cs typeface="Segoe UI Semilight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 rot="17864784">
            <a:off x="3762581" y="4360297"/>
            <a:ext cx="724237" cy="654897"/>
            <a:chOff x="3799443" y="2691181"/>
            <a:chExt cx="876010" cy="792088"/>
          </a:xfrm>
          <a:solidFill>
            <a:srgbClr val="4B525A"/>
          </a:solidFill>
        </p:grpSpPr>
        <p:grpSp>
          <p:nvGrpSpPr>
            <p:cNvPr id="41" name="组合 80"/>
            <p:cNvGrpSpPr/>
            <p:nvPr/>
          </p:nvGrpSpPr>
          <p:grpSpPr>
            <a:xfrm rot="18172526">
              <a:off x="3841404" y="2649220"/>
              <a:ext cx="792088" cy="876010"/>
              <a:chOff x="6744072" y="893003"/>
              <a:chExt cx="792088" cy="876010"/>
            </a:xfrm>
            <a:grpFill/>
          </p:grpSpPr>
          <p:sp>
            <p:nvSpPr>
              <p:cNvPr id="43" name="流程图: 联系 42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11236714">
                <a:off x="6978736" y="1601169"/>
                <a:ext cx="216024" cy="167844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29"/>
            <p:cNvSpPr txBox="1"/>
            <p:nvPr/>
          </p:nvSpPr>
          <p:spPr>
            <a:xfrm rot="3735216">
              <a:off x="3941808" y="2882183"/>
              <a:ext cx="413354" cy="4281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zh-CN" altLang="en-US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2166116" y="4286256"/>
            <a:ext cx="1500198" cy="537991"/>
          </a:xfrm>
          <a:prstGeom prst="rect">
            <a:avLst/>
          </a:prstGeom>
          <a:noFill/>
        </p:spPr>
        <p:txBody>
          <a:bodyPr wrap="square" lIns="75587" tIns="37794" rIns="75587" bIns="37794" rtlCol="0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05000"/>
              <a:buFont typeface="Wingdings" pitchFamily="2" charset="2"/>
              <a:buChar char="ü"/>
            </a:pPr>
            <a:r>
              <a:rPr lang="zh-CN" altLang="en-US" sz="2000" dirty="0" smtClean="0">
                <a:latin typeface="微软雅黑"/>
                <a:ea typeface="微软雅黑"/>
                <a:cs typeface="Segoe UI Semilight"/>
                <a:sym typeface="Arial" charset="0"/>
              </a:rPr>
              <a:t>教学高效</a:t>
            </a:r>
            <a:endParaRPr lang="en-US" altLang="zh-CN" sz="2000" dirty="0" smtClean="0">
              <a:latin typeface="微软雅黑"/>
              <a:ea typeface="微软雅黑"/>
              <a:cs typeface="Segoe UI Semilight"/>
              <a:sym typeface="Arial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6446" y="2285992"/>
            <a:ext cx="3143272" cy="230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Box 46"/>
          <p:cNvSpPr txBox="1"/>
          <p:nvPr/>
        </p:nvSpPr>
        <p:spPr>
          <a:xfrm>
            <a:off x="1308860" y="5786454"/>
            <a:ext cx="1007275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44860"/>
              </a:buClr>
            </a:pPr>
            <a:r>
              <a:rPr lang="zh-CN" altLang="en-US" sz="2400" b="1" dirty="0" smtClean="0"/>
              <a:t>改变教与学形态，把沉默单向的课堂变成碰撞思想、启迪智慧的互动场所</a:t>
            </a:r>
            <a:endParaRPr lang="zh-CN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244784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4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4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5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4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50"/>
                            </p:stCondLst>
                            <p:childTnLst>
                              <p:par>
                                <p:cTn id="4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5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35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animBg="1"/>
      <p:bldP spid="37" grpId="0"/>
      <p:bldP spid="38" grpId="0"/>
      <p:bldP spid="39" grpId="0"/>
      <p:bldP spid="45" grpId="0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ECEA6A5-D0AF-4670-959E-2A286448E92C}"/>
              </a:ext>
            </a:extLst>
          </p:cNvPr>
          <p:cNvSpPr/>
          <p:nvPr/>
        </p:nvSpPr>
        <p:spPr>
          <a:xfrm>
            <a:off x="8918807" y="836712"/>
            <a:ext cx="3651382" cy="5320146"/>
          </a:xfrm>
          <a:prstGeom prst="rect">
            <a:avLst/>
          </a:prstGeom>
          <a:noFill/>
          <a:ln w="381000" cap="flat" cmpd="sng" algn="ctr">
            <a:solidFill>
              <a:srgbClr val="0096A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BF06C11-22B1-4DA9-8FF0-6DCE2FA272D5}"/>
              </a:ext>
            </a:extLst>
          </p:cNvPr>
          <p:cNvSpPr/>
          <p:nvPr/>
        </p:nvSpPr>
        <p:spPr>
          <a:xfrm>
            <a:off x="-587830" y="5159936"/>
            <a:ext cx="2000591" cy="1938992"/>
          </a:xfrm>
          <a:prstGeom prst="rect">
            <a:avLst/>
          </a:prstGeom>
          <a:noFill/>
          <a:ln w="381000" cap="flat" cmpd="sng" algn="ctr">
            <a:solidFill>
              <a:srgbClr val="0096A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263906" y="1211053"/>
            <a:ext cx="5346700" cy="4780323"/>
            <a:chOff x="6263906" y="1211053"/>
            <a:chExt cx="5346700" cy="4780323"/>
          </a:xfrm>
        </p:grpSpPr>
        <p:grpSp>
          <p:nvGrpSpPr>
            <p:cNvPr id="7" name="组合 6"/>
            <p:cNvGrpSpPr/>
            <p:nvPr/>
          </p:nvGrpSpPr>
          <p:grpSpPr>
            <a:xfrm>
              <a:off x="6263906" y="1211053"/>
              <a:ext cx="5346700" cy="4780323"/>
              <a:chOff x="6263906" y="1143268"/>
              <a:chExt cx="5346700" cy="4780323"/>
            </a:xfrm>
          </p:grpSpPr>
          <p:pic>
            <p:nvPicPr>
              <p:cNvPr id="9" name="图片 8">
                <a:extLst>
                  <a:ext uri="{FF2B5EF4-FFF2-40B4-BE49-F238E27FC236}">
                    <a16:creationId xmlns="" xmlns:a16="http://schemas.microsoft.com/office/drawing/2014/main" id="{89A7A015-05CA-4AED-80B3-B3B6DD54ED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900" t="7456" r="31954"/>
              <a:stretch>
                <a:fillRect/>
              </a:stretch>
            </p:blipFill>
            <p:spPr>
              <a:xfrm>
                <a:off x="6263906" y="1143268"/>
                <a:ext cx="5346700" cy="4780323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6631773" y="1582615"/>
                <a:ext cx="4603606" cy="276771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bg1">
                    <a:lumMod val="5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6635453" y="1646879"/>
              <a:ext cx="4603606" cy="276771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5">
            <a:extLst>
              <a:ext uri="{FF2B5EF4-FFF2-40B4-BE49-F238E27FC236}">
                <a16:creationId xmlns="" xmlns:a16="http://schemas.microsoft.com/office/drawing/2014/main" id="{9F0C6F14-4EE2-44BE-82E6-63B210DE7031}"/>
              </a:ext>
            </a:extLst>
          </p:cNvPr>
          <p:cNvSpPr txBox="1"/>
          <p:nvPr/>
        </p:nvSpPr>
        <p:spPr>
          <a:xfrm>
            <a:off x="2023240" y="2500306"/>
            <a:ext cx="32968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lang="en-US" altLang="zh-CN" sz="2800" dirty="0" smtClean="0">
                <a:latin typeface="+mn-ea"/>
                <a:cs typeface="+mn-ea"/>
                <a:sym typeface="+mn-lt"/>
              </a:rPr>
              <a:t> </a:t>
            </a:r>
            <a:r>
              <a:rPr lang="zh-CN" altLang="en-US" sz="2800" dirty="0" smtClean="0">
                <a:latin typeface="+mn-ea"/>
                <a:cs typeface="+mn-ea"/>
                <a:sym typeface="+mn-lt"/>
              </a:rPr>
              <a:t>技术容易上手</a:t>
            </a:r>
            <a:endParaRPr lang="en-US" altLang="zh-CN" sz="2800" dirty="0" smtClean="0">
              <a:latin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lang="en-US" altLang="zh-CN" sz="2800" dirty="0" smtClean="0">
                <a:latin typeface="+mn-ea"/>
                <a:cs typeface="+mn-ea"/>
                <a:sym typeface="+mn-lt"/>
              </a:rPr>
              <a:t> </a:t>
            </a:r>
            <a:r>
              <a:rPr lang="zh-CN" altLang="en-US" sz="2800" dirty="0" smtClean="0">
                <a:latin typeface="+mn-ea"/>
                <a:cs typeface="+mn-ea"/>
                <a:sym typeface="+mn-lt"/>
              </a:rPr>
              <a:t>符合现实需要</a:t>
            </a:r>
            <a:endParaRPr lang="en-US" altLang="zh-CN" sz="2800" dirty="0" smtClean="0">
              <a:latin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lang="zh-CN" altLang="en-US" sz="2800" dirty="0" smtClean="0">
                <a:latin typeface="+mn-ea"/>
                <a:cs typeface="+mn-ea"/>
                <a:sym typeface="+mn-lt"/>
              </a:rPr>
              <a:t> 推广效果显著</a:t>
            </a:r>
            <a:endParaRPr lang="en-US" altLang="zh-CN" sz="2800" dirty="0" smtClean="0">
              <a:latin typeface="+mn-ea"/>
              <a:cs typeface="+mn-ea"/>
              <a:sym typeface="+mn-lt"/>
            </a:endParaRPr>
          </a:p>
        </p:txBody>
      </p:sp>
      <p:sp>
        <p:nvSpPr>
          <p:cNvPr id="13" name="文本框 18">
            <a:extLst>
              <a:ext uri="{FF2B5EF4-FFF2-40B4-BE49-F238E27FC236}">
                <a16:creationId xmlns="" xmlns:a16="http://schemas.microsoft.com/office/drawing/2014/main" id="{AB63D3B8-8E41-49BE-83CB-AD7F60C30D37}"/>
              </a:ext>
            </a:extLst>
          </p:cNvPr>
          <p:cNvSpPr txBox="1"/>
          <p:nvPr/>
        </p:nvSpPr>
        <p:spPr>
          <a:xfrm>
            <a:off x="2094678" y="1500174"/>
            <a:ext cx="289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200" dirty="0" smtClean="0">
                <a:solidFill>
                  <a:schemeClr val="accent4"/>
                </a:solidFill>
                <a:cs typeface="+mn-ea"/>
                <a:sym typeface="+mn-lt"/>
              </a:rPr>
              <a:t>3 </a:t>
            </a:r>
            <a:r>
              <a:rPr lang="zh-CN" altLang="en-US" sz="4000" b="1" spc="200" dirty="0" smtClean="0">
                <a:solidFill>
                  <a:schemeClr val="accent4"/>
                </a:solidFill>
                <a:cs typeface="+mn-ea"/>
                <a:sym typeface="+mn-lt"/>
              </a:rPr>
              <a:t>教学推广</a:t>
            </a:r>
            <a:endParaRPr lang="en-US" altLang="zh-CN" sz="4000" b="1" spc="2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579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979279" y="1916833"/>
            <a:ext cx="1056267" cy="105626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091849" y="3038125"/>
            <a:ext cx="1056267" cy="10562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796169" y="3038125"/>
            <a:ext cx="1056267" cy="105626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796169" y="4159418"/>
            <a:ext cx="1056267" cy="10562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913497" y="4159418"/>
            <a:ext cx="1056267" cy="105626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030824" y="4159417"/>
            <a:ext cx="1056267" cy="105626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796169" y="1916832"/>
            <a:ext cx="2122050" cy="10562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19"/>
          <p:cNvSpPr txBox="1"/>
          <p:nvPr/>
        </p:nvSpPr>
        <p:spPr>
          <a:xfrm>
            <a:off x="2882508" y="20397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信息平台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KSO_Shape"/>
          <p:cNvSpPr>
            <a:spLocks/>
          </p:cNvSpPr>
          <p:nvPr/>
        </p:nvSpPr>
        <p:spPr bwMode="auto">
          <a:xfrm>
            <a:off x="4228597" y="2469608"/>
            <a:ext cx="482496" cy="365893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087091" y="1916832"/>
            <a:ext cx="2122050" cy="1056267"/>
          </a:xfrm>
          <a:prstGeom prst="roundRect">
            <a:avLst/>
          </a:prstGeom>
          <a:solidFill>
            <a:srgbClr val="EE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KSO_Shape"/>
          <p:cNvSpPr>
            <a:spLocks/>
          </p:cNvSpPr>
          <p:nvPr/>
        </p:nvSpPr>
        <p:spPr bwMode="auto">
          <a:xfrm>
            <a:off x="6227780" y="1985243"/>
            <a:ext cx="337726" cy="511704"/>
          </a:xfrm>
          <a:custGeom>
            <a:avLst/>
            <a:gdLst>
              <a:gd name="T0" fmla="*/ 523549 w 1017588"/>
              <a:gd name="T1" fmla="*/ 1727615 h 1541463"/>
              <a:gd name="T2" fmla="*/ 500286 w 1017588"/>
              <a:gd name="T3" fmla="*/ 1754797 h 1541463"/>
              <a:gd name="T4" fmla="*/ 514299 w 1017588"/>
              <a:gd name="T5" fmla="*/ 1785062 h 1541463"/>
              <a:gd name="T6" fmla="*/ 565870 w 1017588"/>
              <a:gd name="T7" fmla="*/ 1799914 h 1541463"/>
              <a:gd name="T8" fmla="*/ 727866 w 1017588"/>
              <a:gd name="T9" fmla="*/ 1792908 h 1541463"/>
              <a:gd name="T10" fmla="*/ 755894 w 1017588"/>
              <a:gd name="T11" fmla="*/ 1767127 h 1541463"/>
              <a:gd name="T12" fmla="*/ 746644 w 1017588"/>
              <a:gd name="T13" fmla="*/ 1736302 h 1541463"/>
              <a:gd name="T14" fmla="*/ 699840 w 1017588"/>
              <a:gd name="T15" fmla="*/ 1718928 h 1541463"/>
              <a:gd name="T16" fmla="*/ 676426 w 1017588"/>
              <a:gd name="T17" fmla="*/ 1022988 h 1541463"/>
              <a:gd name="T18" fmla="*/ 599649 w 1017588"/>
              <a:gd name="T19" fmla="*/ 995802 h 1541463"/>
              <a:gd name="T20" fmla="*/ 553373 w 1017588"/>
              <a:gd name="T21" fmla="*/ 800995 h 1541463"/>
              <a:gd name="T22" fmla="*/ 485472 w 1017588"/>
              <a:gd name="T23" fmla="*/ 832354 h 1541463"/>
              <a:gd name="T24" fmla="*/ 596776 w 1017588"/>
              <a:gd name="T25" fmla="*/ 784482 h 1541463"/>
              <a:gd name="T26" fmla="*/ 728604 w 1017588"/>
              <a:gd name="T27" fmla="*/ 580721 h 1541463"/>
              <a:gd name="T28" fmla="*/ 843030 w 1017588"/>
              <a:gd name="T29" fmla="*/ 784482 h 1541463"/>
              <a:gd name="T30" fmla="*/ 843030 w 1017588"/>
              <a:gd name="T31" fmla="*/ 918269 h 1541463"/>
              <a:gd name="T32" fmla="*/ 843030 w 1017588"/>
              <a:gd name="T33" fmla="*/ 1045900 h 1541463"/>
              <a:gd name="T34" fmla="*/ 482521 w 1017588"/>
              <a:gd name="T35" fmla="*/ 1074558 h 1541463"/>
              <a:gd name="T36" fmla="*/ 311872 w 1017588"/>
              <a:gd name="T37" fmla="*/ 1174370 h 1541463"/>
              <a:gd name="T38" fmla="*/ 239632 w 1017588"/>
              <a:gd name="T39" fmla="*/ 174303 h 1541463"/>
              <a:gd name="T40" fmla="*/ 199554 w 1017588"/>
              <a:gd name="T41" fmla="*/ 196161 h 1541463"/>
              <a:gd name="T42" fmla="*/ 170686 w 1017588"/>
              <a:gd name="T43" fmla="*/ 231190 h 1541463"/>
              <a:gd name="T44" fmla="*/ 157232 w 1017588"/>
              <a:gd name="T45" fmla="*/ 275185 h 1541463"/>
              <a:gd name="T46" fmla="*/ 160036 w 1017588"/>
              <a:gd name="T47" fmla="*/ 1511278 h 1541463"/>
              <a:gd name="T48" fmla="*/ 179935 w 1017588"/>
              <a:gd name="T49" fmla="*/ 1552472 h 1541463"/>
              <a:gd name="T50" fmla="*/ 213568 w 1017588"/>
              <a:gd name="T51" fmla="*/ 1582736 h 1541463"/>
              <a:gd name="T52" fmla="*/ 257009 w 1017588"/>
              <a:gd name="T53" fmla="*/ 1598710 h 1541463"/>
              <a:gd name="T54" fmla="*/ 1006177 w 1017588"/>
              <a:gd name="T55" fmla="*/ 1597589 h 1541463"/>
              <a:gd name="T56" fmla="*/ 1048498 w 1017588"/>
              <a:gd name="T57" fmla="*/ 1579934 h 1541463"/>
              <a:gd name="T58" fmla="*/ 1080729 w 1017588"/>
              <a:gd name="T59" fmla="*/ 1547708 h 1541463"/>
              <a:gd name="T60" fmla="*/ 1098106 w 1017588"/>
              <a:gd name="T61" fmla="*/ 1505673 h 1541463"/>
              <a:gd name="T62" fmla="*/ 1099507 w 1017588"/>
              <a:gd name="T63" fmla="*/ 269581 h 1541463"/>
              <a:gd name="T64" fmla="*/ 1083532 w 1017588"/>
              <a:gd name="T65" fmla="*/ 226145 h 1541463"/>
              <a:gd name="T66" fmla="*/ 1053262 w 1017588"/>
              <a:gd name="T67" fmla="*/ 192518 h 1541463"/>
              <a:gd name="T68" fmla="*/ 1011783 w 1017588"/>
              <a:gd name="T69" fmla="*/ 172622 h 1541463"/>
              <a:gd name="T70" fmla="*/ 624727 w 1017588"/>
              <a:gd name="T71" fmla="*/ 43436 h 1541463"/>
              <a:gd name="T72" fmla="*/ 598662 w 1017588"/>
              <a:gd name="T73" fmla="*/ 57447 h 1541463"/>
              <a:gd name="T74" fmla="*/ 589973 w 1017588"/>
              <a:gd name="T75" fmla="*/ 86311 h 1541463"/>
              <a:gd name="T76" fmla="*/ 603706 w 1017588"/>
              <a:gd name="T77" fmla="*/ 112372 h 1541463"/>
              <a:gd name="T78" fmla="*/ 632574 w 1017588"/>
              <a:gd name="T79" fmla="*/ 120780 h 1541463"/>
              <a:gd name="T80" fmla="*/ 658359 w 1017588"/>
              <a:gd name="T81" fmla="*/ 107048 h 1541463"/>
              <a:gd name="T82" fmla="*/ 667048 w 1017588"/>
              <a:gd name="T83" fmla="*/ 78184 h 1541463"/>
              <a:gd name="T84" fmla="*/ 653314 w 1017588"/>
              <a:gd name="T85" fmla="*/ 52123 h 1541463"/>
              <a:gd name="T86" fmla="*/ 144340 w 1017588"/>
              <a:gd name="T87" fmla="*/ 0 h 1541463"/>
              <a:gd name="T88" fmla="*/ 1150237 w 1017588"/>
              <a:gd name="T89" fmla="*/ 6725 h 1541463"/>
              <a:gd name="T90" fmla="*/ 1202086 w 1017588"/>
              <a:gd name="T91" fmla="*/ 34749 h 1541463"/>
              <a:gd name="T92" fmla="*/ 1239083 w 1017588"/>
              <a:gd name="T93" fmla="*/ 79586 h 1541463"/>
              <a:gd name="T94" fmla="*/ 1256740 w 1017588"/>
              <a:gd name="T95" fmla="*/ 136752 h 1541463"/>
              <a:gd name="T96" fmla="*/ 1252536 w 1017588"/>
              <a:gd name="T97" fmla="*/ 1790947 h 1541463"/>
              <a:gd name="T98" fmla="*/ 1227312 w 1017588"/>
              <a:gd name="T99" fmla="*/ 1843910 h 1541463"/>
              <a:gd name="T100" fmla="*/ 1184149 w 1017588"/>
              <a:gd name="T101" fmla="*/ 1883142 h 1541463"/>
              <a:gd name="T102" fmla="*/ 1128095 w 1017588"/>
              <a:gd name="T103" fmla="*/ 1903319 h 1541463"/>
              <a:gd name="T104" fmla="*/ 121638 w 1017588"/>
              <a:gd name="T105" fmla="*/ 1901918 h 1541463"/>
              <a:gd name="T106" fmla="*/ 66985 w 1017588"/>
              <a:gd name="T107" fmla="*/ 1879219 h 1541463"/>
              <a:gd name="T108" fmla="*/ 25785 w 1017588"/>
              <a:gd name="T109" fmla="*/ 1838025 h 1541463"/>
              <a:gd name="T110" fmla="*/ 2802 w 1017588"/>
              <a:gd name="T111" fmla="*/ 1783381 h 1541463"/>
              <a:gd name="T112" fmla="*/ 1682 w 1017588"/>
              <a:gd name="T113" fmla="*/ 128905 h 1541463"/>
              <a:gd name="T114" fmla="*/ 21861 w 1017588"/>
              <a:gd name="T115" fmla="*/ 73141 h 1541463"/>
              <a:gd name="T116" fmla="*/ 60820 w 1017588"/>
              <a:gd name="T117" fmla="*/ 30266 h 1541463"/>
              <a:gd name="T118" fmla="*/ 114071 w 1017588"/>
              <a:gd name="T119" fmla="*/ 4764 h 15414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17588" h="1541463">
                <a:moveTo>
                  <a:pt x="465468" y="1390219"/>
                </a:moveTo>
                <a:lnTo>
                  <a:pt x="457983" y="1390446"/>
                </a:lnTo>
                <a:lnTo>
                  <a:pt x="450951" y="1390900"/>
                </a:lnTo>
                <a:lnTo>
                  <a:pt x="444826" y="1391807"/>
                </a:lnTo>
                <a:lnTo>
                  <a:pt x="438702" y="1392940"/>
                </a:lnTo>
                <a:lnTo>
                  <a:pt x="433258" y="1394528"/>
                </a:lnTo>
                <a:lnTo>
                  <a:pt x="428267" y="1396115"/>
                </a:lnTo>
                <a:lnTo>
                  <a:pt x="423731" y="1397929"/>
                </a:lnTo>
                <a:lnTo>
                  <a:pt x="419648" y="1399970"/>
                </a:lnTo>
                <a:lnTo>
                  <a:pt x="416245" y="1402464"/>
                </a:lnTo>
                <a:lnTo>
                  <a:pt x="413069" y="1404958"/>
                </a:lnTo>
                <a:lnTo>
                  <a:pt x="410574" y="1407452"/>
                </a:lnTo>
                <a:lnTo>
                  <a:pt x="408533" y="1410627"/>
                </a:lnTo>
                <a:lnTo>
                  <a:pt x="406718" y="1413575"/>
                </a:lnTo>
                <a:lnTo>
                  <a:pt x="405584" y="1416749"/>
                </a:lnTo>
                <a:lnTo>
                  <a:pt x="404903" y="1419924"/>
                </a:lnTo>
                <a:lnTo>
                  <a:pt x="404676" y="1423325"/>
                </a:lnTo>
                <a:lnTo>
                  <a:pt x="404903" y="1426726"/>
                </a:lnTo>
                <a:lnTo>
                  <a:pt x="405584" y="1429901"/>
                </a:lnTo>
                <a:lnTo>
                  <a:pt x="406718" y="1433302"/>
                </a:lnTo>
                <a:lnTo>
                  <a:pt x="408533" y="1436250"/>
                </a:lnTo>
                <a:lnTo>
                  <a:pt x="410574" y="1439198"/>
                </a:lnTo>
                <a:lnTo>
                  <a:pt x="413069" y="1441919"/>
                </a:lnTo>
                <a:lnTo>
                  <a:pt x="416245" y="1444413"/>
                </a:lnTo>
                <a:lnTo>
                  <a:pt x="419648" y="1446907"/>
                </a:lnTo>
                <a:lnTo>
                  <a:pt x="423731" y="1448948"/>
                </a:lnTo>
                <a:lnTo>
                  <a:pt x="428267" y="1450762"/>
                </a:lnTo>
                <a:lnTo>
                  <a:pt x="433258" y="1452349"/>
                </a:lnTo>
                <a:lnTo>
                  <a:pt x="438702" y="1453937"/>
                </a:lnTo>
                <a:lnTo>
                  <a:pt x="444826" y="1455071"/>
                </a:lnTo>
                <a:lnTo>
                  <a:pt x="450951" y="1455751"/>
                </a:lnTo>
                <a:lnTo>
                  <a:pt x="457983" y="1456431"/>
                </a:lnTo>
                <a:lnTo>
                  <a:pt x="465468" y="1456431"/>
                </a:lnTo>
                <a:lnTo>
                  <a:pt x="551893" y="1456431"/>
                </a:lnTo>
                <a:lnTo>
                  <a:pt x="559379" y="1456431"/>
                </a:lnTo>
                <a:lnTo>
                  <a:pt x="566411" y="1455751"/>
                </a:lnTo>
                <a:lnTo>
                  <a:pt x="572762" y="1455071"/>
                </a:lnTo>
                <a:lnTo>
                  <a:pt x="578887" y="1453937"/>
                </a:lnTo>
                <a:lnTo>
                  <a:pt x="584104" y="1452349"/>
                </a:lnTo>
                <a:lnTo>
                  <a:pt x="589094" y="1450762"/>
                </a:lnTo>
                <a:lnTo>
                  <a:pt x="593858" y="1448948"/>
                </a:lnTo>
                <a:lnTo>
                  <a:pt x="597714" y="1446907"/>
                </a:lnTo>
                <a:lnTo>
                  <a:pt x="601343" y="1444413"/>
                </a:lnTo>
                <a:lnTo>
                  <a:pt x="604292" y="1441919"/>
                </a:lnTo>
                <a:lnTo>
                  <a:pt x="606788" y="1439198"/>
                </a:lnTo>
                <a:lnTo>
                  <a:pt x="609056" y="1436250"/>
                </a:lnTo>
                <a:lnTo>
                  <a:pt x="610644" y="1433302"/>
                </a:lnTo>
                <a:lnTo>
                  <a:pt x="611778" y="1429901"/>
                </a:lnTo>
                <a:lnTo>
                  <a:pt x="612458" y="1426726"/>
                </a:lnTo>
                <a:lnTo>
                  <a:pt x="612685" y="1423325"/>
                </a:lnTo>
                <a:lnTo>
                  <a:pt x="612458" y="1419924"/>
                </a:lnTo>
                <a:lnTo>
                  <a:pt x="611778" y="1416749"/>
                </a:lnTo>
                <a:lnTo>
                  <a:pt x="610644" y="1413575"/>
                </a:lnTo>
                <a:lnTo>
                  <a:pt x="609056" y="1410627"/>
                </a:lnTo>
                <a:lnTo>
                  <a:pt x="606788" y="1407452"/>
                </a:lnTo>
                <a:lnTo>
                  <a:pt x="604292" y="1404958"/>
                </a:lnTo>
                <a:lnTo>
                  <a:pt x="601343" y="1402464"/>
                </a:lnTo>
                <a:lnTo>
                  <a:pt x="597714" y="1399970"/>
                </a:lnTo>
                <a:lnTo>
                  <a:pt x="593858" y="1397929"/>
                </a:lnTo>
                <a:lnTo>
                  <a:pt x="589094" y="1396115"/>
                </a:lnTo>
                <a:lnTo>
                  <a:pt x="584104" y="1394528"/>
                </a:lnTo>
                <a:lnTo>
                  <a:pt x="578887" y="1392940"/>
                </a:lnTo>
                <a:lnTo>
                  <a:pt x="572762" y="1391807"/>
                </a:lnTo>
                <a:lnTo>
                  <a:pt x="566411" y="1390900"/>
                </a:lnTo>
                <a:lnTo>
                  <a:pt x="559379" y="1390446"/>
                </a:lnTo>
                <a:lnTo>
                  <a:pt x="551893" y="1390219"/>
                </a:lnTo>
                <a:lnTo>
                  <a:pt x="465468" y="1390219"/>
                </a:lnTo>
                <a:close/>
                <a:moveTo>
                  <a:pt x="547461" y="827768"/>
                </a:moveTo>
                <a:lnTo>
                  <a:pt x="519798" y="846308"/>
                </a:lnTo>
                <a:lnTo>
                  <a:pt x="559944" y="846308"/>
                </a:lnTo>
                <a:lnTo>
                  <a:pt x="551997" y="834345"/>
                </a:lnTo>
                <a:lnTo>
                  <a:pt x="547461" y="827768"/>
                </a:lnTo>
                <a:close/>
                <a:moveTo>
                  <a:pt x="564727" y="755943"/>
                </a:moveTo>
                <a:lnTo>
                  <a:pt x="598942" y="808038"/>
                </a:lnTo>
                <a:lnTo>
                  <a:pt x="679127" y="755943"/>
                </a:lnTo>
                <a:lnTo>
                  <a:pt x="564727" y="755943"/>
                </a:lnTo>
                <a:close/>
                <a:moveTo>
                  <a:pt x="273918" y="755943"/>
                </a:moveTo>
                <a:lnTo>
                  <a:pt x="273918" y="846308"/>
                </a:lnTo>
                <a:lnTo>
                  <a:pt x="425020" y="846308"/>
                </a:lnTo>
                <a:lnTo>
                  <a:pt x="485322" y="805770"/>
                </a:lnTo>
                <a:lnTo>
                  <a:pt x="524556" y="779916"/>
                </a:lnTo>
                <a:lnTo>
                  <a:pt x="561586" y="755943"/>
                </a:lnTo>
                <a:lnTo>
                  <a:pt x="411666" y="755943"/>
                </a:lnTo>
                <a:lnTo>
                  <a:pt x="370497" y="842963"/>
                </a:lnTo>
                <a:lnTo>
                  <a:pt x="323850" y="818756"/>
                </a:lnTo>
                <a:lnTo>
                  <a:pt x="353355" y="755943"/>
                </a:lnTo>
                <a:lnTo>
                  <a:pt x="273918" y="755943"/>
                </a:lnTo>
                <a:close/>
                <a:moveTo>
                  <a:pt x="447869" y="648139"/>
                </a:moveTo>
                <a:lnTo>
                  <a:pt x="471036" y="659260"/>
                </a:lnTo>
                <a:lnTo>
                  <a:pt x="476469" y="648139"/>
                </a:lnTo>
                <a:lnTo>
                  <a:pt x="447869" y="648139"/>
                </a:lnTo>
                <a:close/>
                <a:moveTo>
                  <a:pt x="273918" y="648139"/>
                </a:moveTo>
                <a:lnTo>
                  <a:pt x="273918" y="743033"/>
                </a:lnTo>
                <a:lnTo>
                  <a:pt x="359419" y="743033"/>
                </a:lnTo>
                <a:lnTo>
                  <a:pt x="372308" y="715592"/>
                </a:lnTo>
                <a:lnTo>
                  <a:pt x="392914" y="673513"/>
                </a:lnTo>
                <a:lnTo>
                  <a:pt x="405067" y="648139"/>
                </a:lnTo>
                <a:lnTo>
                  <a:pt x="273918" y="648139"/>
                </a:lnTo>
                <a:close/>
                <a:moveTo>
                  <a:pt x="273918" y="548715"/>
                </a:moveTo>
                <a:lnTo>
                  <a:pt x="273918" y="634777"/>
                </a:lnTo>
                <a:lnTo>
                  <a:pt x="411466" y="634777"/>
                </a:lnTo>
                <a:lnTo>
                  <a:pt x="413068" y="631433"/>
                </a:lnTo>
                <a:lnTo>
                  <a:pt x="420034" y="634777"/>
                </a:lnTo>
                <a:lnTo>
                  <a:pt x="482997" y="634777"/>
                </a:lnTo>
                <a:lnTo>
                  <a:pt x="525042" y="548715"/>
                </a:lnTo>
                <a:lnTo>
                  <a:pt x="273918" y="548715"/>
                </a:lnTo>
                <a:close/>
                <a:moveTo>
                  <a:pt x="252412" y="469900"/>
                </a:moveTo>
                <a:lnTo>
                  <a:pt x="273918" y="469900"/>
                </a:lnTo>
                <a:lnTo>
                  <a:pt x="273918" y="535353"/>
                </a:lnTo>
                <a:lnTo>
                  <a:pt x="507374" y="535353"/>
                </a:lnTo>
                <a:lnTo>
                  <a:pt x="474433" y="518541"/>
                </a:lnTo>
                <a:lnTo>
                  <a:pt x="589691" y="469900"/>
                </a:lnTo>
                <a:lnTo>
                  <a:pt x="606435" y="535353"/>
                </a:lnTo>
                <a:lnTo>
                  <a:pt x="682527" y="535353"/>
                </a:lnTo>
                <a:lnTo>
                  <a:pt x="682527" y="548715"/>
                </a:lnTo>
                <a:lnTo>
                  <a:pt x="609854" y="548715"/>
                </a:lnTo>
                <a:lnTo>
                  <a:pt x="620713" y="591163"/>
                </a:lnTo>
                <a:lnTo>
                  <a:pt x="568406" y="564693"/>
                </a:lnTo>
                <a:lnTo>
                  <a:pt x="534887" y="634777"/>
                </a:lnTo>
                <a:lnTo>
                  <a:pt x="682301" y="634777"/>
                </a:lnTo>
                <a:lnTo>
                  <a:pt x="682301" y="648139"/>
                </a:lnTo>
                <a:lnTo>
                  <a:pt x="528496" y="648139"/>
                </a:lnTo>
                <a:lnTo>
                  <a:pt x="490284" y="728035"/>
                </a:lnTo>
                <a:lnTo>
                  <a:pt x="478282" y="722380"/>
                </a:lnTo>
                <a:lnTo>
                  <a:pt x="444316" y="705864"/>
                </a:lnTo>
                <a:lnTo>
                  <a:pt x="437070" y="702245"/>
                </a:lnTo>
                <a:lnTo>
                  <a:pt x="417773" y="743033"/>
                </a:lnTo>
                <a:lnTo>
                  <a:pt x="682301" y="743033"/>
                </a:lnTo>
                <a:lnTo>
                  <a:pt x="682301" y="753881"/>
                </a:lnTo>
                <a:lnTo>
                  <a:pt x="705758" y="738641"/>
                </a:lnTo>
                <a:lnTo>
                  <a:pt x="674461" y="688975"/>
                </a:lnTo>
                <a:lnTo>
                  <a:pt x="798513" y="706438"/>
                </a:lnTo>
                <a:lnTo>
                  <a:pt x="762681" y="826634"/>
                </a:lnTo>
                <a:lnTo>
                  <a:pt x="731385" y="776968"/>
                </a:lnTo>
                <a:lnTo>
                  <a:pt x="626904" y="846308"/>
                </a:lnTo>
                <a:lnTo>
                  <a:pt x="682301" y="846308"/>
                </a:lnTo>
                <a:lnTo>
                  <a:pt x="682301" y="859670"/>
                </a:lnTo>
                <a:lnTo>
                  <a:pt x="606771" y="859670"/>
                </a:lnTo>
                <a:lnTo>
                  <a:pt x="580345" y="877207"/>
                </a:lnTo>
                <a:lnTo>
                  <a:pt x="573088" y="866095"/>
                </a:lnTo>
                <a:lnTo>
                  <a:pt x="568820" y="859670"/>
                </a:lnTo>
                <a:lnTo>
                  <a:pt x="499859" y="859670"/>
                </a:lnTo>
                <a:lnTo>
                  <a:pt x="418193" y="914400"/>
                </a:lnTo>
                <a:lnTo>
                  <a:pt x="390525" y="869497"/>
                </a:lnTo>
                <a:lnTo>
                  <a:pt x="405143" y="859670"/>
                </a:lnTo>
                <a:lnTo>
                  <a:pt x="273918" y="859670"/>
                </a:lnTo>
                <a:lnTo>
                  <a:pt x="273918" y="950261"/>
                </a:lnTo>
                <a:lnTo>
                  <a:pt x="754062" y="950261"/>
                </a:lnTo>
                <a:lnTo>
                  <a:pt x="754062" y="971550"/>
                </a:lnTo>
                <a:lnTo>
                  <a:pt x="273918" y="971550"/>
                </a:lnTo>
                <a:lnTo>
                  <a:pt x="252412" y="971550"/>
                </a:lnTo>
                <a:lnTo>
                  <a:pt x="252412" y="950261"/>
                </a:lnTo>
                <a:lnTo>
                  <a:pt x="252412" y="469900"/>
                </a:lnTo>
                <a:close/>
                <a:moveTo>
                  <a:pt x="222527" y="136732"/>
                </a:moveTo>
                <a:lnTo>
                  <a:pt x="217536" y="136959"/>
                </a:lnTo>
                <a:lnTo>
                  <a:pt x="212546" y="137185"/>
                </a:lnTo>
                <a:lnTo>
                  <a:pt x="208009" y="137866"/>
                </a:lnTo>
                <a:lnTo>
                  <a:pt x="203246" y="138773"/>
                </a:lnTo>
                <a:lnTo>
                  <a:pt x="198482" y="139680"/>
                </a:lnTo>
                <a:lnTo>
                  <a:pt x="193945" y="141040"/>
                </a:lnTo>
                <a:lnTo>
                  <a:pt x="189409" y="142628"/>
                </a:lnTo>
                <a:lnTo>
                  <a:pt x="185326" y="144442"/>
                </a:lnTo>
                <a:lnTo>
                  <a:pt x="181016" y="146256"/>
                </a:lnTo>
                <a:lnTo>
                  <a:pt x="176706" y="148296"/>
                </a:lnTo>
                <a:lnTo>
                  <a:pt x="172850" y="150791"/>
                </a:lnTo>
                <a:lnTo>
                  <a:pt x="168767" y="153058"/>
                </a:lnTo>
                <a:lnTo>
                  <a:pt x="165137" y="155779"/>
                </a:lnTo>
                <a:lnTo>
                  <a:pt x="161508" y="158727"/>
                </a:lnTo>
                <a:lnTo>
                  <a:pt x="158105" y="161675"/>
                </a:lnTo>
                <a:lnTo>
                  <a:pt x="154703" y="164849"/>
                </a:lnTo>
                <a:lnTo>
                  <a:pt x="151527" y="168251"/>
                </a:lnTo>
                <a:lnTo>
                  <a:pt x="148578" y="171425"/>
                </a:lnTo>
                <a:lnTo>
                  <a:pt x="145629" y="175280"/>
                </a:lnTo>
                <a:lnTo>
                  <a:pt x="143134" y="178908"/>
                </a:lnTo>
                <a:lnTo>
                  <a:pt x="140639" y="182989"/>
                </a:lnTo>
                <a:lnTo>
                  <a:pt x="138144" y="187071"/>
                </a:lnTo>
                <a:lnTo>
                  <a:pt x="136102" y="190926"/>
                </a:lnTo>
                <a:lnTo>
                  <a:pt x="134287" y="195461"/>
                </a:lnTo>
                <a:lnTo>
                  <a:pt x="132246" y="199542"/>
                </a:lnTo>
                <a:lnTo>
                  <a:pt x="130885" y="204077"/>
                </a:lnTo>
                <a:lnTo>
                  <a:pt x="129524" y="208612"/>
                </a:lnTo>
                <a:lnTo>
                  <a:pt x="128616" y="213148"/>
                </a:lnTo>
                <a:lnTo>
                  <a:pt x="127709" y="218136"/>
                </a:lnTo>
                <a:lnTo>
                  <a:pt x="127255" y="222671"/>
                </a:lnTo>
                <a:lnTo>
                  <a:pt x="126802" y="227660"/>
                </a:lnTo>
                <a:lnTo>
                  <a:pt x="126802" y="232648"/>
                </a:lnTo>
                <a:lnTo>
                  <a:pt x="126802" y="1198840"/>
                </a:lnTo>
                <a:lnTo>
                  <a:pt x="126802" y="1203829"/>
                </a:lnTo>
                <a:lnTo>
                  <a:pt x="127255" y="1208591"/>
                </a:lnTo>
                <a:lnTo>
                  <a:pt x="127709" y="1213579"/>
                </a:lnTo>
                <a:lnTo>
                  <a:pt x="128616" y="1218341"/>
                </a:lnTo>
                <a:lnTo>
                  <a:pt x="129524" y="1222876"/>
                </a:lnTo>
                <a:lnTo>
                  <a:pt x="130885" y="1227411"/>
                </a:lnTo>
                <a:lnTo>
                  <a:pt x="132246" y="1231946"/>
                </a:lnTo>
                <a:lnTo>
                  <a:pt x="134287" y="1236254"/>
                </a:lnTo>
                <a:lnTo>
                  <a:pt x="136102" y="1240563"/>
                </a:lnTo>
                <a:lnTo>
                  <a:pt x="138144" y="1244418"/>
                </a:lnTo>
                <a:lnTo>
                  <a:pt x="140639" y="1248726"/>
                </a:lnTo>
                <a:lnTo>
                  <a:pt x="143134" y="1252354"/>
                </a:lnTo>
                <a:lnTo>
                  <a:pt x="145629" y="1256209"/>
                </a:lnTo>
                <a:lnTo>
                  <a:pt x="148578" y="1259837"/>
                </a:lnTo>
                <a:lnTo>
                  <a:pt x="151527" y="1263465"/>
                </a:lnTo>
                <a:lnTo>
                  <a:pt x="154703" y="1266639"/>
                </a:lnTo>
                <a:lnTo>
                  <a:pt x="158105" y="1269814"/>
                </a:lnTo>
                <a:lnTo>
                  <a:pt x="161508" y="1272762"/>
                </a:lnTo>
                <a:lnTo>
                  <a:pt x="165137" y="1275709"/>
                </a:lnTo>
                <a:lnTo>
                  <a:pt x="168767" y="1278430"/>
                </a:lnTo>
                <a:lnTo>
                  <a:pt x="172850" y="1280698"/>
                </a:lnTo>
                <a:lnTo>
                  <a:pt x="176706" y="1283192"/>
                </a:lnTo>
                <a:lnTo>
                  <a:pt x="181016" y="1285233"/>
                </a:lnTo>
                <a:lnTo>
                  <a:pt x="185326" y="1287274"/>
                </a:lnTo>
                <a:lnTo>
                  <a:pt x="189409" y="1288861"/>
                </a:lnTo>
                <a:lnTo>
                  <a:pt x="193945" y="1290448"/>
                </a:lnTo>
                <a:lnTo>
                  <a:pt x="198482" y="1291809"/>
                </a:lnTo>
                <a:lnTo>
                  <a:pt x="203246" y="1292716"/>
                </a:lnTo>
                <a:lnTo>
                  <a:pt x="208009" y="1293623"/>
                </a:lnTo>
                <a:lnTo>
                  <a:pt x="212546" y="1294303"/>
                </a:lnTo>
                <a:lnTo>
                  <a:pt x="217536" y="1294530"/>
                </a:lnTo>
                <a:lnTo>
                  <a:pt x="222527" y="1294757"/>
                </a:lnTo>
                <a:lnTo>
                  <a:pt x="795062" y="1294757"/>
                </a:lnTo>
                <a:lnTo>
                  <a:pt x="799825" y="1294530"/>
                </a:lnTo>
                <a:lnTo>
                  <a:pt x="804816" y="1294303"/>
                </a:lnTo>
                <a:lnTo>
                  <a:pt x="809579" y="1293623"/>
                </a:lnTo>
                <a:lnTo>
                  <a:pt x="814343" y="1292716"/>
                </a:lnTo>
                <a:lnTo>
                  <a:pt x="818880" y="1291809"/>
                </a:lnTo>
                <a:lnTo>
                  <a:pt x="823643" y="1290448"/>
                </a:lnTo>
                <a:lnTo>
                  <a:pt x="827953" y="1288861"/>
                </a:lnTo>
                <a:lnTo>
                  <a:pt x="832263" y="1287274"/>
                </a:lnTo>
                <a:lnTo>
                  <a:pt x="836573" y="1285233"/>
                </a:lnTo>
                <a:lnTo>
                  <a:pt x="840656" y="1283192"/>
                </a:lnTo>
                <a:lnTo>
                  <a:pt x="844512" y="1280698"/>
                </a:lnTo>
                <a:lnTo>
                  <a:pt x="848595" y="1278430"/>
                </a:lnTo>
                <a:lnTo>
                  <a:pt x="852451" y="1275709"/>
                </a:lnTo>
                <a:lnTo>
                  <a:pt x="856081" y="1272762"/>
                </a:lnTo>
                <a:lnTo>
                  <a:pt x="859256" y="1269814"/>
                </a:lnTo>
                <a:lnTo>
                  <a:pt x="862886" y="1266639"/>
                </a:lnTo>
                <a:lnTo>
                  <a:pt x="865835" y="1263465"/>
                </a:lnTo>
                <a:lnTo>
                  <a:pt x="869010" y="1259837"/>
                </a:lnTo>
                <a:lnTo>
                  <a:pt x="871732" y="1256209"/>
                </a:lnTo>
                <a:lnTo>
                  <a:pt x="874681" y="1252354"/>
                </a:lnTo>
                <a:lnTo>
                  <a:pt x="876950" y="1248726"/>
                </a:lnTo>
                <a:lnTo>
                  <a:pt x="879218" y="1244418"/>
                </a:lnTo>
                <a:lnTo>
                  <a:pt x="881260" y="1240563"/>
                </a:lnTo>
                <a:lnTo>
                  <a:pt x="883301" y="1236254"/>
                </a:lnTo>
                <a:lnTo>
                  <a:pt x="885116" y="1231946"/>
                </a:lnTo>
                <a:lnTo>
                  <a:pt x="886477" y="1227411"/>
                </a:lnTo>
                <a:lnTo>
                  <a:pt x="887838" y="1222876"/>
                </a:lnTo>
                <a:lnTo>
                  <a:pt x="888745" y="1218341"/>
                </a:lnTo>
                <a:lnTo>
                  <a:pt x="889879" y="1213579"/>
                </a:lnTo>
                <a:lnTo>
                  <a:pt x="890560" y="1208591"/>
                </a:lnTo>
                <a:lnTo>
                  <a:pt x="890787" y="1203829"/>
                </a:lnTo>
                <a:lnTo>
                  <a:pt x="891014" y="1198840"/>
                </a:lnTo>
                <a:lnTo>
                  <a:pt x="891014" y="232648"/>
                </a:lnTo>
                <a:lnTo>
                  <a:pt x="890787" y="227660"/>
                </a:lnTo>
                <a:lnTo>
                  <a:pt x="890560" y="222671"/>
                </a:lnTo>
                <a:lnTo>
                  <a:pt x="889879" y="218136"/>
                </a:lnTo>
                <a:lnTo>
                  <a:pt x="888745" y="213148"/>
                </a:lnTo>
                <a:lnTo>
                  <a:pt x="887838" y="208612"/>
                </a:lnTo>
                <a:lnTo>
                  <a:pt x="886477" y="204077"/>
                </a:lnTo>
                <a:lnTo>
                  <a:pt x="885116" y="199542"/>
                </a:lnTo>
                <a:lnTo>
                  <a:pt x="883301" y="195461"/>
                </a:lnTo>
                <a:lnTo>
                  <a:pt x="881260" y="190926"/>
                </a:lnTo>
                <a:lnTo>
                  <a:pt x="879218" y="187071"/>
                </a:lnTo>
                <a:lnTo>
                  <a:pt x="876950" y="182989"/>
                </a:lnTo>
                <a:lnTo>
                  <a:pt x="874681" y="178908"/>
                </a:lnTo>
                <a:lnTo>
                  <a:pt x="871732" y="175280"/>
                </a:lnTo>
                <a:lnTo>
                  <a:pt x="869010" y="171425"/>
                </a:lnTo>
                <a:lnTo>
                  <a:pt x="865835" y="168251"/>
                </a:lnTo>
                <a:lnTo>
                  <a:pt x="862886" y="164849"/>
                </a:lnTo>
                <a:lnTo>
                  <a:pt x="859256" y="161675"/>
                </a:lnTo>
                <a:lnTo>
                  <a:pt x="856081" y="158727"/>
                </a:lnTo>
                <a:lnTo>
                  <a:pt x="852451" y="155779"/>
                </a:lnTo>
                <a:lnTo>
                  <a:pt x="848595" y="153058"/>
                </a:lnTo>
                <a:lnTo>
                  <a:pt x="844512" y="150791"/>
                </a:lnTo>
                <a:lnTo>
                  <a:pt x="840656" y="148296"/>
                </a:lnTo>
                <a:lnTo>
                  <a:pt x="836573" y="146256"/>
                </a:lnTo>
                <a:lnTo>
                  <a:pt x="832263" y="144442"/>
                </a:lnTo>
                <a:lnTo>
                  <a:pt x="827953" y="142628"/>
                </a:lnTo>
                <a:lnTo>
                  <a:pt x="823643" y="141040"/>
                </a:lnTo>
                <a:lnTo>
                  <a:pt x="818880" y="139680"/>
                </a:lnTo>
                <a:lnTo>
                  <a:pt x="814343" y="138773"/>
                </a:lnTo>
                <a:lnTo>
                  <a:pt x="809579" y="137866"/>
                </a:lnTo>
                <a:lnTo>
                  <a:pt x="804816" y="137185"/>
                </a:lnTo>
                <a:lnTo>
                  <a:pt x="799825" y="136959"/>
                </a:lnTo>
                <a:lnTo>
                  <a:pt x="795062" y="136732"/>
                </a:lnTo>
                <a:lnTo>
                  <a:pt x="222527" y="136732"/>
                </a:lnTo>
                <a:close/>
                <a:moveTo>
                  <a:pt x="508567" y="34920"/>
                </a:moveTo>
                <a:lnTo>
                  <a:pt x="505619" y="35147"/>
                </a:lnTo>
                <a:lnTo>
                  <a:pt x="502216" y="35600"/>
                </a:lnTo>
                <a:lnTo>
                  <a:pt x="499494" y="36507"/>
                </a:lnTo>
                <a:lnTo>
                  <a:pt x="496545" y="37414"/>
                </a:lnTo>
                <a:lnTo>
                  <a:pt x="493596" y="39002"/>
                </a:lnTo>
                <a:lnTo>
                  <a:pt x="491101" y="40362"/>
                </a:lnTo>
                <a:lnTo>
                  <a:pt x="488606" y="42176"/>
                </a:lnTo>
                <a:lnTo>
                  <a:pt x="486337" y="44217"/>
                </a:lnTo>
                <a:lnTo>
                  <a:pt x="484523" y="46484"/>
                </a:lnTo>
                <a:lnTo>
                  <a:pt x="482708" y="48979"/>
                </a:lnTo>
                <a:lnTo>
                  <a:pt x="480893" y="51473"/>
                </a:lnTo>
                <a:lnTo>
                  <a:pt x="479759" y="54421"/>
                </a:lnTo>
                <a:lnTo>
                  <a:pt x="478625" y="57142"/>
                </a:lnTo>
                <a:lnTo>
                  <a:pt x="477944" y="60090"/>
                </a:lnTo>
                <a:lnTo>
                  <a:pt x="477491" y="63264"/>
                </a:lnTo>
                <a:lnTo>
                  <a:pt x="477264" y="66439"/>
                </a:lnTo>
                <a:lnTo>
                  <a:pt x="477491" y="69840"/>
                </a:lnTo>
                <a:lnTo>
                  <a:pt x="477944" y="72788"/>
                </a:lnTo>
                <a:lnTo>
                  <a:pt x="478625" y="75962"/>
                </a:lnTo>
                <a:lnTo>
                  <a:pt x="479759" y="78683"/>
                </a:lnTo>
                <a:lnTo>
                  <a:pt x="480893" y="81404"/>
                </a:lnTo>
                <a:lnTo>
                  <a:pt x="482708" y="84125"/>
                </a:lnTo>
                <a:lnTo>
                  <a:pt x="484523" y="86620"/>
                </a:lnTo>
                <a:lnTo>
                  <a:pt x="486337" y="88660"/>
                </a:lnTo>
                <a:lnTo>
                  <a:pt x="488606" y="90928"/>
                </a:lnTo>
                <a:lnTo>
                  <a:pt x="491101" y="92742"/>
                </a:lnTo>
                <a:lnTo>
                  <a:pt x="493596" y="94103"/>
                </a:lnTo>
                <a:lnTo>
                  <a:pt x="496545" y="95463"/>
                </a:lnTo>
                <a:lnTo>
                  <a:pt x="499494" y="96370"/>
                </a:lnTo>
                <a:lnTo>
                  <a:pt x="502216" y="97277"/>
                </a:lnTo>
                <a:lnTo>
                  <a:pt x="505619" y="97731"/>
                </a:lnTo>
                <a:lnTo>
                  <a:pt x="508567" y="97731"/>
                </a:lnTo>
                <a:lnTo>
                  <a:pt x="511970" y="97731"/>
                </a:lnTo>
                <a:lnTo>
                  <a:pt x="515146" y="97277"/>
                </a:lnTo>
                <a:lnTo>
                  <a:pt x="517868" y="96370"/>
                </a:lnTo>
                <a:lnTo>
                  <a:pt x="521043" y="95463"/>
                </a:lnTo>
                <a:lnTo>
                  <a:pt x="523765" y="94103"/>
                </a:lnTo>
                <a:lnTo>
                  <a:pt x="526487" y="92742"/>
                </a:lnTo>
                <a:lnTo>
                  <a:pt x="528756" y="90928"/>
                </a:lnTo>
                <a:lnTo>
                  <a:pt x="531024" y="88660"/>
                </a:lnTo>
                <a:lnTo>
                  <a:pt x="532839" y="86620"/>
                </a:lnTo>
                <a:lnTo>
                  <a:pt x="534880" y="84125"/>
                </a:lnTo>
                <a:lnTo>
                  <a:pt x="536468" y="81404"/>
                </a:lnTo>
                <a:lnTo>
                  <a:pt x="537602" y="78683"/>
                </a:lnTo>
                <a:lnTo>
                  <a:pt x="538737" y="75962"/>
                </a:lnTo>
                <a:lnTo>
                  <a:pt x="539417" y="72788"/>
                </a:lnTo>
                <a:lnTo>
                  <a:pt x="539871" y="69840"/>
                </a:lnTo>
                <a:lnTo>
                  <a:pt x="540098" y="66439"/>
                </a:lnTo>
                <a:lnTo>
                  <a:pt x="539871" y="63264"/>
                </a:lnTo>
                <a:lnTo>
                  <a:pt x="539417" y="60090"/>
                </a:lnTo>
                <a:lnTo>
                  <a:pt x="538737" y="57142"/>
                </a:lnTo>
                <a:lnTo>
                  <a:pt x="537602" y="54421"/>
                </a:lnTo>
                <a:lnTo>
                  <a:pt x="536468" y="51473"/>
                </a:lnTo>
                <a:lnTo>
                  <a:pt x="534880" y="48979"/>
                </a:lnTo>
                <a:lnTo>
                  <a:pt x="532839" y="46484"/>
                </a:lnTo>
                <a:lnTo>
                  <a:pt x="531024" y="44217"/>
                </a:lnTo>
                <a:lnTo>
                  <a:pt x="528756" y="42176"/>
                </a:lnTo>
                <a:lnTo>
                  <a:pt x="526487" y="40362"/>
                </a:lnTo>
                <a:lnTo>
                  <a:pt x="523765" y="39002"/>
                </a:lnTo>
                <a:lnTo>
                  <a:pt x="521043" y="37414"/>
                </a:lnTo>
                <a:lnTo>
                  <a:pt x="517868" y="36507"/>
                </a:lnTo>
                <a:lnTo>
                  <a:pt x="515146" y="35600"/>
                </a:lnTo>
                <a:lnTo>
                  <a:pt x="511970" y="35147"/>
                </a:lnTo>
                <a:lnTo>
                  <a:pt x="508567" y="34920"/>
                </a:lnTo>
                <a:close/>
                <a:moveTo>
                  <a:pt x="116821" y="0"/>
                </a:moveTo>
                <a:lnTo>
                  <a:pt x="123172" y="0"/>
                </a:lnTo>
                <a:lnTo>
                  <a:pt x="894189" y="0"/>
                </a:lnTo>
                <a:lnTo>
                  <a:pt x="900541" y="0"/>
                </a:lnTo>
                <a:lnTo>
                  <a:pt x="906892" y="454"/>
                </a:lnTo>
                <a:lnTo>
                  <a:pt x="913017" y="1361"/>
                </a:lnTo>
                <a:lnTo>
                  <a:pt x="919141" y="2495"/>
                </a:lnTo>
                <a:lnTo>
                  <a:pt x="925039" y="3855"/>
                </a:lnTo>
                <a:lnTo>
                  <a:pt x="930937" y="5442"/>
                </a:lnTo>
                <a:lnTo>
                  <a:pt x="936608" y="7483"/>
                </a:lnTo>
                <a:lnTo>
                  <a:pt x="942279" y="9751"/>
                </a:lnTo>
                <a:lnTo>
                  <a:pt x="947723" y="12245"/>
                </a:lnTo>
                <a:lnTo>
                  <a:pt x="952940" y="14739"/>
                </a:lnTo>
                <a:lnTo>
                  <a:pt x="958384" y="17914"/>
                </a:lnTo>
                <a:lnTo>
                  <a:pt x="963147" y="21088"/>
                </a:lnTo>
                <a:lnTo>
                  <a:pt x="968138" y="24490"/>
                </a:lnTo>
                <a:lnTo>
                  <a:pt x="972901" y="28118"/>
                </a:lnTo>
                <a:lnTo>
                  <a:pt x="977211" y="32199"/>
                </a:lnTo>
                <a:lnTo>
                  <a:pt x="981521" y="36054"/>
                </a:lnTo>
                <a:lnTo>
                  <a:pt x="985377" y="40362"/>
                </a:lnTo>
                <a:lnTo>
                  <a:pt x="989461" y="44670"/>
                </a:lnTo>
                <a:lnTo>
                  <a:pt x="993317" y="49432"/>
                </a:lnTo>
                <a:lnTo>
                  <a:pt x="996492" y="54421"/>
                </a:lnTo>
                <a:lnTo>
                  <a:pt x="999668" y="59183"/>
                </a:lnTo>
                <a:lnTo>
                  <a:pt x="1002844" y="64398"/>
                </a:lnTo>
                <a:lnTo>
                  <a:pt x="1005339" y="69840"/>
                </a:lnTo>
                <a:lnTo>
                  <a:pt x="1008061" y="75282"/>
                </a:lnTo>
                <a:lnTo>
                  <a:pt x="1010103" y="80724"/>
                </a:lnTo>
                <a:lnTo>
                  <a:pt x="1012144" y="86620"/>
                </a:lnTo>
                <a:lnTo>
                  <a:pt x="1013732" y="92515"/>
                </a:lnTo>
                <a:lnTo>
                  <a:pt x="1015093" y="98638"/>
                </a:lnTo>
                <a:lnTo>
                  <a:pt x="1016227" y="104306"/>
                </a:lnTo>
                <a:lnTo>
                  <a:pt x="1017135" y="110655"/>
                </a:lnTo>
                <a:lnTo>
                  <a:pt x="1017588" y="117004"/>
                </a:lnTo>
                <a:lnTo>
                  <a:pt x="1017588" y="123354"/>
                </a:lnTo>
                <a:lnTo>
                  <a:pt x="1017588" y="1418337"/>
                </a:lnTo>
                <a:lnTo>
                  <a:pt x="1017588" y="1424686"/>
                </a:lnTo>
                <a:lnTo>
                  <a:pt x="1017135" y="1431035"/>
                </a:lnTo>
                <a:lnTo>
                  <a:pt x="1016227" y="1436930"/>
                </a:lnTo>
                <a:lnTo>
                  <a:pt x="1015093" y="1443053"/>
                </a:lnTo>
                <a:lnTo>
                  <a:pt x="1013732" y="1449175"/>
                </a:lnTo>
                <a:lnTo>
                  <a:pt x="1012144" y="1455071"/>
                </a:lnTo>
                <a:lnTo>
                  <a:pt x="1010103" y="1460739"/>
                </a:lnTo>
                <a:lnTo>
                  <a:pt x="1008061" y="1466181"/>
                </a:lnTo>
                <a:lnTo>
                  <a:pt x="1005339" y="1471850"/>
                </a:lnTo>
                <a:lnTo>
                  <a:pt x="1002844" y="1477065"/>
                </a:lnTo>
                <a:lnTo>
                  <a:pt x="999668" y="1482054"/>
                </a:lnTo>
                <a:lnTo>
                  <a:pt x="996492" y="1487269"/>
                </a:lnTo>
                <a:lnTo>
                  <a:pt x="993317" y="1492031"/>
                </a:lnTo>
                <a:lnTo>
                  <a:pt x="989461" y="1496566"/>
                </a:lnTo>
                <a:lnTo>
                  <a:pt x="985377" y="1501101"/>
                </a:lnTo>
                <a:lnTo>
                  <a:pt x="981521" y="1505636"/>
                </a:lnTo>
                <a:lnTo>
                  <a:pt x="977211" y="1509491"/>
                </a:lnTo>
                <a:lnTo>
                  <a:pt x="972901" y="1513573"/>
                </a:lnTo>
                <a:lnTo>
                  <a:pt x="968138" y="1516974"/>
                </a:lnTo>
                <a:lnTo>
                  <a:pt x="963147" y="1520602"/>
                </a:lnTo>
                <a:lnTo>
                  <a:pt x="958384" y="1523776"/>
                </a:lnTo>
                <a:lnTo>
                  <a:pt x="952940" y="1526724"/>
                </a:lnTo>
                <a:lnTo>
                  <a:pt x="947723" y="1529445"/>
                </a:lnTo>
                <a:lnTo>
                  <a:pt x="942279" y="1531940"/>
                </a:lnTo>
                <a:lnTo>
                  <a:pt x="936608" y="1533980"/>
                </a:lnTo>
                <a:lnTo>
                  <a:pt x="930937" y="1536021"/>
                </a:lnTo>
                <a:lnTo>
                  <a:pt x="925039" y="1537835"/>
                </a:lnTo>
                <a:lnTo>
                  <a:pt x="919141" y="1538969"/>
                </a:lnTo>
                <a:lnTo>
                  <a:pt x="913017" y="1540103"/>
                </a:lnTo>
                <a:lnTo>
                  <a:pt x="906892" y="1540783"/>
                </a:lnTo>
                <a:lnTo>
                  <a:pt x="900541" y="1541236"/>
                </a:lnTo>
                <a:lnTo>
                  <a:pt x="894189" y="1541463"/>
                </a:lnTo>
                <a:lnTo>
                  <a:pt x="123172" y="1541463"/>
                </a:lnTo>
                <a:lnTo>
                  <a:pt x="116821" y="1541236"/>
                </a:lnTo>
                <a:lnTo>
                  <a:pt x="110696" y="1540783"/>
                </a:lnTo>
                <a:lnTo>
                  <a:pt x="104572" y="1540103"/>
                </a:lnTo>
                <a:lnTo>
                  <a:pt x="98447" y="1538969"/>
                </a:lnTo>
                <a:lnTo>
                  <a:pt x="92323" y="1537835"/>
                </a:lnTo>
                <a:lnTo>
                  <a:pt x="86425" y="1536021"/>
                </a:lnTo>
                <a:lnTo>
                  <a:pt x="80981" y="1533980"/>
                </a:lnTo>
                <a:lnTo>
                  <a:pt x="75310" y="1531940"/>
                </a:lnTo>
                <a:lnTo>
                  <a:pt x="69639" y="1529445"/>
                </a:lnTo>
                <a:lnTo>
                  <a:pt x="64422" y="1526724"/>
                </a:lnTo>
                <a:lnTo>
                  <a:pt x="59204" y="1523776"/>
                </a:lnTo>
                <a:lnTo>
                  <a:pt x="54214" y="1520602"/>
                </a:lnTo>
                <a:lnTo>
                  <a:pt x="49224" y="1516974"/>
                </a:lnTo>
                <a:lnTo>
                  <a:pt x="44687" y="1513573"/>
                </a:lnTo>
                <a:lnTo>
                  <a:pt x="40150" y="1509491"/>
                </a:lnTo>
                <a:lnTo>
                  <a:pt x="35840" y="1505636"/>
                </a:lnTo>
                <a:lnTo>
                  <a:pt x="31984" y="1501101"/>
                </a:lnTo>
                <a:lnTo>
                  <a:pt x="27901" y="1496566"/>
                </a:lnTo>
                <a:lnTo>
                  <a:pt x="24272" y="1492031"/>
                </a:lnTo>
                <a:lnTo>
                  <a:pt x="20869" y="1487269"/>
                </a:lnTo>
                <a:lnTo>
                  <a:pt x="17693" y="1482054"/>
                </a:lnTo>
                <a:lnTo>
                  <a:pt x="14744" y="1477065"/>
                </a:lnTo>
                <a:lnTo>
                  <a:pt x="12022" y="1471850"/>
                </a:lnTo>
                <a:lnTo>
                  <a:pt x="9527" y="1466181"/>
                </a:lnTo>
                <a:lnTo>
                  <a:pt x="7486" y="1460739"/>
                </a:lnTo>
                <a:lnTo>
                  <a:pt x="5217" y="1455071"/>
                </a:lnTo>
                <a:lnTo>
                  <a:pt x="3630" y="1449175"/>
                </a:lnTo>
                <a:lnTo>
                  <a:pt x="2268" y="1443053"/>
                </a:lnTo>
                <a:lnTo>
                  <a:pt x="1361" y="1436930"/>
                </a:lnTo>
                <a:lnTo>
                  <a:pt x="454" y="1431035"/>
                </a:lnTo>
                <a:lnTo>
                  <a:pt x="0" y="1424686"/>
                </a:lnTo>
                <a:lnTo>
                  <a:pt x="0" y="1418337"/>
                </a:lnTo>
                <a:lnTo>
                  <a:pt x="0" y="123354"/>
                </a:lnTo>
                <a:lnTo>
                  <a:pt x="0" y="117004"/>
                </a:lnTo>
                <a:lnTo>
                  <a:pt x="454" y="110655"/>
                </a:lnTo>
                <a:lnTo>
                  <a:pt x="1361" y="104306"/>
                </a:lnTo>
                <a:lnTo>
                  <a:pt x="2268" y="98638"/>
                </a:lnTo>
                <a:lnTo>
                  <a:pt x="3630" y="92515"/>
                </a:lnTo>
                <a:lnTo>
                  <a:pt x="5217" y="86620"/>
                </a:lnTo>
                <a:lnTo>
                  <a:pt x="7486" y="80724"/>
                </a:lnTo>
                <a:lnTo>
                  <a:pt x="9527" y="75282"/>
                </a:lnTo>
                <a:lnTo>
                  <a:pt x="12022" y="69840"/>
                </a:lnTo>
                <a:lnTo>
                  <a:pt x="14744" y="64398"/>
                </a:lnTo>
                <a:lnTo>
                  <a:pt x="17693" y="59183"/>
                </a:lnTo>
                <a:lnTo>
                  <a:pt x="20869" y="54421"/>
                </a:lnTo>
                <a:lnTo>
                  <a:pt x="24272" y="49432"/>
                </a:lnTo>
                <a:lnTo>
                  <a:pt x="27901" y="44670"/>
                </a:lnTo>
                <a:lnTo>
                  <a:pt x="31984" y="40362"/>
                </a:lnTo>
                <a:lnTo>
                  <a:pt x="35840" y="36054"/>
                </a:lnTo>
                <a:lnTo>
                  <a:pt x="40150" y="32199"/>
                </a:lnTo>
                <a:lnTo>
                  <a:pt x="44687" y="28118"/>
                </a:lnTo>
                <a:lnTo>
                  <a:pt x="49224" y="24490"/>
                </a:lnTo>
                <a:lnTo>
                  <a:pt x="54214" y="21088"/>
                </a:lnTo>
                <a:lnTo>
                  <a:pt x="59204" y="17914"/>
                </a:lnTo>
                <a:lnTo>
                  <a:pt x="64422" y="14739"/>
                </a:lnTo>
                <a:lnTo>
                  <a:pt x="69639" y="12245"/>
                </a:lnTo>
                <a:lnTo>
                  <a:pt x="75310" y="9751"/>
                </a:lnTo>
                <a:lnTo>
                  <a:pt x="80981" y="7483"/>
                </a:lnTo>
                <a:lnTo>
                  <a:pt x="86425" y="5442"/>
                </a:lnTo>
                <a:lnTo>
                  <a:pt x="92323" y="3855"/>
                </a:lnTo>
                <a:lnTo>
                  <a:pt x="98447" y="2495"/>
                </a:lnTo>
                <a:lnTo>
                  <a:pt x="104572" y="1361"/>
                </a:lnTo>
                <a:lnTo>
                  <a:pt x="110696" y="454"/>
                </a:lnTo>
                <a:lnTo>
                  <a:pt x="1168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文本框 24"/>
          <p:cNvSpPr txBox="1"/>
          <p:nvPr/>
        </p:nvSpPr>
        <p:spPr>
          <a:xfrm>
            <a:off x="6971046" y="249694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手机</a:t>
            </a:r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APP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KSO_Shape"/>
          <p:cNvSpPr>
            <a:spLocks/>
          </p:cNvSpPr>
          <p:nvPr/>
        </p:nvSpPr>
        <p:spPr bwMode="auto">
          <a:xfrm>
            <a:off x="5250108" y="2224432"/>
            <a:ext cx="449762" cy="420412"/>
          </a:xfrm>
          <a:custGeom>
            <a:avLst/>
            <a:gdLst>
              <a:gd name="T0" fmla="*/ 415236 w 969654"/>
              <a:gd name="T1" fmla="*/ 250385 h 903534"/>
              <a:gd name="T2" fmla="*/ 396851 w 969654"/>
              <a:gd name="T3" fmla="*/ 268878 h 903534"/>
              <a:gd name="T4" fmla="*/ 415236 w 969654"/>
              <a:gd name="T5" fmla="*/ 287369 h 903534"/>
              <a:gd name="T6" fmla="*/ 433622 w 969654"/>
              <a:gd name="T7" fmla="*/ 268878 h 903534"/>
              <a:gd name="T8" fmla="*/ 415236 w 969654"/>
              <a:gd name="T9" fmla="*/ 250385 h 903534"/>
              <a:gd name="T10" fmla="*/ 309970 w 969654"/>
              <a:gd name="T11" fmla="*/ 250385 h 903534"/>
              <a:gd name="T12" fmla="*/ 291585 w 969654"/>
              <a:gd name="T13" fmla="*/ 268878 h 903534"/>
              <a:gd name="T14" fmla="*/ 309970 w 969654"/>
              <a:gd name="T15" fmla="*/ 287369 h 903534"/>
              <a:gd name="T16" fmla="*/ 328354 w 969654"/>
              <a:gd name="T17" fmla="*/ 268878 h 903534"/>
              <a:gd name="T18" fmla="*/ 309970 w 969654"/>
              <a:gd name="T19" fmla="*/ 250385 h 903534"/>
              <a:gd name="T20" fmla="*/ 353063 w 969654"/>
              <a:gd name="T21" fmla="*/ 172856 h 903534"/>
              <a:gd name="T22" fmla="*/ 460518 w 969654"/>
              <a:gd name="T23" fmla="*/ 216825 h 903534"/>
              <a:gd name="T24" fmla="*/ 450007 w 969654"/>
              <a:gd name="T25" fmla="*/ 397739 h 903534"/>
              <a:gd name="T26" fmla="*/ 462607 w 969654"/>
              <a:gd name="T27" fmla="*/ 464119 h 903534"/>
              <a:gd name="T28" fmla="*/ 404682 w 969654"/>
              <a:gd name="T29" fmla="*/ 423554 h 903534"/>
              <a:gd name="T30" fmla="*/ 234800 w 969654"/>
              <a:gd name="T31" fmla="*/ 366285 h 903534"/>
              <a:gd name="T32" fmla="*/ 283419 w 969654"/>
              <a:gd name="T33" fmla="*/ 191736 h 903534"/>
              <a:gd name="T34" fmla="*/ 353063 w 969654"/>
              <a:gd name="T35" fmla="*/ 172856 h 903534"/>
              <a:gd name="T36" fmla="*/ 279794 w 969654"/>
              <a:gd name="T37" fmla="*/ 96193 h 903534"/>
              <a:gd name="T38" fmla="*/ 252216 w 969654"/>
              <a:gd name="T39" fmla="*/ 123932 h 903534"/>
              <a:gd name="T40" fmla="*/ 279794 w 969654"/>
              <a:gd name="T41" fmla="*/ 151670 h 903534"/>
              <a:gd name="T42" fmla="*/ 307371 w 969654"/>
              <a:gd name="T43" fmla="*/ 123932 h 903534"/>
              <a:gd name="T44" fmla="*/ 279794 w 969654"/>
              <a:gd name="T45" fmla="*/ 96193 h 903534"/>
              <a:gd name="T46" fmla="*/ 150372 w 969654"/>
              <a:gd name="T47" fmla="*/ 96193 h 903534"/>
              <a:gd name="T48" fmla="*/ 122796 w 969654"/>
              <a:gd name="T49" fmla="*/ 123932 h 903534"/>
              <a:gd name="T50" fmla="*/ 150372 w 969654"/>
              <a:gd name="T51" fmla="*/ 151670 h 903534"/>
              <a:gd name="T52" fmla="*/ 177950 w 969654"/>
              <a:gd name="T53" fmla="*/ 123932 h 903534"/>
              <a:gd name="T54" fmla="*/ 150372 w 969654"/>
              <a:gd name="T55" fmla="*/ 96193 h 903534"/>
              <a:gd name="T56" fmla="*/ 208642 w 969654"/>
              <a:gd name="T57" fmla="*/ 86 h 903534"/>
              <a:gd name="T58" fmla="*/ 282485 w 969654"/>
              <a:gd name="T59" fmla="*/ 9657 h 903534"/>
              <a:gd name="T60" fmla="*/ 429119 w 969654"/>
              <a:gd name="T61" fmla="*/ 192863 h 903534"/>
              <a:gd name="T62" fmla="*/ 273433 w 969654"/>
              <a:gd name="T63" fmla="*/ 183638 h 903534"/>
              <a:gd name="T64" fmla="*/ 224814 w 969654"/>
              <a:gd name="T65" fmla="*/ 358187 h 903534"/>
              <a:gd name="T66" fmla="*/ 244312 w 969654"/>
              <a:gd name="T67" fmla="*/ 379890 h 903534"/>
              <a:gd name="T68" fmla="*/ 187258 w 969654"/>
              <a:gd name="T69" fmla="*/ 380832 h 903534"/>
              <a:gd name="T70" fmla="*/ 125482 w 969654"/>
              <a:gd name="T71" fmla="*/ 430243 h 903534"/>
              <a:gd name="T72" fmla="*/ 109403 w 969654"/>
              <a:gd name="T73" fmla="*/ 357758 h 903534"/>
              <a:gd name="T74" fmla="*/ 27799 w 969654"/>
              <a:gd name="T75" fmla="*/ 97260 h 903534"/>
              <a:gd name="T76" fmla="*/ 208642 w 969654"/>
              <a:gd name="T77" fmla="*/ 86 h 90353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KSO_Shape"/>
          <p:cNvSpPr/>
          <p:nvPr/>
        </p:nvSpPr>
        <p:spPr>
          <a:xfrm>
            <a:off x="3046312" y="3358292"/>
            <a:ext cx="555979" cy="505940"/>
          </a:xfrm>
          <a:custGeom>
            <a:avLst/>
            <a:gdLst/>
            <a:ahLst/>
            <a:cxnLst/>
            <a:rect l="l" t="t" r="r" b="b"/>
            <a:pathLst>
              <a:path w="2284089" h="2079602">
                <a:moveTo>
                  <a:pt x="86815" y="1071782"/>
                </a:moveTo>
                <a:lnTo>
                  <a:pt x="88113" y="1072322"/>
                </a:lnTo>
                <a:lnTo>
                  <a:pt x="87547" y="1073116"/>
                </a:lnTo>
                <a:close/>
                <a:moveTo>
                  <a:pt x="1788507" y="635242"/>
                </a:moveTo>
                <a:lnTo>
                  <a:pt x="1788786" y="635715"/>
                </a:lnTo>
                <a:lnTo>
                  <a:pt x="1787932" y="635786"/>
                </a:lnTo>
                <a:close/>
                <a:moveTo>
                  <a:pt x="569538" y="592800"/>
                </a:moveTo>
                <a:cubicBezTo>
                  <a:pt x="668960" y="592800"/>
                  <a:pt x="749558" y="673398"/>
                  <a:pt x="749558" y="772820"/>
                </a:cubicBezTo>
                <a:cubicBezTo>
                  <a:pt x="749558" y="872242"/>
                  <a:pt x="668960" y="952840"/>
                  <a:pt x="569538" y="952840"/>
                </a:cubicBezTo>
                <a:cubicBezTo>
                  <a:pt x="527872" y="952840"/>
                  <a:pt x="489512" y="938685"/>
                  <a:pt x="460796" y="912621"/>
                </a:cubicBezTo>
                <a:cubicBezTo>
                  <a:pt x="160953" y="1199491"/>
                  <a:pt x="32382" y="1622905"/>
                  <a:pt x="123061" y="2029688"/>
                </a:cubicBezTo>
                <a:lnTo>
                  <a:pt x="122792" y="2030674"/>
                </a:lnTo>
                <a:lnTo>
                  <a:pt x="122422" y="2030846"/>
                </a:lnTo>
                <a:cubicBezTo>
                  <a:pt x="128206" y="2047921"/>
                  <a:pt x="121912" y="2063921"/>
                  <a:pt x="108319" y="2072242"/>
                </a:cubicBezTo>
                <a:lnTo>
                  <a:pt x="93617" y="2078368"/>
                </a:lnTo>
                <a:cubicBezTo>
                  <a:pt x="78806" y="2082076"/>
                  <a:pt x="61999" y="2077403"/>
                  <a:pt x="49824" y="2064742"/>
                </a:cubicBezTo>
                <a:lnTo>
                  <a:pt x="48258" y="2065474"/>
                </a:lnTo>
                <a:cubicBezTo>
                  <a:pt x="46175" y="2062722"/>
                  <a:pt x="43765" y="2060412"/>
                  <a:pt x="41206" y="2058388"/>
                </a:cubicBezTo>
                <a:lnTo>
                  <a:pt x="34720" y="2047096"/>
                </a:lnTo>
                <a:lnTo>
                  <a:pt x="29758" y="2036793"/>
                </a:lnTo>
                <a:lnTo>
                  <a:pt x="31015" y="2036666"/>
                </a:lnTo>
                <a:cubicBezTo>
                  <a:pt x="-62810" y="1599721"/>
                  <a:pt x="78484" y="1146303"/>
                  <a:pt x="402804" y="840118"/>
                </a:cubicBezTo>
                <a:cubicBezTo>
                  <a:pt x="394149" y="819400"/>
                  <a:pt x="389518" y="796651"/>
                  <a:pt x="389518" y="772820"/>
                </a:cubicBezTo>
                <a:cubicBezTo>
                  <a:pt x="389518" y="673398"/>
                  <a:pt x="470116" y="592800"/>
                  <a:pt x="569538" y="592800"/>
                </a:cubicBezTo>
                <a:close/>
                <a:moveTo>
                  <a:pt x="568738" y="204473"/>
                </a:moveTo>
                <a:cubicBezTo>
                  <a:pt x="882635" y="204683"/>
                  <a:pt x="1136929" y="459316"/>
                  <a:pt x="1136718" y="773212"/>
                </a:cubicBezTo>
                <a:cubicBezTo>
                  <a:pt x="1136509" y="1087108"/>
                  <a:pt x="881877" y="1341401"/>
                  <a:pt x="567981" y="1341192"/>
                </a:cubicBezTo>
                <a:cubicBezTo>
                  <a:pt x="515830" y="1341157"/>
                  <a:pt x="465323" y="1334100"/>
                  <a:pt x="418388" y="1317655"/>
                </a:cubicBezTo>
                <a:lnTo>
                  <a:pt x="417956" y="1319386"/>
                </a:lnTo>
                <a:cubicBezTo>
                  <a:pt x="417638" y="1319460"/>
                  <a:pt x="417352" y="1319392"/>
                  <a:pt x="417065" y="1319320"/>
                </a:cubicBezTo>
                <a:lnTo>
                  <a:pt x="411259" y="1315754"/>
                </a:lnTo>
                <a:lnTo>
                  <a:pt x="403881" y="1313786"/>
                </a:lnTo>
                <a:lnTo>
                  <a:pt x="397389" y="1307474"/>
                </a:lnTo>
                <a:lnTo>
                  <a:pt x="397466" y="1307280"/>
                </a:lnTo>
                <a:cubicBezTo>
                  <a:pt x="386426" y="1300408"/>
                  <a:pt x="380901" y="1288764"/>
                  <a:pt x="382056" y="1276919"/>
                </a:cubicBezTo>
                <a:lnTo>
                  <a:pt x="385152" y="1264503"/>
                </a:lnTo>
                <a:cubicBezTo>
                  <a:pt x="392324" y="1247126"/>
                  <a:pt x="413982" y="1238019"/>
                  <a:pt x="435969" y="1243501"/>
                </a:cubicBezTo>
                <a:lnTo>
                  <a:pt x="436787" y="1243861"/>
                </a:lnTo>
                <a:lnTo>
                  <a:pt x="436371" y="1245530"/>
                </a:lnTo>
                <a:cubicBezTo>
                  <a:pt x="438704" y="1243635"/>
                  <a:pt x="440910" y="1244132"/>
                  <a:pt x="443287" y="1244881"/>
                </a:cubicBezTo>
                <a:cubicBezTo>
                  <a:pt x="482765" y="1257317"/>
                  <a:pt x="524743" y="1262958"/>
                  <a:pt x="568032" y="1262985"/>
                </a:cubicBezTo>
                <a:cubicBezTo>
                  <a:pt x="838737" y="1263167"/>
                  <a:pt x="1058333" y="1043864"/>
                  <a:pt x="1058513" y="773160"/>
                </a:cubicBezTo>
                <a:cubicBezTo>
                  <a:pt x="1058694" y="502455"/>
                  <a:pt x="839390" y="282860"/>
                  <a:pt x="568686" y="282679"/>
                </a:cubicBezTo>
                <a:cubicBezTo>
                  <a:pt x="297982" y="282499"/>
                  <a:pt x="78387" y="501802"/>
                  <a:pt x="78206" y="772506"/>
                </a:cubicBezTo>
                <a:cubicBezTo>
                  <a:pt x="78151" y="855495"/>
                  <a:pt x="98723" y="933681"/>
                  <a:pt x="137242" y="1001052"/>
                </a:cubicBezTo>
                <a:lnTo>
                  <a:pt x="136711" y="1001518"/>
                </a:lnTo>
                <a:cubicBezTo>
                  <a:pt x="151076" y="1018274"/>
                  <a:pt x="152475" y="1041066"/>
                  <a:pt x="140479" y="1055055"/>
                </a:cubicBezTo>
                <a:lnTo>
                  <a:pt x="130816" y="1063444"/>
                </a:lnTo>
                <a:cubicBezTo>
                  <a:pt x="115403" y="1073277"/>
                  <a:pt x="93261" y="1068839"/>
                  <a:pt x="78796" y="1052472"/>
                </a:cubicBezTo>
                <a:lnTo>
                  <a:pt x="77048" y="1054008"/>
                </a:lnTo>
                <a:cubicBezTo>
                  <a:pt x="27228" y="971942"/>
                  <a:pt x="-68" y="875382"/>
                  <a:pt x="0" y="772454"/>
                </a:cubicBezTo>
                <a:cubicBezTo>
                  <a:pt x="209" y="458557"/>
                  <a:pt x="254842" y="204264"/>
                  <a:pt x="568738" y="204473"/>
                </a:cubicBezTo>
                <a:close/>
                <a:moveTo>
                  <a:pt x="1744110" y="193576"/>
                </a:moveTo>
                <a:cubicBezTo>
                  <a:pt x="1813698" y="193576"/>
                  <a:pt x="1870110" y="249988"/>
                  <a:pt x="1870110" y="319576"/>
                </a:cubicBezTo>
                <a:cubicBezTo>
                  <a:pt x="1870110" y="364088"/>
                  <a:pt x="1847030" y="403208"/>
                  <a:pt x="1810937" y="423685"/>
                </a:cubicBezTo>
                <a:cubicBezTo>
                  <a:pt x="1876006" y="638245"/>
                  <a:pt x="2050455" y="802592"/>
                  <a:pt x="2267371" y="853783"/>
                </a:cubicBezTo>
                <a:lnTo>
                  <a:pt x="2267774" y="854132"/>
                </a:lnTo>
                <a:lnTo>
                  <a:pt x="2267775" y="854344"/>
                </a:lnTo>
                <a:cubicBezTo>
                  <a:pt x="2277024" y="855501"/>
                  <a:pt x="2283147" y="862058"/>
                  <a:pt x="2284089" y="870289"/>
                </a:cubicBezTo>
                <a:lnTo>
                  <a:pt x="2283762" y="878542"/>
                </a:lnTo>
                <a:cubicBezTo>
                  <a:pt x="2282280" y="886298"/>
                  <a:pt x="2276441" y="893093"/>
                  <a:pt x="2267869" y="895919"/>
                </a:cubicBezTo>
                <a:lnTo>
                  <a:pt x="2267872" y="896816"/>
                </a:lnTo>
                <a:cubicBezTo>
                  <a:pt x="2266131" y="897167"/>
                  <a:pt x="2264526" y="897771"/>
                  <a:pt x="2263022" y="898508"/>
                </a:cubicBezTo>
                <a:lnTo>
                  <a:pt x="2256327" y="898986"/>
                </a:lnTo>
                <a:lnTo>
                  <a:pt x="2250426" y="898975"/>
                </a:lnTo>
                <a:lnTo>
                  <a:pt x="2250640" y="898359"/>
                </a:lnTo>
                <a:cubicBezTo>
                  <a:pt x="2021208" y="842323"/>
                  <a:pt x="1836902" y="668133"/>
                  <a:pt x="1766709" y="441014"/>
                </a:cubicBezTo>
                <a:cubicBezTo>
                  <a:pt x="1759690" y="444854"/>
                  <a:pt x="1751984" y="445576"/>
                  <a:pt x="1744110" y="445576"/>
                </a:cubicBezTo>
                <a:cubicBezTo>
                  <a:pt x="1674522" y="445576"/>
                  <a:pt x="1618110" y="389164"/>
                  <a:pt x="1618110" y="319576"/>
                </a:cubicBezTo>
                <a:cubicBezTo>
                  <a:pt x="1618110" y="249988"/>
                  <a:pt x="1674522" y="193576"/>
                  <a:pt x="1744110" y="193576"/>
                </a:cubicBezTo>
                <a:close/>
                <a:moveTo>
                  <a:pt x="1750820" y="59"/>
                </a:moveTo>
                <a:cubicBezTo>
                  <a:pt x="1792352" y="864"/>
                  <a:pt x="1834412" y="9826"/>
                  <a:pt x="1874735" y="27812"/>
                </a:cubicBezTo>
                <a:cubicBezTo>
                  <a:pt x="2036029" y="99753"/>
                  <a:pt x="2108463" y="288828"/>
                  <a:pt x="2036521" y="450121"/>
                </a:cubicBezTo>
                <a:cubicBezTo>
                  <a:pt x="2024569" y="476919"/>
                  <a:pt x="2009383" y="501264"/>
                  <a:pt x="1990190" y="521625"/>
                </a:cubicBezTo>
                <a:lnTo>
                  <a:pt x="1990981" y="522243"/>
                </a:lnTo>
                <a:cubicBezTo>
                  <a:pt x="1990946" y="522424"/>
                  <a:pt x="1990845" y="522555"/>
                  <a:pt x="1990743" y="522686"/>
                </a:cubicBezTo>
                <a:lnTo>
                  <a:pt x="1987581" y="524854"/>
                </a:lnTo>
                <a:lnTo>
                  <a:pt x="1984881" y="528197"/>
                </a:lnTo>
                <a:lnTo>
                  <a:pt x="1980151" y="530089"/>
                </a:lnTo>
                <a:lnTo>
                  <a:pt x="1980069" y="530005"/>
                </a:lnTo>
                <a:cubicBezTo>
                  <a:pt x="1974010" y="534107"/>
                  <a:pt x="1966761" y="534282"/>
                  <a:pt x="1960937" y="530978"/>
                </a:cubicBezTo>
                <a:lnTo>
                  <a:pt x="1955264" y="526545"/>
                </a:lnTo>
                <a:cubicBezTo>
                  <a:pt x="1947973" y="518882"/>
                  <a:pt x="1948249" y="505665"/>
                  <a:pt x="1956098" y="495619"/>
                </a:cubicBezTo>
                <a:lnTo>
                  <a:pt x="1956471" y="495281"/>
                </a:lnTo>
                <a:lnTo>
                  <a:pt x="1957233" y="495877"/>
                </a:lnTo>
                <a:cubicBezTo>
                  <a:pt x="1956793" y="494244"/>
                  <a:pt x="1957553" y="493224"/>
                  <a:pt x="1958482" y="492173"/>
                </a:cubicBezTo>
                <a:cubicBezTo>
                  <a:pt x="1973908" y="474728"/>
                  <a:pt x="1986414" y="454442"/>
                  <a:pt x="1996335" y="432198"/>
                </a:cubicBezTo>
                <a:cubicBezTo>
                  <a:pt x="2058378" y="293098"/>
                  <a:pt x="1995911" y="130039"/>
                  <a:pt x="1856811" y="67997"/>
                </a:cubicBezTo>
                <a:cubicBezTo>
                  <a:pt x="1717711" y="5955"/>
                  <a:pt x="1554653" y="68422"/>
                  <a:pt x="1492610" y="207522"/>
                </a:cubicBezTo>
                <a:cubicBezTo>
                  <a:pt x="1430568" y="346622"/>
                  <a:pt x="1493036" y="509680"/>
                  <a:pt x="1632135" y="571722"/>
                </a:cubicBezTo>
                <a:cubicBezTo>
                  <a:pt x="1674779" y="590742"/>
                  <a:pt x="1719674" y="598061"/>
                  <a:pt x="1763118" y="593680"/>
                </a:cubicBezTo>
                <a:lnTo>
                  <a:pt x="1763235" y="594059"/>
                </a:lnTo>
                <a:cubicBezTo>
                  <a:pt x="1775135" y="590511"/>
                  <a:pt x="1787171" y="595008"/>
                  <a:pt x="1791616" y="604375"/>
                </a:cubicBezTo>
                <a:lnTo>
                  <a:pt x="1793716" y="611261"/>
                </a:lnTo>
                <a:cubicBezTo>
                  <a:pt x="1795243" y="621434"/>
                  <a:pt x="1787895" y="631799"/>
                  <a:pt x="1776172" y="635489"/>
                </a:cubicBezTo>
                <a:lnTo>
                  <a:pt x="1776562" y="636738"/>
                </a:lnTo>
                <a:cubicBezTo>
                  <a:pt x="1722979" y="643565"/>
                  <a:pt x="1667101" y="635498"/>
                  <a:pt x="1614211" y="611908"/>
                </a:cubicBezTo>
                <a:cubicBezTo>
                  <a:pt x="1452917" y="539967"/>
                  <a:pt x="1380483" y="350892"/>
                  <a:pt x="1452425" y="189598"/>
                </a:cubicBezTo>
                <a:cubicBezTo>
                  <a:pt x="1506381" y="68628"/>
                  <a:pt x="1626225" y="-2359"/>
                  <a:pt x="1750820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913497" y="3038125"/>
            <a:ext cx="2122050" cy="105626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21"/>
          <p:cNvSpPr txBox="1"/>
          <p:nvPr/>
        </p:nvSpPr>
        <p:spPr>
          <a:xfrm>
            <a:off x="3947198" y="318901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自开发软件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KSO_Shape"/>
          <p:cNvSpPr/>
          <p:nvPr/>
        </p:nvSpPr>
        <p:spPr>
          <a:xfrm>
            <a:off x="5320949" y="3501008"/>
            <a:ext cx="476015" cy="481634"/>
          </a:xfrm>
          <a:custGeom>
            <a:avLst/>
            <a:gdLst>
              <a:gd name="connsiteX0" fmla="*/ 876522 w 1879600"/>
              <a:gd name="connsiteY0" fmla="*/ 1026915 h 1901723"/>
              <a:gd name="connsiteX1" fmla="*/ 1879600 w 1879600"/>
              <a:gd name="connsiteY1" fmla="*/ 1035310 h 1901723"/>
              <a:gd name="connsiteX2" fmla="*/ 1879600 w 1879600"/>
              <a:gd name="connsiteY2" fmla="*/ 1901723 h 1901723"/>
              <a:gd name="connsiteX3" fmla="*/ 876522 w 1879600"/>
              <a:gd name="connsiteY3" fmla="*/ 1775813 h 1901723"/>
              <a:gd name="connsiteX4" fmla="*/ 0 w 1879600"/>
              <a:gd name="connsiteY4" fmla="*/ 1014080 h 1901723"/>
              <a:gd name="connsiteX5" fmla="*/ 717549 w 1879600"/>
              <a:gd name="connsiteY5" fmla="*/ 1026818 h 1901723"/>
              <a:gd name="connsiteX6" fmla="*/ 717549 w 1879600"/>
              <a:gd name="connsiteY6" fmla="*/ 1753167 h 1901723"/>
              <a:gd name="connsiteX7" fmla="*/ 0 w 1879600"/>
              <a:gd name="connsiteY7" fmla="*/ 1642117 h 1901723"/>
              <a:gd name="connsiteX8" fmla="*/ 717549 w 1879600"/>
              <a:gd name="connsiteY8" fmla="*/ 159389 h 1901723"/>
              <a:gd name="connsiteX9" fmla="*/ 717549 w 1879600"/>
              <a:gd name="connsiteY9" fmla="*/ 883871 h 1901723"/>
              <a:gd name="connsiteX10" fmla="*/ 0 w 1879600"/>
              <a:gd name="connsiteY10" fmla="*/ 908194 h 1901723"/>
              <a:gd name="connsiteX11" fmla="*/ 0 w 1879600"/>
              <a:gd name="connsiteY11" fmla="*/ 256684 h 1901723"/>
              <a:gd name="connsiteX12" fmla="*/ 1879600 w 1879600"/>
              <a:gd name="connsiteY12" fmla="*/ 0 h 1901723"/>
              <a:gd name="connsiteX13" fmla="*/ 1879600 w 1879600"/>
              <a:gd name="connsiteY13" fmla="*/ 872112 h 1901723"/>
              <a:gd name="connsiteX14" fmla="*/ 879497 w 1879600"/>
              <a:gd name="connsiteY14" fmla="*/ 880660 h 1901723"/>
              <a:gd name="connsiteX15" fmla="*/ 876522 w 1879600"/>
              <a:gd name="connsiteY15" fmla="*/ 626314 h 1901723"/>
              <a:gd name="connsiteX16" fmla="*/ 876522 w 1879600"/>
              <a:gd name="connsiteY16" fmla="*/ 144511 h 190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79600" h="1901723">
                <a:moveTo>
                  <a:pt x="876522" y="1026915"/>
                </a:moveTo>
                <a:lnTo>
                  <a:pt x="1879600" y="1035310"/>
                </a:lnTo>
                <a:lnTo>
                  <a:pt x="1879600" y="1901723"/>
                </a:lnTo>
                <a:lnTo>
                  <a:pt x="876522" y="1775813"/>
                </a:lnTo>
                <a:close/>
                <a:moveTo>
                  <a:pt x="0" y="1014080"/>
                </a:moveTo>
                <a:lnTo>
                  <a:pt x="717549" y="1026818"/>
                </a:lnTo>
                <a:lnTo>
                  <a:pt x="717549" y="1753167"/>
                </a:lnTo>
                <a:lnTo>
                  <a:pt x="0" y="1642117"/>
                </a:lnTo>
                <a:close/>
                <a:moveTo>
                  <a:pt x="717549" y="159389"/>
                </a:moveTo>
                <a:lnTo>
                  <a:pt x="717549" y="883871"/>
                </a:lnTo>
                <a:lnTo>
                  <a:pt x="0" y="908194"/>
                </a:lnTo>
                <a:lnTo>
                  <a:pt x="0" y="256684"/>
                </a:lnTo>
                <a:close/>
                <a:moveTo>
                  <a:pt x="1879600" y="0"/>
                </a:moveTo>
                <a:lnTo>
                  <a:pt x="1879600" y="872112"/>
                </a:lnTo>
                <a:lnTo>
                  <a:pt x="879497" y="880660"/>
                </a:lnTo>
                <a:lnTo>
                  <a:pt x="876522" y="626314"/>
                </a:lnTo>
                <a:lnTo>
                  <a:pt x="876522" y="144511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045608" y="4478822"/>
            <a:ext cx="556683" cy="417513"/>
            <a:chOff x="4243388" y="3024187"/>
            <a:chExt cx="1041400" cy="781051"/>
          </a:xfrm>
          <a:solidFill>
            <a:schemeClr val="bg1"/>
          </a:solidFill>
        </p:grpSpPr>
        <p:sp>
          <p:nvSpPr>
            <p:cNvPr id="20" name="Freeform 143"/>
            <p:cNvSpPr>
              <a:spLocks noEditPoints="1"/>
            </p:cNvSpPr>
            <p:nvPr/>
          </p:nvSpPr>
          <p:spPr bwMode="auto">
            <a:xfrm>
              <a:off x="4619626" y="3030537"/>
              <a:ext cx="601663" cy="387350"/>
            </a:xfrm>
            <a:custGeom>
              <a:avLst/>
              <a:gdLst>
                <a:gd name="T0" fmla="*/ 47 w 345"/>
                <a:gd name="T1" fmla="*/ 0 h 222"/>
                <a:gd name="T2" fmla="*/ 19 w 345"/>
                <a:gd name="T3" fmla="*/ 28 h 222"/>
                <a:gd name="T4" fmla="*/ 19 w 345"/>
                <a:gd name="T5" fmla="*/ 162 h 222"/>
                <a:gd name="T6" fmla="*/ 0 w 345"/>
                <a:gd name="T7" fmla="*/ 173 h 222"/>
                <a:gd name="T8" fmla="*/ 7 w 345"/>
                <a:gd name="T9" fmla="*/ 185 h 222"/>
                <a:gd name="T10" fmla="*/ 19 w 345"/>
                <a:gd name="T11" fmla="*/ 178 h 222"/>
                <a:gd name="T12" fmla="*/ 19 w 345"/>
                <a:gd name="T13" fmla="*/ 194 h 222"/>
                <a:gd name="T14" fmla="*/ 47 w 345"/>
                <a:gd name="T15" fmla="*/ 222 h 222"/>
                <a:gd name="T16" fmla="*/ 317 w 345"/>
                <a:gd name="T17" fmla="*/ 222 h 222"/>
                <a:gd name="T18" fmla="*/ 345 w 345"/>
                <a:gd name="T19" fmla="*/ 194 h 222"/>
                <a:gd name="T20" fmla="*/ 345 w 345"/>
                <a:gd name="T21" fmla="*/ 28 h 222"/>
                <a:gd name="T22" fmla="*/ 317 w 345"/>
                <a:gd name="T23" fmla="*/ 0 h 222"/>
                <a:gd name="T24" fmla="*/ 47 w 345"/>
                <a:gd name="T25" fmla="*/ 0 h 222"/>
                <a:gd name="T26" fmla="*/ 322 w 345"/>
                <a:gd name="T27" fmla="*/ 28 h 222"/>
                <a:gd name="T28" fmla="*/ 322 w 345"/>
                <a:gd name="T29" fmla="*/ 194 h 222"/>
                <a:gd name="T30" fmla="*/ 317 w 345"/>
                <a:gd name="T31" fmla="*/ 199 h 222"/>
                <a:gd name="T32" fmla="*/ 47 w 345"/>
                <a:gd name="T33" fmla="*/ 199 h 222"/>
                <a:gd name="T34" fmla="*/ 42 w 345"/>
                <a:gd name="T35" fmla="*/ 194 h 222"/>
                <a:gd name="T36" fmla="*/ 42 w 345"/>
                <a:gd name="T37" fmla="*/ 165 h 222"/>
                <a:gd name="T38" fmla="*/ 177 w 345"/>
                <a:gd name="T39" fmla="*/ 85 h 222"/>
                <a:gd name="T40" fmla="*/ 167 w 345"/>
                <a:gd name="T41" fmla="*/ 74 h 222"/>
                <a:gd name="T42" fmla="*/ 42 w 345"/>
                <a:gd name="T43" fmla="*/ 148 h 222"/>
                <a:gd name="T44" fmla="*/ 42 w 345"/>
                <a:gd name="T45" fmla="*/ 28 h 222"/>
                <a:gd name="T46" fmla="*/ 47 w 345"/>
                <a:gd name="T47" fmla="*/ 24 h 222"/>
                <a:gd name="T48" fmla="*/ 317 w 345"/>
                <a:gd name="T49" fmla="*/ 24 h 222"/>
                <a:gd name="T50" fmla="*/ 322 w 345"/>
                <a:gd name="T51" fmla="*/ 2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5" h="222">
                  <a:moveTo>
                    <a:pt x="47" y="0"/>
                  </a:moveTo>
                  <a:cubicBezTo>
                    <a:pt x="31" y="0"/>
                    <a:pt x="19" y="13"/>
                    <a:pt x="19" y="28"/>
                  </a:cubicBezTo>
                  <a:cubicBezTo>
                    <a:pt x="19" y="162"/>
                    <a:pt x="19" y="162"/>
                    <a:pt x="19" y="162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9" y="210"/>
                    <a:pt x="31" y="222"/>
                    <a:pt x="47" y="222"/>
                  </a:cubicBezTo>
                  <a:cubicBezTo>
                    <a:pt x="317" y="222"/>
                    <a:pt x="317" y="222"/>
                    <a:pt x="317" y="222"/>
                  </a:cubicBezTo>
                  <a:cubicBezTo>
                    <a:pt x="332" y="222"/>
                    <a:pt x="345" y="210"/>
                    <a:pt x="345" y="194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45" y="13"/>
                    <a:pt x="332" y="0"/>
                    <a:pt x="317" y="0"/>
                  </a:cubicBezTo>
                  <a:lnTo>
                    <a:pt x="47" y="0"/>
                  </a:lnTo>
                  <a:close/>
                  <a:moveTo>
                    <a:pt x="322" y="28"/>
                  </a:moveTo>
                  <a:cubicBezTo>
                    <a:pt x="322" y="194"/>
                    <a:pt x="322" y="194"/>
                    <a:pt x="322" y="194"/>
                  </a:cubicBezTo>
                  <a:cubicBezTo>
                    <a:pt x="322" y="197"/>
                    <a:pt x="319" y="199"/>
                    <a:pt x="317" y="199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44" y="199"/>
                    <a:pt x="42" y="197"/>
                    <a:pt x="42" y="194"/>
                  </a:cubicBezTo>
                  <a:cubicBezTo>
                    <a:pt x="42" y="165"/>
                    <a:pt x="42" y="165"/>
                    <a:pt x="42" y="16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67" y="74"/>
                    <a:pt x="167" y="74"/>
                    <a:pt x="167" y="74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4" y="24"/>
                    <a:pt x="47" y="24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9" y="24"/>
                    <a:pt x="322" y="26"/>
                    <a:pt x="32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44"/>
            <p:cNvSpPr>
              <a:spLocks/>
            </p:cNvSpPr>
            <p:nvPr/>
          </p:nvSpPr>
          <p:spPr bwMode="auto">
            <a:xfrm>
              <a:off x="4564063" y="3330575"/>
              <a:ext cx="53975" cy="57150"/>
            </a:xfrm>
            <a:custGeom>
              <a:avLst/>
              <a:gdLst>
                <a:gd name="T0" fmla="*/ 28 w 31"/>
                <a:gd name="T1" fmla="*/ 20 h 33"/>
                <a:gd name="T2" fmla="*/ 19 w 31"/>
                <a:gd name="T3" fmla="*/ 12 h 33"/>
                <a:gd name="T4" fmla="*/ 17 w 31"/>
                <a:gd name="T5" fmla="*/ 8 h 33"/>
                <a:gd name="T6" fmla="*/ 23 w 31"/>
                <a:gd name="T7" fmla="*/ 1 h 33"/>
                <a:gd name="T8" fmla="*/ 1 w 31"/>
                <a:gd name="T9" fmla="*/ 7 h 33"/>
                <a:gd name="T10" fmla="*/ 0 w 31"/>
                <a:gd name="T11" fmla="*/ 33 h 33"/>
                <a:gd name="T12" fmla="*/ 28 w 31"/>
                <a:gd name="T13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3">
                  <a:moveTo>
                    <a:pt x="28" y="20"/>
                  </a:moveTo>
                  <a:cubicBezTo>
                    <a:pt x="28" y="13"/>
                    <a:pt x="25" y="11"/>
                    <a:pt x="19" y="12"/>
                  </a:cubicBezTo>
                  <a:cubicBezTo>
                    <a:pt x="13" y="12"/>
                    <a:pt x="13" y="9"/>
                    <a:pt x="17" y="8"/>
                  </a:cubicBezTo>
                  <a:cubicBezTo>
                    <a:pt x="21" y="8"/>
                    <a:pt x="31" y="0"/>
                    <a:pt x="23" y="1"/>
                  </a:cubicBezTo>
                  <a:cubicBezTo>
                    <a:pt x="15" y="3"/>
                    <a:pt x="1" y="2"/>
                    <a:pt x="1" y="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8" y="32"/>
                    <a:pt x="2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45"/>
            <p:cNvSpPr>
              <a:spLocks noEditPoints="1"/>
            </p:cNvSpPr>
            <p:nvPr/>
          </p:nvSpPr>
          <p:spPr bwMode="auto">
            <a:xfrm>
              <a:off x="4243388" y="3232150"/>
              <a:ext cx="317500" cy="536575"/>
            </a:xfrm>
            <a:custGeom>
              <a:avLst/>
              <a:gdLst>
                <a:gd name="T0" fmla="*/ 182 w 182"/>
                <a:gd name="T1" fmla="*/ 61 h 307"/>
                <a:gd name="T2" fmla="*/ 153 w 182"/>
                <a:gd name="T3" fmla="*/ 65 h 307"/>
                <a:gd name="T4" fmla="*/ 116 w 182"/>
                <a:gd name="T5" fmla="*/ 4 h 307"/>
                <a:gd name="T6" fmla="*/ 112 w 182"/>
                <a:gd name="T7" fmla="*/ 6 h 307"/>
                <a:gd name="T8" fmla="*/ 113 w 182"/>
                <a:gd name="T9" fmla="*/ 69 h 307"/>
                <a:gd name="T10" fmla="*/ 111 w 182"/>
                <a:gd name="T11" fmla="*/ 69 h 307"/>
                <a:gd name="T12" fmla="*/ 104 w 182"/>
                <a:gd name="T13" fmla="*/ 20 h 307"/>
                <a:gd name="T14" fmla="*/ 106 w 182"/>
                <a:gd name="T15" fmla="*/ 15 h 307"/>
                <a:gd name="T16" fmla="*/ 102 w 182"/>
                <a:gd name="T17" fmla="*/ 9 h 307"/>
                <a:gd name="T18" fmla="*/ 95 w 182"/>
                <a:gd name="T19" fmla="*/ 9 h 307"/>
                <a:gd name="T20" fmla="*/ 91 w 182"/>
                <a:gd name="T21" fmla="*/ 15 h 307"/>
                <a:gd name="T22" fmla="*/ 93 w 182"/>
                <a:gd name="T23" fmla="*/ 19 h 307"/>
                <a:gd name="T24" fmla="*/ 94 w 182"/>
                <a:gd name="T25" fmla="*/ 66 h 307"/>
                <a:gd name="T26" fmla="*/ 95 w 182"/>
                <a:gd name="T27" fmla="*/ 71 h 307"/>
                <a:gd name="T28" fmla="*/ 90 w 182"/>
                <a:gd name="T29" fmla="*/ 71 h 307"/>
                <a:gd name="T30" fmla="*/ 70 w 182"/>
                <a:gd name="T31" fmla="*/ 5 h 307"/>
                <a:gd name="T32" fmla="*/ 54 w 182"/>
                <a:gd name="T33" fmla="*/ 4 h 307"/>
                <a:gd name="T34" fmla="*/ 15 w 182"/>
                <a:gd name="T35" fmla="*/ 114 h 307"/>
                <a:gd name="T36" fmla="*/ 23 w 182"/>
                <a:gd name="T37" fmla="*/ 117 h 307"/>
                <a:gd name="T38" fmla="*/ 28 w 182"/>
                <a:gd name="T39" fmla="*/ 172 h 307"/>
                <a:gd name="T40" fmla="*/ 28 w 182"/>
                <a:gd name="T41" fmla="*/ 173 h 307"/>
                <a:gd name="T42" fmla="*/ 41 w 182"/>
                <a:gd name="T43" fmla="*/ 205 h 307"/>
                <a:gd name="T44" fmla="*/ 54 w 182"/>
                <a:gd name="T45" fmla="*/ 307 h 307"/>
                <a:gd name="T46" fmla="*/ 83 w 182"/>
                <a:gd name="T47" fmla="*/ 306 h 307"/>
                <a:gd name="T48" fmla="*/ 82 w 182"/>
                <a:gd name="T49" fmla="*/ 211 h 307"/>
                <a:gd name="T50" fmla="*/ 83 w 182"/>
                <a:gd name="T51" fmla="*/ 211 h 307"/>
                <a:gd name="T52" fmla="*/ 86 w 182"/>
                <a:gd name="T53" fmla="*/ 210 h 307"/>
                <a:gd name="T54" fmla="*/ 98 w 182"/>
                <a:gd name="T55" fmla="*/ 307 h 307"/>
                <a:gd name="T56" fmla="*/ 122 w 182"/>
                <a:gd name="T57" fmla="*/ 307 h 307"/>
                <a:gd name="T58" fmla="*/ 132 w 182"/>
                <a:gd name="T59" fmla="*/ 186 h 307"/>
                <a:gd name="T60" fmla="*/ 138 w 182"/>
                <a:gd name="T61" fmla="*/ 173 h 307"/>
                <a:gd name="T62" fmla="*/ 138 w 182"/>
                <a:gd name="T63" fmla="*/ 172 h 307"/>
                <a:gd name="T64" fmla="*/ 142 w 182"/>
                <a:gd name="T65" fmla="*/ 134 h 307"/>
                <a:gd name="T66" fmla="*/ 142 w 182"/>
                <a:gd name="T67" fmla="*/ 103 h 307"/>
                <a:gd name="T68" fmla="*/ 142 w 182"/>
                <a:gd name="T69" fmla="*/ 102 h 307"/>
                <a:gd name="T70" fmla="*/ 145 w 182"/>
                <a:gd name="T71" fmla="*/ 147 h 307"/>
                <a:gd name="T72" fmla="*/ 153 w 182"/>
                <a:gd name="T73" fmla="*/ 139 h 307"/>
                <a:gd name="T74" fmla="*/ 153 w 182"/>
                <a:gd name="T75" fmla="*/ 113 h 307"/>
                <a:gd name="T76" fmla="*/ 154 w 182"/>
                <a:gd name="T77" fmla="*/ 100 h 307"/>
                <a:gd name="T78" fmla="*/ 181 w 182"/>
                <a:gd name="T79" fmla="*/ 94 h 307"/>
                <a:gd name="T80" fmla="*/ 182 w 182"/>
                <a:gd name="T81" fmla="*/ 61 h 307"/>
                <a:gd name="T82" fmla="*/ 25 w 182"/>
                <a:gd name="T83" fmla="*/ 123 h 307"/>
                <a:gd name="T84" fmla="*/ 24 w 182"/>
                <a:gd name="T85" fmla="*/ 119 h 307"/>
                <a:gd name="T86" fmla="*/ 55 w 182"/>
                <a:gd name="T87" fmla="*/ 118 h 307"/>
                <a:gd name="T88" fmla="*/ 25 w 182"/>
                <a:gd name="T89" fmla="*/ 123 h 307"/>
                <a:gd name="T90" fmla="*/ 82 w 182"/>
                <a:gd name="T91" fmla="*/ 211 h 307"/>
                <a:gd name="T92" fmla="*/ 82 w 182"/>
                <a:gd name="T93" fmla="*/ 210 h 307"/>
                <a:gd name="T94" fmla="*/ 82 w 182"/>
                <a:gd name="T95" fmla="*/ 211 h 307"/>
                <a:gd name="T96" fmla="*/ 114 w 182"/>
                <a:gd name="T97" fmla="*/ 69 h 307"/>
                <a:gd name="T98" fmla="*/ 114 w 182"/>
                <a:gd name="T99" fmla="*/ 66 h 307"/>
                <a:gd name="T100" fmla="*/ 141 w 182"/>
                <a:gd name="T101" fmla="*/ 67 h 307"/>
                <a:gd name="T102" fmla="*/ 114 w 182"/>
                <a:gd name="T103" fmla="*/ 6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2" h="307">
                  <a:moveTo>
                    <a:pt x="182" y="61"/>
                  </a:moveTo>
                  <a:cubicBezTo>
                    <a:pt x="175" y="62"/>
                    <a:pt x="165" y="63"/>
                    <a:pt x="153" y="65"/>
                  </a:cubicBezTo>
                  <a:cubicBezTo>
                    <a:pt x="151" y="45"/>
                    <a:pt x="141" y="0"/>
                    <a:pt x="116" y="4"/>
                  </a:cubicBezTo>
                  <a:cubicBezTo>
                    <a:pt x="116" y="4"/>
                    <a:pt x="114" y="5"/>
                    <a:pt x="112" y="6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2" y="69"/>
                    <a:pt x="112" y="69"/>
                    <a:pt x="111" y="69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4" y="66"/>
                    <a:pt x="94" y="66"/>
                    <a:pt x="94" y="66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3" y="71"/>
                    <a:pt x="92" y="71"/>
                    <a:pt x="90" y="7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5"/>
                    <a:pt x="55" y="4"/>
                    <a:pt x="54" y="4"/>
                  </a:cubicBezTo>
                  <a:cubicBezTo>
                    <a:pt x="0" y="17"/>
                    <a:pt x="9" y="103"/>
                    <a:pt x="15" y="114"/>
                  </a:cubicBezTo>
                  <a:cubicBezTo>
                    <a:pt x="14" y="116"/>
                    <a:pt x="18" y="117"/>
                    <a:pt x="23" y="117"/>
                  </a:cubicBezTo>
                  <a:cubicBezTo>
                    <a:pt x="26" y="148"/>
                    <a:pt x="28" y="171"/>
                    <a:pt x="28" y="172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30" y="177"/>
                    <a:pt x="31" y="202"/>
                    <a:pt x="41" y="205"/>
                  </a:cubicBezTo>
                  <a:cubicBezTo>
                    <a:pt x="54" y="307"/>
                    <a:pt x="54" y="307"/>
                    <a:pt x="54" y="307"/>
                  </a:cubicBezTo>
                  <a:cubicBezTo>
                    <a:pt x="83" y="306"/>
                    <a:pt x="83" y="306"/>
                    <a:pt x="83" y="306"/>
                  </a:cubicBezTo>
                  <a:cubicBezTo>
                    <a:pt x="82" y="211"/>
                    <a:pt x="82" y="211"/>
                    <a:pt x="82" y="211"/>
                  </a:cubicBezTo>
                  <a:cubicBezTo>
                    <a:pt x="82" y="211"/>
                    <a:pt x="82" y="211"/>
                    <a:pt x="83" y="211"/>
                  </a:cubicBezTo>
                  <a:cubicBezTo>
                    <a:pt x="84" y="211"/>
                    <a:pt x="85" y="211"/>
                    <a:pt x="86" y="210"/>
                  </a:cubicBezTo>
                  <a:cubicBezTo>
                    <a:pt x="98" y="307"/>
                    <a:pt x="98" y="307"/>
                    <a:pt x="98" y="307"/>
                  </a:cubicBezTo>
                  <a:cubicBezTo>
                    <a:pt x="122" y="307"/>
                    <a:pt x="122" y="307"/>
                    <a:pt x="122" y="307"/>
                  </a:cubicBezTo>
                  <a:cubicBezTo>
                    <a:pt x="132" y="186"/>
                    <a:pt x="132" y="186"/>
                    <a:pt x="132" y="186"/>
                  </a:cubicBezTo>
                  <a:cubicBezTo>
                    <a:pt x="134" y="181"/>
                    <a:pt x="137" y="177"/>
                    <a:pt x="138" y="173"/>
                  </a:cubicBezTo>
                  <a:cubicBezTo>
                    <a:pt x="138" y="172"/>
                    <a:pt x="138" y="172"/>
                    <a:pt x="138" y="172"/>
                  </a:cubicBezTo>
                  <a:cubicBezTo>
                    <a:pt x="138" y="171"/>
                    <a:pt x="140" y="156"/>
                    <a:pt x="142" y="134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2" y="103"/>
                    <a:pt x="142" y="102"/>
                    <a:pt x="142" y="102"/>
                  </a:cubicBezTo>
                  <a:cubicBezTo>
                    <a:pt x="143" y="122"/>
                    <a:pt x="142" y="147"/>
                    <a:pt x="145" y="147"/>
                  </a:cubicBezTo>
                  <a:cubicBezTo>
                    <a:pt x="149" y="148"/>
                    <a:pt x="154" y="149"/>
                    <a:pt x="153" y="139"/>
                  </a:cubicBezTo>
                  <a:cubicBezTo>
                    <a:pt x="152" y="131"/>
                    <a:pt x="152" y="119"/>
                    <a:pt x="153" y="113"/>
                  </a:cubicBezTo>
                  <a:cubicBezTo>
                    <a:pt x="153" y="110"/>
                    <a:pt x="154" y="105"/>
                    <a:pt x="154" y="100"/>
                  </a:cubicBezTo>
                  <a:cubicBezTo>
                    <a:pt x="165" y="98"/>
                    <a:pt x="174" y="96"/>
                    <a:pt x="181" y="94"/>
                  </a:cubicBezTo>
                  <a:cubicBezTo>
                    <a:pt x="182" y="84"/>
                    <a:pt x="181" y="68"/>
                    <a:pt x="182" y="61"/>
                  </a:cubicBezTo>
                  <a:close/>
                  <a:moveTo>
                    <a:pt x="25" y="123"/>
                  </a:moveTo>
                  <a:cubicBezTo>
                    <a:pt x="24" y="119"/>
                    <a:pt x="24" y="119"/>
                    <a:pt x="24" y="119"/>
                  </a:cubicBezTo>
                  <a:cubicBezTo>
                    <a:pt x="55" y="118"/>
                    <a:pt x="55" y="118"/>
                    <a:pt x="55" y="118"/>
                  </a:cubicBezTo>
                  <a:lnTo>
                    <a:pt x="25" y="123"/>
                  </a:lnTo>
                  <a:close/>
                  <a:moveTo>
                    <a:pt x="82" y="211"/>
                  </a:moveTo>
                  <a:cubicBezTo>
                    <a:pt x="82" y="210"/>
                    <a:pt x="82" y="210"/>
                    <a:pt x="82" y="210"/>
                  </a:cubicBezTo>
                  <a:cubicBezTo>
                    <a:pt x="83" y="210"/>
                    <a:pt x="82" y="211"/>
                    <a:pt x="82" y="211"/>
                  </a:cubicBezTo>
                  <a:close/>
                  <a:moveTo>
                    <a:pt x="114" y="69"/>
                  </a:moveTo>
                  <a:cubicBezTo>
                    <a:pt x="114" y="66"/>
                    <a:pt x="114" y="66"/>
                    <a:pt x="114" y="66"/>
                  </a:cubicBezTo>
                  <a:cubicBezTo>
                    <a:pt x="141" y="67"/>
                    <a:pt x="141" y="67"/>
                    <a:pt x="141" y="67"/>
                  </a:cubicBezTo>
                  <a:lnTo>
                    <a:pt x="11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46"/>
            <p:cNvSpPr>
              <a:spLocks noEditPoints="1"/>
            </p:cNvSpPr>
            <p:nvPr/>
          </p:nvSpPr>
          <p:spPr bwMode="auto">
            <a:xfrm>
              <a:off x="4302126" y="3024187"/>
              <a:ext cx="161925" cy="217488"/>
            </a:xfrm>
            <a:custGeom>
              <a:avLst/>
              <a:gdLst>
                <a:gd name="T0" fmla="*/ 93 w 93"/>
                <a:gd name="T1" fmla="*/ 31 h 125"/>
                <a:gd name="T2" fmla="*/ 16 w 93"/>
                <a:gd name="T3" fmla="*/ 22 h 125"/>
                <a:gd name="T4" fmla="*/ 11 w 93"/>
                <a:gd name="T5" fmla="*/ 60 h 125"/>
                <a:gd name="T6" fmla="*/ 8 w 93"/>
                <a:gd name="T7" fmla="*/ 73 h 125"/>
                <a:gd name="T8" fmla="*/ 11 w 93"/>
                <a:gd name="T9" fmla="*/ 87 h 125"/>
                <a:gd name="T10" fmla="*/ 14 w 93"/>
                <a:gd name="T11" fmla="*/ 84 h 125"/>
                <a:gd name="T12" fmla="*/ 52 w 93"/>
                <a:gd name="T13" fmla="*/ 125 h 125"/>
                <a:gd name="T14" fmla="*/ 88 w 93"/>
                <a:gd name="T15" fmla="*/ 82 h 125"/>
                <a:gd name="T16" fmla="*/ 91 w 93"/>
                <a:gd name="T17" fmla="*/ 59 h 125"/>
                <a:gd name="T18" fmla="*/ 90 w 93"/>
                <a:gd name="T19" fmla="*/ 59 h 125"/>
                <a:gd name="T20" fmla="*/ 90 w 93"/>
                <a:gd name="T21" fmla="*/ 47 h 125"/>
                <a:gd name="T22" fmla="*/ 58 w 93"/>
                <a:gd name="T23" fmla="*/ 39 h 125"/>
                <a:gd name="T24" fmla="*/ 62 w 93"/>
                <a:gd name="T25" fmla="*/ 42 h 125"/>
                <a:gd name="T26" fmla="*/ 93 w 93"/>
                <a:gd name="T27" fmla="*/ 31 h 125"/>
                <a:gd name="T28" fmla="*/ 12 w 93"/>
                <a:gd name="T29" fmla="*/ 59 h 125"/>
                <a:gd name="T30" fmla="*/ 12 w 93"/>
                <a:gd name="T31" fmla="*/ 59 h 125"/>
                <a:gd name="T32" fmla="*/ 12 w 93"/>
                <a:gd name="T33" fmla="*/ 56 h 125"/>
                <a:gd name="T34" fmla="*/ 12 w 93"/>
                <a:gd name="T35" fmla="*/ 59 h 125"/>
                <a:gd name="T36" fmla="*/ 12 w 93"/>
                <a:gd name="T37" fmla="*/ 56 h 125"/>
                <a:gd name="T38" fmla="*/ 12 w 93"/>
                <a:gd name="T39" fmla="*/ 51 h 125"/>
                <a:gd name="T40" fmla="*/ 12 w 93"/>
                <a:gd name="T41" fmla="*/ 53 h 125"/>
                <a:gd name="T42" fmla="*/ 12 w 93"/>
                <a:gd name="T43" fmla="*/ 56 h 125"/>
                <a:gd name="T44" fmla="*/ 16 w 93"/>
                <a:gd name="T45" fmla="*/ 35 h 125"/>
                <a:gd name="T46" fmla="*/ 19 w 93"/>
                <a:gd name="T47" fmla="*/ 33 h 125"/>
                <a:gd name="T48" fmla="*/ 16 w 93"/>
                <a:gd name="T49" fmla="*/ 3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125">
                  <a:moveTo>
                    <a:pt x="93" y="31"/>
                  </a:moveTo>
                  <a:cubicBezTo>
                    <a:pt x="93" y="31"/>
                    <a:pt x="59" y="0"/>
                    <a:pt x="16" y="22"/>
                  </a:cubicBezTo>
                  <a:cubicBezTo>
                    <a:pt x="13" y="24"/>
                    <a:pt x="0" y="49"/>
                    <a:pt x="11" y="60"/>
                  </a:cubicBezTo>
                  <a:cubicBezTo>
                    <a:pt x="9" y="60"/>
                    <a:pt x="8" y="66"/>
                    <a:pt x="8" y="73"/>
                  </a:cubicBezTo>
                  <a:cubicBezTo>
                    <a:pt x="8" y="81"/>
                    <a:pt x="10" y="87"/>
                    <a:pt x="11" y="87"/>
                  </a:cubicBezTo>
                  <a:cubicBezTo>
                    <a:pt x="12" y="87"/>
                    <a:pt x="13" y="86"/>
                    <a:pt x="14" y="84"/>
                  </a:cubicBezTo>
                  <a:cubicBezTo>
                    <a:pt x="20" y="107"/>
                    <a:pt x="40" y="125"/>
                    <a:pt x="52" y="125"/>
                  </a:cubicBezTo>
                  <a:cubicBezTo>
                    <a:pt x="66" y="125"/>
                    <a:pt x="85" y="108"/>
                    <a:pt x="88" y="82"/>
                  </a:cubicBezTo>
                  <a:cubicBezTo>
                    <a:pt x="89" y="85"/>
                    <a:pt x="93" y="59"/>
                    <a:pt x="91" y="59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0" y="56"/>
                    <a:pt x="90" y="52"/>
                    <a:pt x="90" y="47"/>
                  </a:cubicBezTo>
                  <a:cubicBezTo>
                    <a:pt x="83" y="53"/>
                    <a:pt x="71" y="46"/>
                    <a:pt x="58" y="39"/>
                  </a:cubicBezTo>
                  <a:cubicBezTo>
                    <a:pt x="59" y="40"/>
                    <a:pt x="61" y="41"/>
                    <a:pt x="62" y="42"/>
                  </a:cubicBezTo>
                  <a:cubicBezTo>
                    <a:pt x="84" y="53"/>
                    <a:pt x="93" y="31"/>
                    <a:pt x="93" y="31"/>
                  </a:cubicBezTo>
                  <a:close/>
                  <a:moveTo>
                    <a:pt x="12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7"/>
                    <a:pt x="12" y="56"/>
                  </a:cubicBezTo>
                  <a:cubicBezTo>
                    <a:pt x="12" y="57"/>
                    <a:pt x="12" y="58"/>
                    <a:pt x="12" y="59"/>
                  </a:cubicBezTo>
                  <a:close/>
                  <a:moveTo>
                    <a:pt x="12" y="56"/>
                  </a:moveTo>
                  <a:cubicBezTo>
                    <a:pt x="12" y="54"/>
                    <a:pt x="12" y="53"/>
                    <a:pt x="12" y="51"/>
                  </a:cubicBezTo>
                  <a:cubicBezTo>
                    <a:pt x="12" y="52"/>
                    <a:pt x="12" y="52"/>
                    <a:pt x="12" y="53"/>
                  </a:cubicBezTo>
                  <a:cubicBezTo>
                    <a:pt x="12" y="54"/>
                    <a:pt x="12" y="55"/>
                    <a:pt x="12" y="56"/>
                  </a:cubicBezTo>
                  <a:close/>
                  <a:moveTo>
                    <a:pt x="16" y="35"/>
                  </a:moveTo>
                  <a:cubicBezTo>
                    <a:pt x="17" y="34"/>
                    <a:pt x="18" y="33"/>
                    <a:pt x="19" y="33"/>
                  </a:cubicBezTo>
                  <a:cubicBezTo>
                    <a:pt x="18" y="33"/>
                    <a:pt x="17" y="34"/>
                    <a:pt x="1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47"/>
            <p:cNvSpPr>
              <a:spLocks/>
            </p:cNvSpPr>
            <p:nvPr/>
          </p:nvSpPr>
          <p:spPr bwMode="auto">
            <a:xfrm>
              <a:off x="4418013" y="3775075"/>
              <a:ext cx="80963" cy="30163"/>
            </a:xfrm>
            <a:custGeom>
              <a:avLst/>
              <a:gdLst>
                <a:gd name="T0" fmla="*/ 22 w 47"/>
                <a:gd name="T1" fmla="*/ 0 h 17"/>
                <a:gd name="T2" fmla="*/ 0 w 47"/>
                <a:gd name="T3" fmla="*/ 0 h 17"/>
                <a:gd name="T4" fmla="*/ 1 w 47"/>
                <a:gd name="T5" fmla="*/ 1 h 17"/>
                <a:gd name="T6" fmla="*/ 1 w 47"/>
                <a:gd name="T7" fmla="*/ 9 h 17"/>
                <a:gd name="T8" fmla="*/ 6 w 47"/>
                <a:gd name="T9" fmla="*/ 10 h 17"/>
                <a:gd name="T10" fmla="*/ 9 w 47"/>
                <a:gd name="T11" fmla="*/ 9 h 17"/>
                <a:gd name="T12" fmla="*/ 30 w 47"/>
                <a:gd name="T13" fmla="*/ 17 h 17"/>
                <a:gd name="T14" fmla="*/ 22 w 4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7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3"/>
                    <a:pt x="1" y="9"/>
                  </a:cubicBezTo>
                  <a:cubicBezTo>
                    <a:pt x="2" y="10"/>
                    <a:pt x="5" y="10"/>
                    <a:pt x="6" y="10"/>
                  </a:cubicBezTo>
                  <a:cubicBezTo>
                    <a:pt x="7" y="10"/>
                    <a:pt x="6" y="7"/>
                    <a:pt x="9" y="9"/>
                  </a:cubicBezTo>
                  <a:cubicBezTo>
                    <a:pt x="15" y="14"/>
                    <a:pt x="21" y="17"/>
                    <a:pt x="30" y="17"/>
                  </a:cubicBezTo>
                  <a:cubicBezTo>
                    <a:pt x="47" y="15"/>
                    <a:pt x="22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48"/>
            <p:cNvSpPr>
              <a:spLocks/>
            </p:cNvSpPr>
            <p:nvPr/>
          </p:nvSpPr>
          <p:spPr bwMode="auto">
            <a:xfrm>
              <a:off x="4335463" y="3775075"/>
              <a:ext cx="92075" cy="30163"/>
            </a:xfrm>
            <a:custGeom>
              <a:avLst/>
              <a:gdLst>
                <a:gd name="T0" fmla="*/ 25 w 53"/>
                <a:gd name="T1" fmla="*/ 0 h 17"/>
                <a:gd name="T2" fmla="*/ 0 w 53"/>
                <a:gd name="T3" fmla="*/ 0 h 17"/>
                <a:gd name="T4" fmla="*/ 1 w 53"/>
                <a:gd name="T5" fmla="*/ 1 h 17"/>
                <a:gd name="T6" fmla="*/ 2 w 53"/>
                <a:gd name="T7" fmla="*/ 9 h 17"/>
                <a:gd name="T8" fmla="*/ 7 w 53"/>
                <a:gd name="T9" fmla="*/ 9 h 17"/>
                <a:gd name="T10" fmla="*/ 10 w 53"/>
                <a:gd name="T11" fmla="*/ 9 h 17"/>
                <a:gd name="T12" fmla="*/ 34 w 53"/>
                <a:gd name="T13" fmla="*/ 16 h 17"/>
                <a:gd name="T14" fmla="*/ 25 w 53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7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3"/>
                    <a:pt x="2" y="9"/>
                  </a:cubicBezTo>
                  <a:cubicBezTo>
                    <a:pt x="2" y="9"/>
                    <a:pt x="6" y="9"/>
                    <a:pt x="7" y="9"/>
                  </a:cubicBezTo>
                  <a:cubicBezTo>
                    <a:pt x="8" y="9"/>
                    <a:pt x="7" y="7"/>
                    <a:pt x="10" y="9"/>
                  </a:cubicBezTo>
                  <a:cubicBezTo>
                    <a:pt x="17" y="13"/>
                    <a:pt x="23" y="17"/>
                    <a:pt x="34" y="16"/>
                  </a:cubicBezTo>
                  <a:cubicBezTo>
                    <a:pt x="53" y="15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49"/>
            <p:cNvSpPr>
              <a:spLocks/>
            </p:cNvSpPr>
            <p:nvPr/>
          </p:nvSpPr>
          <p:spPr bwMode="auto">
            <a:xfrm>
              <a:off x="4491038" y="3492500"/>
              <a:ext cx="17463" cy="14288"/>
            </a:xfrm>
            <a:custGeom>
              <a:avLst/>
              <a:gdLst>
                <a:gd name="T0" fmla="*/ 0 w 11"/>
                <a:gd name="T1" fmla="*/ 9 h 9"/>
                <a:gd name="T2" fmla="*/ 11 w 11"/>
                <a:gd name="T3" fmla="*/ 0 h 9"/>
                <a:gd name="T4" fmla="*/ 3 w 11"/>
                <a:gd name="T5" fmla="*/ 0 h 9"/>
                <a:gd name="T6" fmla="*/ 0 w 11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lnTo>
                    <a:pt x="11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50"/>
            <p:cNvSpPr>
              <a:spLocks/>
            </p:cNvSpPr>
            <p:nvPr/>
          </p:nvSpPr>
          <p:spPr bwMode="auto">
            <a:xfrm>
              <a:off x="4564063" y="3495675"/>
              <a:ext cx="146050" cy="120650"/>
            </a:xfrm>
            <a:custGeom>
              <a:avLst/>
              <a:gdLst>
                <a:gd name="T0" fmla="*/ 68 w 84"/>
                <a:gd name="T1" fmla="*/ 69 h 69"/>
                <a:gd name="T2" fmla="*/ 76 w 84"/>
                <a:gd name="T3" fmla="*/ 47 h 69"/>
                <a:gd name="T4" fmla="*/ 79 w 84"/>
                <a:gd name="T5" fmla="*/ 42 h 69"/>
                <a:gd name="T6" fmla="*/ 81 w 84"/>
                <a:gd name="T7" fmla="*/ 38 h 69"/>
                <a:gd name="T8" fmla="*/ 82 w 84"/>
                <a:gd name="T9" fmla="*/ 37 h 69"/>
                <a:gd name="T10" fmla="*/ 84 w 84"/>
                <a:gd name="T11" fmla="*/ 35 h 69"/>
                <a:gd name="T12" fmla="*/ 80 w 84"/>
                <a:gd name="T13" fmla="*/ 25 h 69"/>
                <a:gd name="T14" fmla="*/ 43 w 84"/>
                <a:gd name="T15" fmla="*/ 6 h 69"/>
                <a:gd name="T16" fmla="*/ 43 w 84"/>
                <a:gd name="T17" fmla="*/ 6 h 69"/>
                <a:gd name="T18" fmla="*/ 50 w 84"/>
                <a:gd name="T19" fmla="*/ 2 h 69"/>
                <a:gd name="T20" fmla="*/ 14 w 84"/>
                <a:gd name="T21" fmla="*/ 17 h 69"/>
                <a:gd name="T22" fmla="*/ 12 w 84"/>
                <a:gd name="T23" fmla="*/ 18 h 69"/>
                <a:gd name="T24" fmla="*/ 13 w 84"/>
                <a:gd name="T25" fmla="*/ 18 h 69"/>
                <a:gd name="T26" fmla="*/ 9 w 84"/>
                <a:gd name="T27" fmla="*/ 25 h 69"/>
                <a:gd name="T28" fmla="*/ 2 w 84"/>
                <a:gd name="T29" fmla="*/ 69 h 69"/>
                <a:gd name="T30" fmla="*/ 4 w 84"/>
                <a:gd name="T31" fmla="*/ 69 h 69"/>
                <a:gd name="T32" fmla="*/ 17 w 84"/>
                <a:gd name="T33" fmla="*/ 69 h 69"/>
                <a:gd name="T34" fmla="*/ 17 w 84"/>
                <a:gd name="T35" fmla="*/ 68 h 69"/>
                <a:gd name="T36" fmla="*/ 17 w 84"/>
                <a:gd name="T37" fmla="*/ 69 h 69"/>
                <a:gd name="T38" fmla="*/ 68 w 84"/>
                <a:gd name="T3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69">
                  <a:moveTo>
                    <a:pt x="68" y="69"/>
                  </a:moveTo>
                  <a:cubicBezTo>
                    <a:pt x="69" y="63"/>
                    <a:pt x="72" y="55"/>
                    <a:pt x="76" y="47"/>
                  </a:cubicBezTo>
                  <a:cubicBezTo>
                    <a:pt x="76" y="45"/>
                    <a:pt x="77" y="43"/>
                    <a:pt x="79" y="42"/>
                  </a:cubicBezTo>
                  <a:cubicBezTo>
                    <a:pt x="79" y="40"/>
                    <a:pt x="80" y="39"/>
                    <a:pt x="81" y="38"/>
                  </a:cubicBezTo>
                  <a:cubicBezTo>
                    <a:pt x="81" y="38"/>
                    <a:pt x="82" y="38"/>
                    <a:pt x="82" y="37"/>
                  </a:cubicBezTo>
                  <a:cubicBezTo>
                    <a:pt x="83" y="36"/>
                    <a:pt x="83" y="36"/>
                    <a:pt x="84" y="35"/>
                  </a:cubicBezTo>
                  <a:cubicBezTo>
                    <a:pt x="83" y="32"/>
                    <a:pt x="82" y="29"/>
                    <a:pt x="80" y="25"/>
                  </a:cubicBezTo>
                  <a:cubicBezTo>
                    <a:pt x="72" y="6"/>
                    <a:pt x="54" y="5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5" y="4"/>
                    <a:pt x="48" y="3"/>
                    <a:pt x="50" y="2"/>
                  </a:cubicBezTo>
                  <a:cubicBezTo>
                    <a:pt x="50" y="2"/>
                    <a:pt x="28" y="0"/>
                    <a:pt x="14" y="17"/>
                  </a:cubicBezTo>
                  <a:cubicBezTo>
                    <a:pt x="13" y="17"/>
                    <a:pt x="13" y="18"/>
                    <a:pt x="12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1" y="20"/>
                    <a:pt x="10" y="22"/>
                    <a:pt x="9" y="25"/>
                  </a:cubicBezTo>
                  <a:cubicBezTo>
                    <a:pt x="0" y="44"/>
                    <a:pt x="0" y="57"/>
                    <a:pt x="2" y="69"/>
                  </a:cubicBezTo>
                  <a:cubicBezTo>
                    <a:pt x="2" y="69"/>
                    <a:pt x="3" y="69"/>
                    <a:pt x="4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8"/>
                    <a:pt x="17" y="68"/>
                  </a:cubicBezTo>
                  <a:cubicBezTo>
                    <a:pt x="17" y="68"/>
                    <a:pt x="17" y="69"/>
                    <a:pt x="17" y="69"/>
                  </a:cubicBezTo>
                  <a:lnTo>
                    <a:pt x="6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51"/>
            <p:cNvSpPr>
              <a:spLocks/>
            </p:cNvSpPr>
            <p:nvPr/>
          </p:nvSpPr>
          <p:spPr bwMode="auto">
            <a:xfrm>
              <a:off x="4786313" y="3475037"/>
              <a:ext cx="131763" cy="141288"/>
            </a:xfrm>
            <a:custGeom>
              <a:avLst/>
              <a:gdLst>
                <a:gd name="T0" fmla="*/ 67 w 76"/>
                <a:gd name="T1" fmla="*/ 45 h 81"/>
                <a:gd name="T2" fmla="*/ 72 w 76"/>
                <a:gd name="T3" fmla="*/ 41 h 81"/>
                <a:gd name="T4" fmla="*/ 74 w 76"/>
                <a:gd name="T5" fmla="*/ 40 h 81"/>
                <a:gd name="T6" fmla="*/ 76 w 76"/>
                <a:gd name="T7" fmla="*/ 27 h 81"/>
                <a:gd name="T8" fmla="*/ 12 w 76"/>
                <a:gd name="T9" fmla="*/ 20 h 81"/>
                <a:gd name="T10" fmla="*/ 0 w 76"/>
                <a:gd name="T11" fmla="*/ 29 h 81"/>
                <a:gd name="T12" fmla="*/ 1 w 76"/>
                <a:gd name="T13" fmla="*/ 38 h 81"/>
                <a:gd name="T14" fmla="*/ 28 w 76"/>
                <a:gd name="T15" fmla="*/ 59 h 81"/>
                <a:gd name="T16" fmla="*/ 35 w 76"/>
                <a:gd name="T17" fmla="*/ 81 h 81"/>
                <a:gd name="T18" fmla="*/ 61 w 76"/>
                <a:gd name="T19" fmla="*/ 81 h 81"/>
                <a:gd name="T20" fmla="*/ 64 w 76"/>
                <a:gd name="T21" fmla="*/ 72 h 81"/>
                <a:gd name="T22" fmla="*/ 65 w 76"/>
                <a:gd name="T23" fmla="*/ 70 h 81"/>
                <a:gd name="T24" fmla="*/ 62 w 76"/>
                <a:gd name="T25" fmla="*/ 55 h 81"/>
                <a:gd name="T26" fmla="*/ 67 w 76"/>
                <a:gd name="T27" fmla="*/ 4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81">
                  <a:moveTo>
                    <a:pt x="67" y="45"/>
                  </a:moveTo>
                  <a:cubicBezTo>
                    <a:pt x="68" y="44"/>
                    <a:pt x="70" y="42"/>
                    <a:pt x="72" y="41"/>
                  </a:cubicBezTo>
                  <a:cubicBezTo>
                    <a:pt x="73" y="41"/>
                    <a:pt x="73" y="40"/>
                    <a:pt x="74" y="40"/>
                  </a:cubicBezTo>
                  <a:cubicBezTo>
                    <a:pt x="75" y="33"/>
                    <a:pt x="76" y="27"/>
                    <a:pt x="76" y="27"/>
                  </a:cubicBezTo>
                  <a:cubicBezTo>
                    <a:pt x="76" y="27"/>
                    <a:pt x="51" y="0"/>
                    <a:pt x="12" y="20"/>
                  </a:cubicBezTo>
                  <a:cubicBezTo>
                    <a:pt x="9" y="22"/>
                    <a:pt x="4" y="27"/>
                    <a:pt x="0" y="29"/>
                  </a:cubicBezTo>
                  <a:cubicBezTo>
                    <a:pt x="0" y="29"/>
                    <a:pt x="1" y="33"/>
                    <a:pt x="1" y="38"/>
                  </a:cubicBezTo>
                  <a:cubicBezTo>
                    <a:pt x="11" y="40"/>
                    <a:pt x="22" y="45"/>
                    <a:pt x="28" y="59"/>
                  </a:cubicBezTo>
                  <a:cubicBezTo>
                    <a:pt x="32" y="67"/>
                    <a:pt x="34" y="74"/>
                    <a:pt x="35" y="81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2" y="77"/>
                    <a:pt x="63" y="74"/>
                    <a:pt x="64" y="72"/>
                  </a:cubicBezTo>
                  <a:cubicBezTo>
                    <a:pt x="64" y="71"/>
                    <a:pt x="65" y="71"/>
                    <a:pt x="65" y="70"/>
                  </a:cubicBezTo>
                  <a:cubicBezTo>
                    <a:pt x="64" y="62"/>
                    <a:pt x="62" y="55"/>
                    <a:pt x="62" y="55"/>
                  </a:cubicBezTo>
                  <a:cubicBezTo>
                    <a:pt x="61" y="51"/>
                    <a:pt x="63" y="47"/>
                    <a:pt x="6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52"/>
            <p:cNvSpPr>
              <a:spLocks/>
            </p:cNvSpPr>
            <p:nvPr/>
          </p:nvSpPr>
          <p:spPr bwMode="auto">
            <a:xfrm>
              <a:off x="4545013" y="3633787"/>
              <a:ext cx="138113" cy="123825"/>
            </a:xfrm>
            <a:custGeom>
              <a:avLst/>
              <a:gdLst>
                <a:gd name="T0" fmla="*/ 78 w 79"/>
                <a:gd name="T1" fmla="*/ 0 h 71"/>
                <a:gd name="T2" fmla="*/ 15 w 79"/>
                <a:gd name="T3" fmla="*/ 0 h 71"/>
                <a:gd name="T4" fmla="*/ 0 w 79"/>
                <a:gd name="T5" fmla="*/ 14 h 71"/>
                <a:gd name="T6" fmla="*/ 0 w 79"/>
                <a:gd name="T7" fmla="*/ 56 h 71"/>
                <a:gd name="T8" fmla="*/ 15 w 79"/>
                <a:gd name="T9" fmla="*/ 71 h 71"/>
                <a:gd name="T10" fmla="*/ 61 w 79"/>
                <a:gd name="T11" fmla="*/ 71 h 71"/>
                <a:gd name="T12" fmla="*/ 61 w 79"/>
                <a:gd name="T13" fmla="*/ 38 h 71"/>
                <a:gd name="T14" fmla="*/ 79 w 79"/>
                <a:gd name="T15" fmla="*/ 15 h 71"/>
                <a:gd name="T16" fmla="*/ 78 w 79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1">
                  <a:moveTo>
                    <a:pt x="7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4"/>
                    <a:pt x="7" y="71"/>
                    <a:pt x="15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27"/>
                    <a:pt x="69" y="17"/>
                    <a:pt x="79" y="15"/>
                  </a:cubicBezTo>
                  <a:cubicBezTo>
                    <a:pt x="79" y="10"/>
                    <a:pt x="78" y="5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53"/>
            <p:cNvSpPr>
              <a:spLocks/>
            </p:cNvSpPr>
            <p:nvPr/>
          </p:nvSpPr>
          <p:spPr bwMode="auto">
            <a:xfrm>
              <a:off x="5018088" y="3495675"/>
              <a:ext cx="125413" cy="120650"/>
            </a:xfrm>
            <a:custGeom>
              <a:avLst/>
              <a:gdLst>
                <a:gd name="T0" fmla="*/ 23 w 72"/>
                <a:gd name="T1" fmla="*/ 69 h 69"/>
                <a:gd name="T2" fmla="*/ 57 w 72"/>
                <a:gd name="T3" fmla="*/ 69 h 69"/>
                <a:gd name="T4" fmla="*/ 64 w 72"/>
                <a:gd name="T5" fmla="*/ 47 h 69"/>
                <a:gd name="T6" fmla="*/ 67 w 72"/>
                <a:gd name="T7" fmla="*/ 42 h 69"/>
                <a:gd name="T8" fmla="*/ 69 w 72"/>
                <a:gd name="T9" fmla="*/ 38 h 69"/>
                <a:gd name="T10" fmla="*/ 70 w 72"/>
                <a:gd name="T11" fmla="*/ 37 h 69"/>
                <a:gd name="T12" fmla="*/ 72 w 72"/>
                <a:gd name="T13" fmla="*/ 35 h 69"/>
                <a:gd name="T14" fmla="*/ 68 w 72"/>
                <a:gd name="T15" fmla="*/ 25 h 69"/>
                <a:gd name="T16" fmla="*/ 32 w 72"/>
                <a:gd name="T17" fmla="*/ 6 h 69"/>
                <a:gd name="T18" fmla="*/ 31 w 72"/>
                <a:gd name="T19" fmla="*/ 6 h 69"/>
                <a:gd name="T20" fmla="*/ 39 w 72"/>
                <a:gd name="T21" fmla="*/ 2 h 69"/>
                <a:gd name="T22" fmla="*/ 2 w 72"/>
                <a:gd name="T23" fmla="*/ 17 h 69"/>
                <a:gd name="T24" fmla="*/ 0 w 72"/>
                <a:gd name="T25" fmla="*/ 18 h 69"/>
                <a:gd name="T26" fmla="*/ 1 w 72"/>
                <a:gd name="T27" fmla="*/ 18 h 69"/>
                <a:gd name="T28" fmla="*/ 0 w 72"/>
                <a:gd name="T29" fmla="*/ 20 h 69"/>
                <a:gd name="T30" fmla="*/ 20 w 72"/>
                <a:gd name="T31" fmla="*/ 33 h 69"/>
                <a:gd name="T32" fmla="*/ 22 w 72"/>
                <a:gd name="T33" fmla="*/ 40 h 69"/>
                <a:gd name="T34" fmla="*/ 20 w 72"/>
                <a:gd name="T35" fmla="*/ 60 h 69"/>
                <a:gd name="T36" fmla="*/ 23 w 72"/>
                <a:gd name="T3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69">
                  <a:moveTo>
                    <a:pt x="23" y="69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63"/>
                    <a:pt x="60" y="55"/>
                    <a:pt x="64" y="47"/>
                  </a:cubicBezTo>
                  <a:cubicBezTo>
                    <a:pt x="65" y="45"/>
                    <a:pt x="66" y="43"/>
                    <a:pt x="67" y="42"/>
                  </a:cubicBezTo>
                  <a:cubicBezTo>
                    <a:pt x="67" y="40"/>
                    <a:pt x="68" y="39"/>
                    <a:pt x="69" y="38"/>
                  </a:cubicBezTo>
                  <a:cubicBezTo>
                    <a:pt x="70" y="38"/>
                    <a:pt x="70" y="38"/>
                    <a:pt x="70" y="37"/>
                  </a:cubicBezTo>
                  <a:cubicBezTo>
                    <a:pt x="71" y="36"/>
                    <a:pt x="72" y="36"/>
                    <a:pt x="72" y="35"/>
                  </a:cubicBezTo>
                  <a:cubicBezTo>
                    <a:pt x="71" y="32"/>
                    <a:pt x="70" y="29"/>
                    <a:pt x="68" y="25"/>
                  </a:cubicBezTo>
                  <a:cubicBezTo>
                    <a:pt x="60" y="6"/>
                    <a:pt x="43" y="5"/>
                    <a:pt x="32" y="6"/>
                  </a:cubicBezTo>
                  <a:cubicBezTo>
                    <a:pt x="32" y="6"/>
                    <a:pt x="31" y="6"/>
                    <a:pt x="31" y="6"/>
                  </a:cubicBezTo>
                  <a:cubicBezTo>
                    <a:pt x="34" y="4"/>
                    <a:pt x="36" y="3"/>
                    <a:pt x="39" y="2"/>
                  </a:cubicBezTo>
                  <a:cubicBezTo>
                    <a:pt x="39" y="2"/>
                    <a:pt x="16" y="0"/>
                    <a:pt x="2" y="17"/>
                  </a:cubicBezTo>
                  <a:cubicBezTo>
                    <a:pt x="2" y="17"/>
                    <a:pt x="1" y="18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" y="19"/>
                    <a:pt x="0" y="19"/>
                    <a:pt x="0" y="20"/>
                  </a:cubicBezTo>
                  <a:cubicBezTo>
                    <a:pt x="12" y="25"/>
                    <a:pt x="19" y="32"/>
                    <a:pt x="20" y="33"/>
                  </a:cubicBezTo>
                  <a:cubicBezTo>
                    <a:pt x="22" y="35"/>
                    <a:pt x="22" y="37"/>
                    <a:pt x="22" y="40"/>
                  </a:cubicBezTo>
                  <a:cubicBezTo>
                    <a:pt x="21" y="46"/>
                    <a:pt x="20" y="54"/>
                    <a:pt x="20" y="60"/>
                  </a:cubicBezTo>
                  <a:cubicBezTo>
                    <a:pt x="21" y="62"/>
                    <a:pt x="22" y="65"/>
                    <a:pt x="23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54"/>
            <p:cNvSpPr>
              <a:spLocks/>
            </p:cNvSpPr>
            <p:nvPr/>
          </p:nvSpPr>
          <p:spPr bwMode="auto">
            <a:xfrm>
              <a:off x="5051426" y="3633787"/>
              <a:ext cx="65088" cy="123825"/>
            </a:xfrm>
            <a:custGeom>
              <a:avLst/>
              <a:gdLst>
                <a:gd name="T0" fmla="*/ 37 w 38"/>
                <a:gd name="T1" fmla="*/ 0 h 71"/>
                <a:gd name="T2" fmla="*/ 4 w 38"/>
                <a:gd name="T3" fmla="*/ 0 h 71"/>
                <a:gd name="T4" fmla="*/ 0 w 38"/>
                <a:gd name="T5" fmla="*/ 15 h 71"/>
                <a:gd name="T6" fmla="*/ 17 w 38"/>
                <a:gd name="T7" fmla="*/ 38 h 71"/>
                <a:gd name="T8" fmla="*/ 17 w 38"/>
                <a:gd name="T9" fmla="*/ 71 h 71"/>
                <a:gd name="T10" fmla="*/ 20 w 38"/>
                <a:gd name="T11" fmla="*/ 71 h 71"/>
                <a:gd name="T12" fmla="*/ 20 w 38"/>
                <a:gd name="T13" fmla="*/ 38 h 71"/>
                <a:gd name="T14" fmla="*/ 38 w 38"/>
                <a:gd name="T15" fmla="*/ 15 h 71"/>
                <a:gd name="T16" fmla="*/ 37 w 38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71">
                  <a:moveTo>
                    <a:pt x="3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2" y="12"/>
                    <a:pt x="0" y="15"/>
                  </a:cubicBezTo>
                  <a:cubicBezTo>
                    <a:pt x="10" y="18"/>
                    <a:pt x="17" y="27"/>
                    <a:pt x="17" y="3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27"/>
                    <a:pt x="27" y="17"/>
                    <a:pt x="38" y="15"/>
                  </a:cubicBezTo>
                  <a:cubicBezTo>
                    <a:pt x="37" y="10"/>
                    <a:pt x="36" y="5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55"/>
            <p:cNvSpPr>
              <a:spLocks/>
            </p:cNvSpPr>
            <p:nvPr/>
          </p:nvSpPr>
          <p:spPr bwMode="auto">
            <a:xfrm>
              <a:off x="4846638" y="3633787"/>
              <a:ext cx="50800" cy="53975"/>
            </a:xfrm>
            <a:custGeom>
              <a:avLst/>
              <a:gdLst>
                <a:gd name="T0" fmla="*/ 26 w 29"/>
                <a:gd name="T1" fmla="*/ 0 h 31"/>
                <a:gd name="T2" fmla="*/ 1 w 29"/>
                <a:gd name="T3" fmla="*/ 0 h 31"/>
                <a:gd name="T4" fmla="*/ 0 w 29"/>
                <a:gd name="T5" fmla="*/ 17 h 31"/>
                <a:gd name="T6" fmla="*/ 11 w 29"/>
                <a:gd name="T7" fmla="*/ 31 h 31"/>
                <a:gd name="T8" fmla="*/ 29 w 29"/>
                <a:gd name="T9" fmla="*/ 14 h 31"/>
                <a:gd name="T10" fmla="*/ 26 w 29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1">
                  <a:moveTo>
                    <a:pt x="2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1" y="11"/>
                    <a:pt x="0" y="17"/>
                  </a:cubicBezTo>
                  <a:cubicBezTo>
                    <a:pt x="5" y="20"/>
                    <a:pt x="9" y="25"/>
                    <a:pt x="11" y="31"/>
                  </a:cubicBezTo>
                  <a:cubicBezTo>
                    <a:pt x="14" y="22"/>
                    <a:pt x="21" y="16"/>
                    <a:pt x="29" y="14"/>
                  </a:cubicBezTo>
                  <a:cubicBezTo>
                    <a:pt x="27" y="11"/>
                    <a:pt x="26" y="7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56"/>
            <p:cNvSpPr>
              <a:spLocks/>
            </p:cNvSpPr>
            <p:nvPr/>
          </p:nvSpPr>
          <p:spPr bwMode="auto">
            <a:xfrm>
              <a:off x="4694238" y="3549650"/>
              <a:ext cx="141288" cy="107950"/>
            </a:xfrm>
            <a:custGeom>
              <a:avLst/>
              <a:gdLst>
                <a:gd name="T0" fmla="*/ 12 w 81"/>
                <a:gd name="T1" fmla="*/ 57 h 62"/>
                <a:gd name="T2" fmla="*/ 17 w 81"/>
                <a:gd name="T3" fmla="*/ 60 h 62"/>
                <a:gd name="T4" fmla="*/ 18 w 81"/>
                <a:gd name="T5" fmla="*/ 62 h 62"/>
                <a:gd name="T6" fmla="*/ 61 w 81"/>
                <a:gd name="T7" fmla="*/ 62 h 62"/>
                <a:gd name="T8" fmla="*/ 62 w 81"/>
                <a:gd name="T9" fmla="*/ 56 h 62"/>
                <a:gd name="T10" fmla="*/ 66 w 81"/>
                <a:gd name="T11" fmla="*/ 52 h 62"/>
                <a:gd name="T12" fmla="*/ 70 w 81"/>
                <a:gd name="T13" fmla="*/ 56 h 62"/>
                <a:gd name="T14" fmla="*/ 70 w 81"/>
                <a:gd name="T15" fmla="*/ 62 h 62"/>
                <a:gd name="T16" fmla="*/ 75 w 81"/>
                <a:gd name="T17" fmla="*/ 62 h 62"/>
                <a:gd name="T18" fmla="*/ 78 w 81"/>
                <a:gd name="T19" fmla="*/ 62 h 62"/>
                <a:gd name="T20" fmla="*/ 72 w 81"/>
                <a:gd name="T21" fmla="*/ 20 h 62"/>
                <a:gd name="T22" fmla="*/ 44 w 81"/>
                <a:gd name="T23" fmla="*/ 3 h 62"/>
                <a:gd name="T24" fmla="*/ 40 w 81"/>
                <a:gd name="T25" fmla="*/ 3 h 62"/>
                <a:gd name="T26" fmla="*/ 38 w 81"/>
                <a:gd name="T27" fmla="*/ 3 h 62"/>
                <a:gd name="T28" fmla="*/ 35 w 81"/>
                <a:gd name="T29" fmla="*/ 0 h 62"/>
                <a:gd name="T30" fmla="*/ 13 w 81"/>
                <a:gd name="T31" fmla="*/ 12 h 62"/>
                <a:gd name="T32" fmla="*/ 13 w 81"/>
                <a:gd name="T33" fmla="*/ 13 h 62"/>
                <a:gd name="T34" fmla="*/ 12 w 81"/>
                <a:gd name="T35" fmla="*/ 13 h 62"/>
                <a:gd name="T36" fmla="*/ 8 w 81"/>
                <a:gd name="T37" fmla="*/ 20 h 62"/>
                <a:gd name="T38" fmla="*/ 2 w 81"/>
                <a:gd name="T39" fmla="*/ 62 h 62"/>
                <a:gd name="T40" fmla="*/ 9 w 81"/>
                <a:gd name="T41" fmla="*/ 62 h 62"/>
                <a:gd name="T42" fmla="*/ 8 w 81"/>
                <a:gd name="T43" fmla="*/ 61 h 62"/>
                <a:gd name="T44" fmla="*/ 12 w 81"/>
                <a:gd name="T45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62">
                  <a:moveTo>
                    <a:pt x="12" y="57"/>
                  </a:moveTo>
                  <a:cubicBezTo>
                    <a:pt x="14" y="56"/>
                    <a:pt x="16" y="58"/>
                    <a:pt x="17" y="60"/>
                  </a:cubicBezTo>
                  <a:cubicBezTo>
                    <a:pt x="17" y="60"/>
                    <a:pt x="17" y="61"/>
                    <a:pt x="18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0"/>
                    <a:pt x="61" y="58"/>
                    <a:pt x="62" y="56"/>
                  </a:cubicBezTo>
                  <a:cubicBezTo>
                    <a:pt x="62" y="54"/>
                    <a:pt x="64" y="52"/>
                    <a:pt x="66" y="52"/>
                  </a:cubicBezTo>
                  <a:cubicBezTo>
                    <a:pt x="68" y="52"/>
                    <a:pt x="70" y="54"/>
                    <a:pt x="70" y="56"/>
                  </a:cubicBezTo>
                  <a:cubicBezTo>
                    <a:pt x="70" y="58"/>
                    <a:pt x="70" y="60"/>
                    <a:pt x="70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6" y="62"/>
                    <a:pt x="77" y="62"/>
                    <a:pt x="78" y="62"/>
                  </a:cubicBezTo>
                  <a:cubicBezTo>
                    <a:pt x="81" y="49"/>
                    <a:pt x="80" y="38"/>
                    <a:pt x="72" y="20"/>
                  </a:cubicBezTo>
                  <a:cubicBezTo>
                    <a:pt x="67" y="8"/>
                    <a:pt x="57" y="3"/>
                    <a:pt x="44" y="3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9" y="3"/>
                    <a:pt x="39" y="3"/>
                    <a:pt x="38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28" y="2"/>
                    <a:pt x="20" y="5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1" y="15"/>
                    <a:pt x="10" y="18"/>
                    <a:pt x="8" y="20"/>
                  </a:cubicBezTo>
                  <a:cubicBezTo>
                    <a:pt x="0" y="39"/>
                    <a:pt x="0" y="51"/>
                    <a:pt x="2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8" y="61"/>
                  </a:cubicBezTo>
                  <a:cubicBezTo>
                    <a:pt x="8" y="59"/>
                    <a:pt x="10" y="57"/>
                    <a:pt x="1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57"/>
            <p:cNvSpPr>
              <a:spLocks/>
            </p:cNvSpPr>
            <p:nvPr/>
          </p:nvSpPr>
          <p:spPr bwMode="auto">
            <a:xfrm>
              <a:off x="4905376" y="3540125"/>
              <a:ext cx="138113" cy="117475"/>
            </a:xfrm>
            <a:custGeom>
              <a:avLst/>
              <a:gdLst>
                <a:gd name="T0" fmla="*/ 4 w 79"/>
                <a:gd name="T1" fmla="*/ 39 h 68"/>
                <a:gd name="T2" fmla="*/ 0 w 79"/>
                <a:gd name="T3" fmla="*/ 52 h 68"/>
                <a:gd name="T4" fmla="*/ 4 w 79"/>
                <a:gd name="T5" fmla="*/ 65 h 68"/>
                <a:gd name="T6" fmla="*/ 6 w 79"/>
                <a:gd name="T7" fmla="*/ 62 h 68"/>
                <a:gd name="T8" fmla="*/ 8 w 79"/>
                <a:gd name="T9" fmla="*/ 68 h 68"/>
                <a:gd name="T10" fmla="*/ 72 w 79"/>
                <a:gd name="T11" fmla="*/ 68 h 68"/>
                <a:gd name="T12" fmla="*/ 73 w 79"/>
                <a:gd name="T13" fmla="*/ 60 h 68"/>
                <a:gd name="T14" fmla="*/ 75 w 79"/>
                <a:gd name="T15" fmla="*/ 64 h 68"/>
                <a:gd name="T16" fmla="*/ 79 w 79"/>
                <a:gd name="T17" fmla="*/ 51 h 68"/>
                <a:gd name="T18" fmla="*/ 75 w 79"/>
                <a:gd name="T19" fmla="*/ 39 h 68"/>
                <a:gd name="T20" fmla="*/ 75 w 79"/>
                <a:gd name="T21" fmla="*/ 39 h 68"/>
                <a:gd name="T22" fmla="*/ 77 w 79"/>
                <a:gd name="T23" fmla="*/ 14 h 68"/>
                <a:gd name="T24" fmla="*/ 77 w 79"/>
                <a:gd name="T25" fmla="*/ 13 h 68"/>
                <a:gd name="T26" fmla="*/ 77 w 79"/>
                <a:gd name="T27" fmla="*/ 13 h 68"/>
                <a:gd name="T28" fmla="*/ 75 w 79"/>
                <a:gd name="T29" fmla="*/ 12 h 68"/>
                <a:gd name="T30" fmla="*/ 75 w 79"/>
                <a:gd name="T31" fmla="*/ 12 h 68"/>
                <a:gd name="T32" fmla="*/ 73 w 79"/>
                <a:gd name="T33" fmla="*/ 10 h 68"/>
                <a:gd name="T34" fmla="*/ 72 w 79"/>
                <a:gd name="T35" fmla="*/ 9 h 68"/>
                <a:gd name="T36" fmla="*/ 69 w 79"/>
                <a:gd name="T37" fmla="*/ 7 h 68"/>
                <a:gd name="T38" fmla="*/ 68 w 79"/>
                <a:gd name="T39" fmla="*/ 7 h 68"/>
                <a:gd name="T40" fmla="*/ 64 w 79"/>
                <a:gd name="T41" fmla="*/ 4 h 68"/>
                <a:gd name="T42" fmla="*/ 63 w 79"/>
                <a:gd name="T43" fmla="*/ 4 h 68"/>
                <a:gd name="T44" fmla="*/ 58 w 79"/>
                <a:gd name="T45" fmla="*/ 2 h 68"/>
                <a:gd name="T46" fmla="*/ 57 w 79"/>
                <a:gd name="T47" fmla="*/ 2 h 68"/>
                <a:gd name="T48" fmla="*/ 51 w 79"/>
                <a:gd name="T49" fmla="*/ 0 h 68"/>
                <a:gd name="T50" fmla="*/ 50 w 79"/>
                <a:gd name="T51" fmla="*/ 0 h 68"/>
                <a:gd name="T52" fmla="*/ 44 w 79"/>
                <a:gd name="T53" fmla="*/ 0 h 68"/>
                <a:gd name="T54" fmla="*/ 42 w 79"/>
                <a:gd name="T55" fmla="*/ 0 h 68"/>
                <a:gd name="T56" fmla="*/ 38 w 79"/>
                <a:gd name="T57" fmla="*/ 0 h 68"/>
                <a:gd name="T58" fmla="*/ 35 w 79"/>
                <a:gd name="T59" fmla="*/ 0 h 68"/>
                <a:gd name="T60" fmla="*/ 31 w 79"/>
                <a:gd name="T61" fmla="*/ 1 h 68"/>
                <a:gd name="T62" fmla="*/ 29 w 79"/>
                <a:gd name="T63" fmla="*/ 2 h 68"/>
                <a:gd name="T64" fmla="*/ 24 w 79"/>
                <a:gd name="T65" fmla="*/ 3 h 68"/>
                <a:gd name="T66" fmla="*/ 22 w 79"/>
                <a:gd name="T67" fmla="*/ 4 h 68"/>
                <a:gd name="T68" fmla="*/ 14 w 79"/>
                <a:gd name="T69" fmla="*/ 7 h 68"/>
                <a:gd name="T70" fmla="*/ 2 w 79"/>
                <a:gd name="T71" fmla="*/ 16 h 68"/>
                <a:gd name="T72" fmla="*/ 5 w 79"/>
                <a:gd name="T73" fmla="*/ 33 h 68"/>
                <a:gd name="T74" fmla="*/ 4 w 79"/>
                <a:gd name="T75" fmla="*/ 40 h 68"/>
                <a:gd name="T76" fmla="*/ 4 w 79"/>
                <a:gd name="T77" fmla="*/ 3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" h="68">
                  <a:moveTo>
                    <a:pt x="4" y="39"/>
                  </a:moveTo>
                  <a:cubicBezTo>
                    <a:pt x="2" y="39"/>
                    <a:pt x="0" y="45"/>
                    <a:pt x="0" y="52"/>
                  </a:cubicBezTo>
                  <a:cubicBezTo>
                    <a:pt x="0" y="59"/>
                    <a:pt x="2" y="65"/>
                    <a:pt x="4" y="65"/>
                  </a:cubicBezTo>
                  <a:cubicBezTo>
                    <a:pt x="4" y="65"/>
                    <a:pt x="5" y="63"/>
                    <a:pt x="6" y="62"/>
                  </a:cubicBezTo>
                  <a:cubicBezTo>
                    <a:pt x="6" y="64"/>
                    <a:pt x="7" y="66"/>
                    <a:pt x="8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5"/>
                    <a:pt x="73" y="63"/>
                    <a:pt x="73" y="60"/>
                  </a:cubicBezTo>
                  <a:cubicBezTo>
                    <a:pt x="74" y="63"/>
                    <a:pt x="75" y="64"/>
                    <a:pt x="75" y="64"/>
                  </a:cubicBezTo>
                  <a:cubicBezTo>
                    <a:pt x="77" y="64"/>
                    <a:pt x="79" y="58"/>
                    <a:pt x="79" y="51"/>
                  </a:cubicBezTo>
                  <a:cubicBezTo>
                    <a:pt x="79" y="44"/>
                    <a:pt x="77" y="39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5" y="36"/>
                    <a:pt x="77" y="14"/>
                    <a:pt x="77" y="14"/>
                  </a:cubicBezTo>
                  <a:cubicBezTo>
                    <a:pt x="77" y="14"/>
                    <a:pt x="77" y="14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6" y="13"/>
                    <a:pt x="76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4" y="11"/>
                    <a:pt x="74" y="10"/>
                    <a:pt x="73" y="10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1" y="8"/>
                    <a:pt x="70" y="8"/>
                    <a:pt x="69" y="7"/>
                  </a:cubicBezTo>
                  <a:cubicBezTo>
                    <a:pt x="69" y="7"/>
                    <a:pt x="68" y="7"/>
                    <a:pt x="68" y="7"/>
                  </a:cubicBezTo>
                  <a:cubicBezTo>
                    <a:pt x="67" y="6"/>
                    <a:pt x="65" y="5"/>
                    <a:pt x="64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3"/>
                    <a:pt x="60" y="3"/>
                    <a:pt x="58" y="2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5" y="1"/>
                    <a:pt x="53" y="1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6" y="0"/>
                    <a:pt x="44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34" y="0"/>
                    <a:pt x="33" y="1"/>
                    <a:pt x="31" y="1"/>
                  </a:cubicBezTo>
                  <a:cubicBezTo>
                    <a:pt x="30" y="1"/>
                    <a:pt x="30" y="1"/>
                    <a:pt x="29" y="2"/>
                  </a:cubicBezTo>
                  <a:cubicBezTo>
                    <a:pt x="27" y="2"/>
                    <a:pt x="26" y="3"/>
                    <a:pt x="24" y="3"/>
                  </a:cubicBezTo>
                  <a:cubicBezTo>
                    <a:pt x="23" y="3"/>
                    <a:pt x="22" y="4"/>
                    <a:pt x="22" y="4"/>
                  </a:cubicBezTo>
                  <a:cubicBezTo>
                    <a:pt x="19" y="5"/>
                    <a:pt x="17" y="6"/>
                    <a:pt x="14" y="7"/>
                  </a:cubicBezTo>
                  <a:cubicBezTo>
                    <a:pt x="11" y="9"/>
                    <a:pt x="6" y="14"/>
                    <a:pt x="2" y="16"/>
                  </a:cubicBezTo>
                  <a:cubicBezTo>
                    <a:pt x="2" y="16"/>
                    <a:pt x="3" y="24"/>
                    <a:pt x="5" y="33"/>
                  </a:cubicBezTo>
                  <a:cubicBezTo>
                    <a:pt x="4" y="35"/>
                    <a:pt x="4" y="37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58"/>
            <p:cNvSpPr>
              <a:spLocks/>
            </p:cNvSpPr>
            <p:nvPr/>
          </p:nvSpPr>
          <p:spPr bwMode="auto">
            <a:xfrm>
              <a:off x="4668838" y="3673475"/>
              <a:ext cx="182563" cy="125413"/>
            </a:xfrm>
            <a:custGeom>
              <a:avLst/>
              <a:gdLst>
                <a:gd name="T0" fmla="*/ 90 w 105"/>
                <a:gd name="T1" fmla="*/ 0 h 72"/>
                <a:gd name="T2" fmla="*/ 14 w 105"/>
                <a:gd name="T3" fmla="*/ 0 h 72"/>
                <a:gd name="T4" fmla="*/ 0 w 105"/>
                <a:gd name="T5" fmla="*/ 15 h 72"/>
                <a:gd name="T6" fmla="*/ 0 w 105"/>
                <a:gd name="T7" fmla="*/ 57 h 72"/>
                <a:gd name="T8" fmla="*/ 14 w 105"/>
                <a:gd name="T9" fmla="*/ 72 h 72"/>
                <a:gd name="T10" fmla="*/ 90 w 105"/>
                <a:gd name="T11" fmla="*/ 72 h 72"/>
                <a:gd name="T12" fmla="*/ 105 w 105"/>
                <a:gd name="T13" fmla="*/ 57 h 72"/>
                <a:gd name="T14" fmla="*/ 105 w 105"/>
                <a:gd name="T15" fmla="*/ 15 h 72"/>
                <a:gd name="T16" fmla="*/ 90 w 105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2">
                  <a:moveTo>
                    <a:pt x="9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5"/>
                    <a:pt x="7" y="72"/>
                    <a:pt x="14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8" y="72"/>
                    <a:pt x="105" y="65"/>
                    <a:pt x="105" y="57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7"/>
                    <a:pt x="98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59"/>
            <p:cNvSpPr>
              <a:spLocks/>
            </p:cNvSpPr>
            <p:nvPr/>
          </p:nvSpPr>
          <p:spPr bwMode="auto">
            <a:xfrm>
              <a:off x="5127626" y="3549650"/>
              <a:ext cx="141288" cy="107950"/>
            </a:xfrm>
            <a:custGeom>
              <a:avLst/>
              <a:gdLst>
                <a:gd name="T0" fmla="*/ 40 w 81"/>
                <a:gd name="T1" fmla="*/ 3 h 62"/>
                <a:gd name="T2" fmla="*/ 38 w 81"/>
                <a:gd name="T3" fmla="*/ 3 h 62"/>
                <a:gd name="T4" fmla="*/ 35 w 81"/>
                <a:gd name="T5" fmla="*/ 0 h 62"/>
                <a:gd name="T6" fmla="*/ 14 w 81"/>
                <a:gd name="T7" fmla="*/ 12 h 62"/>
                <a:gd name="T8" fmla="*/ 13 w 81"/>
                <a:gd name="T9" fmla="*/ 13 h 62"/>
                <a:gd name="T10" fmla="*/ 13 w 81"/>
                <a:gd name="T11" fmla="*/ 13 h 62"/>
                <a:gd name="T12" fmla="*/ 9 w 81"/>
                <a:gd name="T13" fmla="*/ 20 h 62"/>
                <a:gd name="T14" fmla="*/ 2 w 81"/>
                <a:gd name="T15" fmla="*/ 62 h 62"/>
                <a:gd name="T16" fmla="*/ 9 w 81"/>
                <a:gd name="T17" fmla="*/ 62 h 62"/>
                <a:gd name="T18" fmla="*/ 9 w 81"/>
                <a:gd name="T19" fmla="*/ 61 h 62"/>
                <a:gd name="T20" fmla="*/ 13 w 81"/>
                <a:gd name="T21" fmla="*/ 57 h 62"/>
                <a:gd name="T22" fmla="*/ 17 w 81"/>
                <a:gd name="T23" fmla="*/ 60 h 62"/>
                <a:gd name="T24" fmla="*/ 18 w 81"/>
                <a:gd name="T25" fmla="*/ 62 h 62"/>
                <a:gd name="T26" fmla="*/ 61 w 81"/>
                <a:gd name="T27" fmla="*/ 62 h 62"/>
                <a:gd name="T28" fmla="*/ 62 w 81"/>
                <a:gd name="T29" fmla="*/ 56 h 62"/>
                <a:gd name="T30" fmla="*/ 66 w 81"/>
                <a:gd name="T31" fmla="*/ 52 h 62"/>
                <a:gd name="T32" fmla="*/ 71 w 81"/>
                <a:gd name="T33" fmla="*/ 56 h 62"/>
                <a:gd name="T34" fmla="*/ 71 w 81"/>
                <a:gd name="T35" fmla="*/ 62 h 62"/>
                <a:gd name="T36" fmla="*/ 76 w 81"/>
                <a:gd name="T37" fmla="*/ 62 h 62"/>
                <a:gd name="T38" fmla="*/ 79 w 81"/>
                <a:gd name="T39" fmla="*/ 62 h 62"/>
                <a:gd name="T40" fmla="*/ 72 w 81"/>
                <a:gd name="T41" fmla="*/ 20 h 62"/>
                <a:gd name="T42" fmla="*/ 44 w 81"/>
                <a:gd name="T43" fmla="*/ 3 h 62"/>
                <a:gd name="T44" fmla="*/ 40 w 81"/>
                <a:gd name="T45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62">
                  <a:moveTo>
                    <a:pt x="40" y="3"/>
                  </a:moveTo>
                  <a:cubicBezTo>
                    <a:pt x="39" y="3"/>
                    <a:pt x="39" y="3"/>
                    <a:pt x="38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29" y="2"/>
                    <a:pt x="20" y="5"/>
                    <a:pt x="14" y="12"/>
                  </a:cubicBezTo>
                  <a:cubicBezTo>
                    <a:pt x="14" y="12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5"/>
                    <a:pt x="10" y="18"/>
                    <a:pt x="9" y="20"/>
                  </a:cubicBezTo>
                  <a:cubicBezTo>
                    <a:pt x="0" y="39"/>
                    <a:pt x="0" y="51"/>
                    <a:pt x="2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9" y="59"/>
                    <a:pt x="10" y="57"/>
                    <a:pt x="13" y="57"/>
                  </a:cubicBezTo>
                  <a:cubicBezTo>
                    <a:pt x="15" y="56"/>
                    <a:pt x="17" y="58"/>
                    <a:pt x="17" y="60"/>
                  </a:cubicBezTo>
                  <a:cubicBezTo>
                    <a:pt x="18" y="60"/>
                    <a:pt x="18" y="61"/>
                    <a:pt x="18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0"/>
                    <a:pt x="62" y="58"/>
                    <a:pt x="62" y="56"/>
                  </a:cubicBezTo>
                  <a:cubicBezTo>
                    <a:pt x="62" y="54"/>
                    <a:pt x="64" y="52"/>
                    <a:pt x="66" y="52"/>
                  </a:cubicBezTo>
                  <a:cubicBezTo>
                    <a:pt x="69" y="52"/>
                    <a:pt x="71" y="54"/>
                    <a:pt x="71" y="56"/>
                  </a:cubicBezTo>
                  <a:cubicBezTo>
                    <a:pt x="71" y="58"/>
                    <a:pt x="71" y="60"/>
                    <a:pt x="71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7" y="62"/>
                    <a:pt x="78" y="62"/>
                    <a:pt x="79" y="62"/>
                  </a:cubicBezTo>
                  <a:cubicBezTo>
                    <a:pt x="81" y="49"/>
                    <a:pt x="80" y="38"/>
                    <a:pt x="72" y="20"/>
                  </a:cubicBezTo>
                  <a:cubicBezTo>
                    <a:pt x="67" y="8"/>
                    <a:pt x="58" y="3"/>
                    <a:pt x="44" y="3"/>
                  </a:cubicBezTo>
                  <a:cubicBezTo>
                    <a:pt x="43" y="3"/>
                    <a:pt x="41" y="3"/>
                    <a:pt x="4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60"/>
            <p:cNvSpPr>
              <a:spLocks/>
            </p:cNvSpPr>
            <p:nvPr/>
          </p:nvSpPr>
          <p:spPr bwMode="auto">
            <a:xfrm>
              <a:off x="5100638" y="3673475"/>
              <a:ext cx="184150" cy="125413"/>
            </a:xfrm>
            <a:custGeom>
              <a:avLst/>
              <a:gdLst>
                <a:gd name="T0" fmla="*/ 91 w 105"/>
                <a:gd name="T1" fmla="*/ 0 h 72"/>
                <a:gd name="T2" fmla="*/ 15 w 105"/>
                <a:gd name="T3" fmla="*/ 0 h 72"/>
                <a:gd name="T4" fmla="*/ 0 w 105"/>
                <a:gd name="T5" fmla="*/ 15 h 72"/>
                <a:gd name="T6" fmla="*/ 0 w 105"/>
                <a:gd name="T7" fmla="*/ 57 h 72"/>
                <a:gd name="T8" fmla="*/ 15 w 105"/>
                <a:gd name="T9" fmla="*/ 72 h 72"/>
                <a:gd name="T10" fmla="*/ 91 w 105"/>
                <a:gd name="T11" fmla="*/ 72 h 72"/>
                <a:gd name="T12" fmla="*/ 105 w 105"/>
                <a:gd name="T13" fmla="*/ 57 h 72"/>
                <a:gd name="T14" fmla="*/ 105 w 105"/>
                <a:gd name="T15" fmla="*/ 15 h 72"/>
                <a:gd name="T16" fmla="*/ 91 w 105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2">
                  <a:moveTo>
                    <a:pt x="91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5"/>
                    <a:pt x="7" y="72"/>
                    <a:pt x="15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9" y="72"/>
                    <a:pt x="105" y="65"/>
                    <a:pt x="105" y="57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7"/>
                    <a:pt x="99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61"/>
            <p:cNvSpPr>
              <a:spLocks/>
            </p:cNvSpPr>
            <p:nvPr/>
          </p:nvSpPr>
          <p:spPr bwMode="auto">
            <a:xfrm>
              <a:off x="4881563" y="3673475"/>
              <a:ext cx="180975" cy="125413"/>
            </a:xfrm>
            <a:custGeom>
              <a:avLst/>
              <a:gdLst>
                <a:gd name="T0" fmla="*/ 90 w 104"/>
                <a:gd name="T1" fmla="*/ 0 h 72"/>
                <a:gd name="T2" fmla="*/ 14 w 104"/>
                <a:gd name="T3" fmla="*/ 0 h 72"/>
                <a:gd name="T4" fmla="*/ 0 w 104"/>
                <a:gd name="T5" fmla="*/ 15 h 72"/>
                <a:gd name="T6" fmla="*/ 0 w 104"/>
                <a:gd name="T7" fmla="*/ 57 h 72"/>
                <a:gd name="T8" fmla="*/ 14 w 104"/>
                <a:gd name="T9" fmla="*/ 72 h 72"/>
                <a:gd name="T10" fmla="*/ 90 w 104"/>
                <a:gd name="T11" fmla="*/ 72 h 72"/>
                <a:gd name="T12" fmla="*/ 104 w 104"/>
                <a:gd name="T13" fmla="*/ 57 h 72"/>
                <a:gd name="T14" fmla="*/ 104 w 104"/>
                <a:gd name="T15" fmla="*/ 15 h 72"/>
                <a:gd name="T16" fmla="*/ 90 w 104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2">
                  <a:moveTo>
                    <a:pt x="9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5"/>
                    <a:pt x="6" y="72"/>
                    <a:pt x="14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8" y="72"/>
                    <a:pt x="104" y="65"/>
                    <a:pt x="104" y="57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7"/>
                    <a:pt x="98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62"/>
            <p:cNvSpPr>
              <a:spLocks/>
            </p:cNvSpPr>
            <p:nvPr/>
          </p:nvSpPr>
          <p:spPr bwMode="auto">
            <a:xfrm>
              <a:off x="4738688" y="3119437"/>
              <a:ext cx="415925" cy="231775"/>
            </a:xfrm>
            <a:custGeom>
              <a:avLst/>
              <a:gdLst>
                <a:gd name="T0" fmla="*/ 165 w 262"/>
                <a:gd name="T1" fmla="*/ 56 h 146"/>
                <a:gd name="T2" fmla="*/ 93 w 262"/>
                <a:gd name="T3" fmla="*/ 131 h 146"/>
                <a:gd name="T4" fmla="*/ 52 w 262"/>
                <a:gd name="T5" fmla="*/ 109 h 146"/>
                <a:gd name="T6" fmla="*/ 0 w 262"/>
                <a:gd name="T7" fmla="*/ 146 h 146"/>
                <a:gd name="T8" fmla="*/ 262 w 262"/>
                <a:gd name="T9" fmla="*/ 146 h 146"/>
                <a:gd name="T10" fmla="*/ 262 w 262"/>
                <a:gd name="T11" fmla="*/ 0 h 146"/>
                <a:gd name="T12" fmla="*/ 204 w 262"/>
                <a:gd name="T13" fmla="*/ 73 h 146"/>
                <a:gd name="T14" fmla="*/ 165 w 262"/>
                <a:gd name="T15" fmla="*/ 5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2" h="146">
                  <a:moveTo>
                    <a:pt x="165" y="56"/>
                  </a:moveTo>
                  <a:lnTo>
                    <a:pt x="93" y="131"/>
                  </a:lnTo>
                  <a:lnTo>
                    <a:pt x="52" y="109"/>
                  </a:lnTo>
                  <a:lnTo>
                    <a:pt x="0" y="146"/>
                  </a:lnTo>
                  <a:lnTo>
                    <a:pt x="262" y="146"/>
                  </a:lnTo>
                  <a:lnTo>
                    <a:pt x="262" y="0"/>
                  </a:lnTo>
                  <a:lnTo>
                    <a:pt x="204" y="73"/>
                  </a:lnTo>
                  <a:lnTo>
                    <a:pt x="16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143064" y="4423516"/>
            <a:ext cx="611896" cy="550439"/>
            <a:chOff x="4195763" y="211137"/>
            <a:chExt cx="1090613" cy="981075"/>
          </a:xfrm>
          <a:solidFill>
            <a:schemeClr val="bg1"/>
          </a:solidFill>
        </p:grpSpPr>
        <p:sp>
          <p:nvSpPr>
            <p:cNvPr id="41" name="Freeform 202"/>
            <p:cNvSpPr>
              <a:spLocks/>
            </p:cNvSpPr>
            <p:nvPr/>
          </p:nvSpPr>
          <p:spPr bwMode="auto">
            <a:xfrm>
              <a:off x="4645026" y="900112"/>
              <a:ext cx="87313" cy="182563"/>
            </a:xfrm>
            <a:custGeom>
              <a:avLst/>
              <a:gdLst>
                <a:gd name="T0" fmla="*/ 0 w 55"/>
                <a:gd name="T1" fmla="*/ 0 h 115"/>
                <a:gd name="T2" fmla="*/ 29 w 55"/>
                <a:gd name="T3" fmla="*/ 115 h 115"/>
                <a:gd name="T4" fmla="*/ 55 w 55"/>
                <a:gd name="T5" fmla="*/ 114 h 115"/>
                <a:gd name="T6" fmla="*/ 52 w 55"/>
                <a:gd name="T7" fmla="*/ 0 h 115"/>
                <a:gd name="T8" fmla="*/ 0 w 55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5">
                  <a:moveTo>
                    <a:pt x="0" y="0"/>
                  </a:moveTo>
                  <a:lnTo>
                    <a:pt x="29" y="115"/>
                  </a:lnTo>
                  <a:lnTo>
                    <a:pt x="55" y="114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03"/>
            <p:cNvSpPr>
              <a:spLocks noEditPoints="1"/>
            </p:cNvSpPr>
            <p:nvPr/>
          </p:nvSpPr>
          <p:spPr bwMode="auto">
            <a:xfrm>
              <a:off x="4549776" y="555625"/>
              <a:ext cx="352425" cy="168275"/>
            </a:xfrm>
            <a:custGeom>
              <a:avLst/>
              <a:gdLst>
                <a:gd name="T0" fmla="*/ 200 w 202"/>
                <a:gd name="T1" fmla="*/ 95 h 96"/>
                <a:gd name="T2" fmla="*/ 201 w 202"/>
                <a:gd name="T3" fmla="*/ 31 h 96"/>
                <a:gd name="T4" fmla="*/ 146 w 202"/>
                <a:gd name="T5" fmla="*/ 4 h 96"/>
                <a:gd name="T6" fmla="*/ 143 w 202"/>
                <a:gd name="T7" fmla="*/ 5 h 96"/>
                <a:gd name="T8" fmla="*/ 130 w 202"/>
                <a:gd name="T9" fmla="*/ 64 h 96"/>
                <a:gd name="T10" fmla="*/ 125 w 202"/>
                <a:gd name="T11" fmla="*/ 21 h 96"/>
                <a:gd name="T12" fmla="*/ 126 w 202"/>
                <a:gd name="T13" fmla="*/ 16 h 96"/>
                <a:gd name="T14" fmla="*/ 123 w 202"/>
                <a:gd name="T15" fmla="*/ 10 h 96"/>
                <a:gd name="T16" fmla="*/ 116 w 202"/>
                <a:gd name="T17" fmla="*/ 11 h 96"/>
                <a:gd name="T18" fmla="*/ 113 w 202"/>
                <a:gd name="T19" fmla="*/ 16 h 96"/>
                <a:gd name="T20" fmla="*/ 115 w 202"/>
                <a:gd name="T21" fmla="*/ 20 h 96"/>
                <a:gd name="T22" fmla="*/ 109 w 202"/>
                <a:gd name="T23" fmla="*/ 61 h 96"/>
                <a:gd name="T24" fmla="*/ 109 w 202"/>
                <a:gd name="T25" fmla="*/ 63 h 96"/>
                <a:gd name="T26" fmla="*/ 92 w 202"/>
                <a:gd name="T27" fmla="*/ 4 h 96"/>
                <a:gd name="T28" fmla="*/ 90 w 202"/>
                <a:gd name="T29" fmla="*/ 4 h 96"/>
                <a:gd name="T30" fmla="*/ 31 w 202"/>
                <a:gd name="T31" fmla="*/ 34 h 96"/>
                <a:gd name="T32" fmla="*/ 12 w 202"/>
                <a:gd name="T33" fmla="*/ 57 h 96"/>
                <a:gd name="T34" fmla="*/ 15 w 202"/>
                <a:gd name="T35" fmla="*/ 92 h 96"/>
                <a:gd name="T36" fmla="*/ 61 w 202"/>
                <a:gd name="T37" fmla="*/ 87 h 96"/>
                <a:gd name="T38" fmla="*/ 62 w 202"/>
                <a:gd name="T39" fmla="*/ 95 h 96"/>
                <a:gd name="T40" fmla="*/ 73 w 202"/>
                <a:gd name="T41" fmla="*/ 95 h 96"/>
                <a:gd name="T42" fmla="*/ 69 w 202"/>
                <a:gd name="T43" fmla="*/ 63 h 96"/>
                <a:gd name="T44" fmla="*/ 114 w 202"/>
                <a:gd name="T45" fmla="*/ 82 h 96"/>
                <a:gd name="T46" fmla="*/ 160 w 202"/>
                <a:gd name="T47" fmla="*/ 84 h 96"/>
                <a:gd name="T48" fmla="*/ 160 w 202"/>
                <a:gd name="T49" fmla="*/ 95 h 96"/>
                <a:gd name="T50" fmla="*/ 172 w 202"/>
                <a:gd name="T51" fmla="*/ 95 h 96"/>
                <a:gd name="T52" fmla="*/ 175 w 202"/>
                <a:gd name="T53" fmla="*/ 55 h 96"/>
                <a:gd name="T54" fmla="*/ 175 w 202"/>
                <a:gd name="T55" fmla="*/ 55 h 96"/>
                <a:gd name="T56" fmla="*/ 176 w 202"/>
                <a:gd name="T57" fmla="*/ 54 h 96"/>
                <a:gd name="T58" fmla="*/ 176 w 202"/>
                <a:gd name="T59" fmla="*/ 95 h 96"/>
                <a:gd name="T60" fmla="*/ 200 w 202"/>
                <a:gd name="T61" fmla="*/ 95 h 96"/>
                <a:gd name="T62" fmla="*/ 38 w 202"/>
                <a:gd name="T63" fmla="*/ 70 h 96"/>
                <a:gd name="T64" fmla="*/ 56 w 202"/>
                <a:gd name="T65" fmla="*/ 51 h 96"/>
                <a:gd name="T66" fmla="*/ 59 w 202"/>
                <a:gd name="T67" fmla="*/ 54 h 96"/>
                <a:gd name="T68" fmla="*/ 59 w 202"/>
                <a:gd name="T69" fmla="*/ 54 h 96"/>
                <a:gd name="T70" fmla="*/ 61 w 202"/>
                <a:gd name="T71" fmla="*/ 87 h 96"/>
                <a:gd name="T72" fmla="*/ 38 w 202"/>
                <a:gd name="T73" fmla="*/ 7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2" h="96">
                  <a:moveTo>
                    <a:pt x="200" y="95"/>
                  </a:moveTo>
                  <a:cubicBezTo>
                    <a:pt x="201" y="66"/>
                    <a:pt x="202" y="36"/>
                    <a:pt x="201" y="31"/>
                  </a:cubicBezTo>
                  <a:cubicBezTo>
                    <a:pt x="200" y="26"/>
                    <a:pt x="172" y="0"/>
                    <a:pt x="146" y="4"/>
                  </a:cubicBezTo>
                  <a:cubicBezTo>
                    <a:pt x="147" y="4"/>
                    <a:pt x="145" y="4"/>
                    <a:pt x="143" y="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09" y="61"/>
                    <a:pt x="109" y="61"/>
                    <a:pt x="109" y="61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3"/>
                    <a:pt x="91" y="3"/>
                    <a:pt x="90" y="4"/>
                  </a:cubicBezTo>
                  <a:cubicBezTo>
                    <a:pt x="64" y="7"/>
                    <a:pt x="46" y="8"/>
                    <a:pt x="31" y="34"/>
                  </a:cubicBezTo>
                  <a:cubicBezTo>
                    <a:pt x="22" y="43"/>
                    <a:pt x="20" y="49"/>
                    <a:pt x="12" y="57"/>
                  </a:cubicBezTo>
                  <a:cubicBezTo>
                    <a:pt x="0" y="73"/>
                    <a:pt x="8" y="77"/>
                    <a:pt x="15" y="92"/>
                  </a:cubicBezTo>
                  <a:cubicBezTo>
                    <a:pt x="23" y="96"/>
                    <a:pt x="56" y="88"/>
                    <a:pt x="61" y="87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87" y="77"/>
                    <a:pt x="114" y="82"/>
                  </a:cubicBezTo>
                  <a:cubicBezTo>
                    <a:pt x="141" y="86"/>
                    <a:pt x="160" y="84"/>
                    <a:pt x="160" y="84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53"/>
                    <a:pt x="175" y="55"/>
                    <a:pt x="176" y="54"/>
                  </a:cubicBezTo>
                  <a:cubicBezTo>
                    <a:pt x="177" y="52"/>
                    <a:pt x="177" y="72"/>
                    <a:pt x="176" y="95"/>
                  </a:cubicBezTo>
                  <a:lnTo>
                    <a:pt x="200" y="95"/>
                  </a:lnTo>
                  <a:close/>
                  <a:moveTo>
                    <a:pt x="38" y="70"/>
                  </a:moveTo>
                  <a:cubicBezTo>
                    <a:pt x="48" y="59"/>
                    <a:pt x="55" y="50"/>
                    <a:pt x="56" y="51"/>
                  </a:cubicBezTo>
                  <a:cubicBezTo>
                    <a:pt x="57" y="52"/>
                    <a:pt x="58" y="53"/>
                    <a:pt x="59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46" y="79"/>
                    <a:pt x="47" y="81"/>
                    <a:pt x="3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04"/>
            <p:cNvSpPr>
              <a:spLocks/>
            </p:cNvSpPr>
            <p:nvPr/>
          </p:nvSpPr>
          <p:spPr bwMode="auto">
            <a:xfrm>
              <a:off x="4776788" y="900112"/>
              <a:ext cx="90488" cy="182563"/>
            </a:xfrm>
            <a:custGeom>
              <a:avLst/>
              <a:gdLst>
                <a:gd name="T0" fmla="*/ 0 w 57"/>
                <a:gd name="T1" fmla="*/ 115 h 115"/>
                <a:gd name="T2" fmla="*/ 25 w 57"/>
                <a:gd name="T3" fmla="*/ 115 h 115"/>
                <a:gd name="T4" fmla="*/ 57 w 57"/>
                <a:gd name="T5" fmla="*/ 0 h 115"/>
                <a:gd name="T6" fmla="*/ 4 w 57"/>
                <a:gd name="T7" fmla="*/ 0 h 115"/>
                <a:gd name="T8" fmla="*/ 0 w 57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5">
                  <a:moveTo>
                    <a:pt x="0" y="115"/>
                  </a:moveTo>
                  <a:lnTo>
                    <a:pt x="25" y="115"/>
                  </a:lnTo>
                  <a:lnTo>
                    <a:pt x="57" y="0"/>
                  </a:lnTo>
                  <a:lnTo>
                    <a:pt x="4" y="0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06"/>
            <p:cNvSpPr>
              <a:spLocks/>
            </p:cNvSpPr>
            <p:nvPr/>
          </p:nvSpPr>
          <p:spPr bwMode="auto">
            <a:xfrm>
              <a:off x="4687888" y="368300"/>
              <a:ext cx="138113" cy="195263"/>
            </a:xfrm>
            <a:custGeom>
              <a:avLst/>
              <a:gdLst>
                <a:gd name="T0" fmla="*/ 3 w 79"/>
                <a:gd name="T1" fmla="*/ 53 h 112"/>
                <a:gd name="T2" fmla="*/ 0 w 79"/>
                <a:gd name="T3" fmla="*/ 65 h 112"/>
                <a:gd name="T4" fmla="*/ 3 w 79"/>
                <a:gd name="T5" fmla="*/ 78 h 112"/>
                <a:gd name="T6" fmla="*/ 6 w 79"/>
                <a:gd name="T7" fmla="*/ 75 h 112"/>
                <a:gd name="T8" fmla="*/ 40 w 79"/>
                <a:gd name="T9" fmla="*/ 112 h 112"/>
                <a:gd name="T10" fmla="*/ 73 w 79"/>
                <a:gd name="T11" fmla="*/ 74 h 112"/>
                <a:gd name="T12" fmla="*/ 76 w 79"/>
                <a:gd name="T13" fmla="*/ 78 h 112"/>
                <a:gd name="T14" fmla="*/ 79 w 79"/>
                <a:gd name="T15" fmla="*/ 65 h 112"/>
                <a:gd name="T16" fmla="*/ 76 w 79"/>
                <a:gd name="T17" fmla="*/ 52 h 112"/>
                <a:gd name="T18" fmla="*/ 75 w 79"/>
                <a:gd name="T19" fmla="*/ 53 h 112"/>
                <a:gd name="T20" fmla="*/ 75 w 79"/>
                <a:gd name="T21" fmla="*/ 42 h 112"/>
                <a:gd name="T22" fmla="*/ 46 w 79"/>
                <a:gd name="T23" fmla="*/ 35 h 112"/>
                <a:gd name="T24" fmla="*/ 50 w 79"/>
                <a:gd name="T25" fmla="*/ 37 h 112"/>
                <a:gd name="T26" fmla="*/ 78 w 79"/>
                <a:gd name="T27" fmla="*/ 27 h 112"/>
                <a:gd name="T28" fmla="*/ 14 w 79"/>
                <a:gd name="T29" fmla="*/ 21 h 112"/>
                <a:gd name="T30" fmla="*/ 2 w 79"/>
                <a:gd name="T31" fmla="*/ 29 h 112"/>
                <a:gd name="T32" fmla="*/ 10 w 79"/>
                <a:gd name="T33" fmla="*/ 29 h 112"/>
                <a:gd name="T34" fmla="*/ 4 w 79"/>
                <a:gd name="T35" fmla="*/ 47 h 112"/>
                <a:gd name="T36" fmla="*/ 4 w 79"/>
                <a:gd name="T37" fmla="*/ 53 h 112"/>
                <a:gd name="T38" fmla="*/ 3 w 79"/>
                <a:gd name="T39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112">
                  <a:moveTo>
                    <a:pt x="3" y="53"/>
                  </a:moveTo>
                  <a:cubicBezTo>
                    <a:pt x="2" y="53"/>
                    <a:pt x="0" y="58"/>
                    <a:pt x="0" y="65"/>
                  </a:cubicBezTo>
                  <a:cubicBezTo>
                    <a:pt x="0" y="73"/>
                    <a:pt x="2" y="78"/>
                    <a:pt x="3" y="78"/>
                  </a:cubicBezTo>
                  <a:cubicBezTo>
                    <a:pt x="4" y="78"/>
                    <a:pt x="5" y="77"/>
                    <a:pt x="6" y="75"/>
                  </a:cubicBezTo>
                  <a:cubicBezTo>
                    <a:pt x="11" y="96"/>
                    <a:pt x="30" y="112"/>
                    <a:pt x="40" y="112"/>
                  </a:cubicBezTo>
                  <a:cubicBezTo>
                    <a:pt x="53" y="112"/>
                    <a:pt x="71" y="97"/>
                    <a:pt x="73" y="74"/>
                  </a:cubicBezTo>
                  <a:cubicBezTo>
                    <a:pt x="74" y="76"/>
                    <a:pt x="75" y="78"/>
                    <a:pt x="76" y="78"/>
                  </a:cubicBezTo>
                  <a:cubicBezTo>
                    <a:pt x="77" y="78"/>
                    <a:pt x="79" y="72"/>
                    <a:pt x="79" y="65"/>
                  </a:cubicBezTo>
                  <a:cubicBezTo>
                    <a:pt x="79" y="58"/>
                    <a:pt x="77" y="52"/>
                    <a:pt x="76" y="52"/>
                  </a:cubicBezTo>
                  <a:cubicBezTo>
                    <a:pt x="75" y="52"/>
                    <a:pt x="75" y="52"/>
                    <a:pt x="75" y="53"/>
                  </a:cubicBezTo>
                  <a:cubicBezTo>
                    <a:pt x="75" y="50"/>
                    <a:pt x="75" y="46"/>
                    <a:pt x="75" y="42"/>
                  </a:cubicBezTo>
                  <a:cubicBezTo>
                    <a:pt x="69" y="47"/>
                    <a:pt x="58" y="40"/>
                    <a:pt x="46" y="35"/>
                  </a:cubicBezTo>
                  <a:cubicBezTo>
                    <a:pt x="47" y="35"/>
                    <a:pt x="49" y="36"/>
                    <a:pt x="50" y="37"/>
                  </a:cubicBezTo>
                  <a:cubicBezTo>
                    <a:pt x="70" y="47"/>
                    <a:pt x="78" y="27"/>
                    <a:pt x="78" y="27"/>
                  </a:cubicBezTo>
                  <a:cubicBezTo>
                    <a:pt x="78" y="27"/>
                    <a:pt x="53" y="0"/>
                    <a:pt x="14" y="21"/>
                  </a:cubicBezTo>
                  <a:cubicBezTo>
                    <a:pt x="11" y="22"/>
                    <a:pt x="6" y="27"/>
                    <a:pt x="2" y="29"/>
                  </a:cubicBezTo>
                  <a:cubicBezTo>
                    <a:pt x="2" y="29"/>
                    <a:pt x="5" y="29"/>
                    <a:pt x="10" y="29"/>
                  </a:cubicBezTo>
                  <a:cubicBezTo>
                    <a:pt x="6" y="31"/>
                    <a:pt x="3" y="37"/>
                    <a:pt x="4" y="47"/>
                  </a:cubicBezTo>
                  <a:cubicBezTo>
                    <a:pt x="4" y="48"/>
                    <a:pt x="4" y="51"/>
                    <a:pt x="4" y="53"/>
                  </a:cubicBezTo>
                  <a:cubicBezTo>
                    <a:pt x="4" y="53"/>
                    <a:pt x="4" y="53"/>
                    <a:pt x="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07"/>
            <p:cNvSpPr>
              <a:spLocks/>
            </p:cNvSpPr>
            <p:nvPr/>
          </p:nvSpPr>
          <p:spPr bwMode="auto">
            <a:xfrm>
              <a:off x="4652963" y="1087437"/>
              <a:ext cx="74613" cy="28575"/>
            </a:xfrm>
            <a:custGeom>
              <a:avLst/>
              <a:gdLst>
                <a:gd name="T0" fmla="*/ 22 w 43"/>
                <a:gd name="T1" fmla="*/ 0 h 16"/>
                <a:gd name="T2" fmla="*/ 15 w 43"/>
                <a:gd name="T3" fmla="*/ 15 h 16"/>
                <a:gd name="T4" fmla="*/ 35 w 43"/>
                <a:gd name="T5" fmla="*/ 9 h 16"/>
                <a:gd name="T6" fmla="*/ 37 w 43"/>
                <a:gd name="T7" fmla="*/ 9 h 16"/>
                <a:gd name="T8" fmla="*/ 42 w 43"/>
                <a:gd name="T9" fmla="*/ 8 h 16"/>
                <a:gd name="T10" fmla="*/ 42 w 43"/>
                <a:gd name="T11" fmla="*/ 1 h 16"/>
                <a:gd name="T12" fmla="*/ 43 w 43"/>
                <a:gd name="T13" fmla="*/ 0 h 16"/>
                <a:gd name="T14" fmla="*/ 22 w 43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6">
                  <a:moveTo>
                    <a:pt x="22" y="0"/>
                  </a:moveTo>
                  <a:cubicBezTo>
                    <a:pt x="22" y="0"/>
                    <a:pt x="0" y="14"/>
                    <a:pt x="15" y="15"/>
                  </a:cubicBezTo>
                  <a:cubicBezTo>
                    <a:pt x="24" y="16"/>
                    <a:pt x="30" y="13"/>
                    <a:pt x="35" y="9"/>
                  </a:cubicBezTo>
                  <a:cubicBezTo>
                    <a:pt x="37" y="7"/>
                    <a:pt x="37" y="9"/>
                    <a:pt x="37" y="9"/>
                  </a:cubicBezTo>
                  <a:cubicBezTo>
                    <a:pt x="38" y="9"/>
                    <a:pt x="41" y="9"/>
                    <a:pt x="42" y="8"/>
                  </a:cubicBezTo>
                  <a:cubicBezTo>
                    <a:pt x="43" y="3"/>
                    <a:pt x="42" y="1"/>
                    <a:pt x="42" y="1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08"/>
            <p:cNvSpPr>
              <a:spLocks/>
            </p:cNvSpPr>
            <p:nvPr/>
          </p:nvSpPr>
          <p:spPr bwMode="auto">
            <a:xfrm>
              <a:off x="4779963" y="1087437"/>
              <a:ext cx="74613" cy="28575"/>
            </a:xfrm>
            <a:custGeom>
              <a:avLst/>
              <a:gdLst>
                <a:gd name="T0" fmla="*/ 21 w 43"/>
                <a:gd name="T1" fmla="*/ 0 h 16"/>
                <a:gd name="T2" fmla="*/ 0 w 43"/>
                <a:gd name="T3" fmla="*/ 0 h 16"/>
                <a:gd name="T4" fmla="*/ 1 w 43"/>
                <a:gd name="T5" fmla="*/ 1 h 16"/>
                <a:gd name="T6" fmla="*/ 1 w 43"/>
                <a:gd name="T7" fmla="*/ 8 h 16"/>
                <a:gd name="T8" fmla="*/ 6 w 43"/>
                <a:gd name="T9" fmla="*/ 9 h 16"/>
                <a:gd name="T10" fmla="*/ 8 w 43"/>
                <a:gd name="T11" fmla="*/ 9 h 16"/>
                <a:gd name="T12" fmla="*/ 28 w 43"/>
                <a:gd name="T13" fmla="*/ 15 h 16"/>
                <a:gd name="T14" fmla="*/ 21 w 43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6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3"/>
                    <a:pt x="1" y="8"/>
                  </a:cubicBezTo>
                  <a:cubicBezTo>
                    <a:pt x="2" y="9"/>
                    <a:pt x="5" y="9"/>
                    <a:pt x="6" y="9"/>
                  </a:cubicBezTo>
                  <a:cubicBezTo>
                    <a:pt x="7" y="9"/>
                    <a:pt x="6" y="7"/>
                    <a:pt x="8" y="9"/>
                  </a:cubicBezTo>
                  <a:cubicBezTo>
                    <a:pt x="14" y="13"/>
                    <a:pt x="19" y="16"/>
                    <a:pt x="28" y="15"/>
                  </a:cubicBezTo>
                  <a:cubicBezTo>
                    <a:pt x="43" y="14"/>
                    <a:pt x="21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209"/>
            <p:cNvSpPr>
              <a:spLocks noEditPoints="1"/>
            </p:cNvSpPr>
            <p:nvPr/>
          </p:nvSpPr>
          <p:spPr bwMode="auto">
            <a:xfrm>
              <a:off x="4460876" y="211137"/>
              <a:ext cx="228600" cy="200025"/>
            </a:xfrm>
            <a:custGeom>
              <a:avLst/>
              <a:gdLst>
                <a:gd name="T0" fmla="*/ 33 w 131"/>
                <a:gd name="T1" fmla="*/ 98 h 115"/>
                <a:gd name="T2" fmla="*/ 67 w 131"/>
                <a:gd name="T3" fmla="*/ 98 h 115"/>
                <a:gd name="T4" fmla="*/ 98 w 131"/>
                <a:gd name="T5" fmla="*/ 115 h 115"/>
                <a:gd name="T6" fmla="*/ 92 w 131"/>
                <a:gd name="T7" fmla="*/ 98 h 115"/>
                <a:gd name="T8" fmla="*/ 98 w 131"/>
                <a:gd name="T9" fmla="*/ 98 h 115"/>
                <a:gd name="T10" fmla="*/ 131 w 131"/>
                <a:gd name="T11" fmla="*/ 65 h 115"/>
                <a:gd name="T12" fmla="*/ 131 w 131"/>
                <a:gd name="T13" fmla="*/ 33 h 115"/>
                <a:gd name="T14" fmla="*/ 98 w 131"/>
                <a:gd name="T15" fmla="*/ 0 h 115"/>
                <a:gd name="T16" fmla="*/ 33 w 131"/>
                <a:gd name="T17" fmla="*/ 0 h 115"/>
                <a:gd name="T18" fmla="*/ 0 w 131"/>
                <a:gd name="T19" fmla="*/ 33 h 115"/>
                <a:gd name="T20" fmla="*/ 0 w 131"/>
                <a:gd name="T21" fmla="*/ 65 h 115"/>
                <a:gd name="T22" fmla="*/ 33 w 131"/>
                <a:gd name="T23" fmla="*/ 98 h 115"/>
                <a:gd name="T24" fmla="*/ 24 w 131"/>
                <a:gd name="T25" fmla="*/ 31 h 115"/>
                <a:gd name="T26" fmla="*/ 108 w 131"/>
                <a:gd name="T27" fmla="*/ 31 h 115"/>
                <a:gd name="T28" fmla="*/ 111 w 131"/>
                <a:gd name="T29" fmla="*/ 34 h 115"/>
                <a:gd name="T30" fmla="*/ 108 w 131"/>
                <a:gd name="T31" fmla="*/ 36 h 115"/>
                <a:gd name="T32" fmla="*/ 24 w 131"/>
                <a:gd name="T33" fmla="*/ 36 h 115"/>
                <a:gd name="T34" fmla="*/ 22 w 131"/>
                <a:gd name="T35" fmla="*/ 34 h 115"/>
                <a:gd name="T36" fmla="*/ 24 w 131"/>
                <a:gd name="T37" fmla="*/ 31 h 115"/>
                <a:gd name="T38" fmla="*/ 24 w 131"/>
                <a:gd name="T39" fmla="*/ 48 h 115"/>
                <a:gd name="T40" fmla="*/ 108 w 131"/>
                <a:gd name="T41" fmla="*/ 48 h 115"/>
                <a:gd name="T42" fmla="*/ 111 w 131"/>
                <a:gd name="T43" fmla="*/ 51 h 115"/>
                <a:gd name="T44" fmla="*/ 108 w 131"/>
                <a:gd name="T45" fmla="*/ 53 h 115"/>
                <a:gd name="T46" fmla="*/ 24 w 131"/>
                <a:gd name="T47" fmla="*/ 53 h 115"/>
                <a:gd name="T48" fmla="*/ 22 w 131"/>
                <a:gd name="T49" fmla="*/ 51 h 115"/>
                <a:gd name="T50" fmla="*/ 24 w 131"/>
                <a:gd name="T51" fmla="*/ 48 h 115"/>
                <a:gd name="T52" fmla="*/ 24 w 131"/>
                <a:gd name="T53" fmla="*/ 67 h 115"/>
                <a:gd name="T54" fmla="*/ 77 w 131"/>
                <a:gd name="T55" fmla="*/ 67 h 115"/>
                <a:gd name="T56" fmla="*/ 79 w 131"/>
                <a:gd name="T57" fmla="*/ 69 h 115"/>
                <a:gd name="T58" fmla="*/ 77 w 131"/>
                <a:gd name="T59" fmla="*/ 71 h 115"/>
                <a:gd name="T60" fmla="*/ 24 w 131"/>
                <a:gd name="T61" fmla="*/ 71 h 115"/>
                <a:gd name="T62" fmla="*/ 22 w 131"/>
                <a:gd name="T63" fmla="*/ 69 h 115"/>
                <a:gd name="T64" fmla="*/ 24 w 131"/>
                <a:gd name="T65" fmla="*/ 6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115">
                  <a:moveTo>
                    <a:pt x="33" y="98"/>
                  </a:moveTo>
                  <a:cubicBezTo>
                    <a:pt x="67" y="98"/>
                    <a:pt x="67" y="98"/>
                    <a:pt x="67" y="98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8" y="98"/>
                    <a:pt x="98" y="98"/>
                    <a:pt x="98" y="98"/>
                  </a:cubicBezTo>
                  <a:cubicBezTo>
                    <a:pt x="116" y="98"/>
                    <a:pt x="131" y="83"/>
                    <a:pt x="131" y="65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15"/>
                    <a:pt x="116" y="0"/>
                    <a:pt x="9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3"/>
                    <a:pt x="14" y="98"/>
                    <a:pt x="33" y="98"/>
                  </a:cubicBezTo>
                  <a:close/>
                  <a:moveTo>
                    <a:pt x="24" y="31"/>
                  </a:moveTo>
                  <a:cubicBezTo>
                    <a:pt x="108" y="31"/>
                    <a:pt x="108" y="31"/>
                    <a:pt x="108" y="31"/>
                  </a:cubicBezTo>
                  <a:cubicBezTo>
                    <a:pt x="110" y="31"/>
                    <a:pt x="111" y="32"/>
                    <a:pt x="111" y="34"/>
                  </a:cubicBezTo>
                  <a:cubicBezTo>
                    <a:pt x="111" y="35"/>
                    <a:pt x="110" y="36"/>
                    <a:pt x="108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2" y="35"/>
                    <a:pt x="22" y="34"/>
                  </a:cubicBezTo>
                  <a:cubicBezTo>
                    <a:pt x="22" y="32"/>
                    <a:pt x="23" y="31"/>
                    <a:pt x="24" y="31"/>
                  </a:cubicBezTo>
                  <a:close/>
                  <a:moveTo>
                    <a:pt x="24" y="48"/>
                  </a:moveTo>
                  <a:cubicBezTo>
                    <a:pt x="108" y="48"/>
                    <a:pt x="108" y="48"/>
                    <a:pt x="108" y="48"/>
                  </a:cubicBezTo>
                  <a:cubicBezTo>
                    <a:pt x="110" y="48"/>
                    <a:pt x="111" y="49"/>
                    <a:pt x="111" y="51"/>
                  </a:cubicBezTo>
                  <a:cubicBezTo>
                    <a:pt x="111" y="52"/>
                    <a:pt x="110" y="53"/>
                    <a:pt x="108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3" y="53"/>
                    <a:pt x="22" y="52"/>
                    <a:pt x="22" y="51"/>
                  </a:cubicBezTo>
                  <a:cubicBezTo>
                    <a:pt x="22" y="49"/>
                    <a:pt x="23" y="48"/>
                    <a:pt x="24" y="48"/>
                  </a:cubicBezTo>
                  <a:close/>
                  <a:moveTo>
                    <a:pt x="24" y="67"/>
                  </a:moveTo>
                  <a:cubicBezTo>
                    <a:pt x="77" y="67"/>
                    <a:pt x="77" y="67"/>
                    <a:pt x="77" y="67"/>
                  </a:cubicBezTo>
                  <a:cubicBezTo>
                    <a:pt x="78" y="67"/>
                    <a:pt x="79" y="68"/>
                    <a:pt x="79" y="69"/>
                  </a:cubicBezTo>
                  <a:cubicBezTo>
                    <a:pt x="79" y="70"/>
                    <a:pt x="78" y="71"/>
                    <a:pt x="77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2" y="70"/>
                    <a:pt x="22" y="69"/>
                  </a:cubicBezTo>
                  <a:cubicBezTo>
                    <a:pt x="22" y="68"/>
                    <a:pt x="23" y="67"/>
                    <a:pt x="2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10"/>
            <p:cNvSpPr>
              <a:spLocks/>
            </p:cNvSpPr>
            <p:nvPr/>
          </p:nvSpPr>
          <p:spPr bwMode="auto">
            <a:xfrm>
              <a:off x="4373563" y="1154112"/>
              <a:ext cx="104775" cy="38100"/>
            </a:xfrm>
            <a:custGeom>
              <a:avLst/>
              <a:gdLst>
                <a:gd name="T0" fmla="*/ 29 w 60"/>
                <a:gd name="T1" fmla="*/ 0 h 22"/>
                <a:gd name="T2" fmla="*/ 1 w 60"/>
                <a:gd name="T3" fmla="*/ 0 h 22"/>
                <a:gd name="T4" fmla="*/ 1 w 60"/>
                <a:gd name="T5" fmla="*/ 1 h 22"/>
                <a:gd name="T6" fmla="*/ 2 w 60"/>
                <a:gd name="T7" fmla="*/ 11 h 22"/>
                <a:gd name="T8" fmla="*/ 8 w 60"/>
                <a:gd name="T9" fmla="*/ 12 h 22"/>
                <a:gd name="T10" fmla="*/ 12 w 60"/>
                <a:gd name="T11" fmla="*/ 12 h 22"/>
                <a:gd name="T12" fmla="*/ 39 w 60"/>
                <a:gd name="T13" fmla="*/ 21 h 22"/>
                <a:gd name="T14" fmla="*/ 29 w 60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2">
                  <a:moveTo>
                    <a:pt x="2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4"/>
                    <a:pt x="2" y="11"/>
                  </a:cubicBezTo>
                  <a:cubicBezTo>
                    <a:pt x="3" y="12"/>
                    <a:pt x="7" y="12"/>
                    <a:pt x="8" y="12"/>
                  </a:cubicBezTo>
                  <a:cubicBezTo>
                    <a:pt x="10" y="12"/>
                    <a:pt x="8" y="9"/>
                    <a:pt x="12" y="12"/>
                  </a:cubicBezTo>
                  <a:cubicBezTo>
                    <a:pt x="19" y="17"/>
                    <a:pt x="27" y="22"/>
                    <a:pt x="39" y="21"/>
                  </a:cubicBezTo>
                  <a:cubicBezTo>
                    <a:pt x="60" y="19"/>
                    <a:pt x="29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11"/>
            <p:cNvSpPr>
              <a:spLocks/>
            </p:cNvSpPr>
            <p:nvPr/>
          </p:nvSpPr>
          <p:spPr bwMode="auto">
            <a:xfrm>
              <a:off x="4441826" y="1111250"/>
              <a:ext cx="82550" cy="28575"/>
            </a:xfrm>
            <a:custGeom>
              <a:avLst/>
              <a:gdLst>
                <a:gd name="T0" fmla="*/ 23 w 47"/>
                <a:gd name="T1" fmla="*/ 0 h 17"/>
                <a:gd name="T2" fmla="*/ 0 w 47"/>
                <a:gd name="T3" fmla="*/ 0 h 17"/>
                <a:gd name="T4" fmla="*/ 1 w 47"/>
                <a:gd name="T5" fmla="*/ 1 h 17"/>
                <a:gd name="T6" fmla="*/ 1 w 47"/>
                <a:gd name="T7" fmla="*/ 9 h 17"/>
                <a:gd name="T8" fmla="*/ 6 w 47"/>
                <a:gd name="T9" fmla="*/ 9 h 17"/>
                <a:gd name="T10" fmla="*/ 9 w 47"/>
                <a:gd name="T11" fmla="*/ 9 h 17"/>
                <a:gd name="T12" fmla="*/ 31 w 47"/>
                <a:gd name="T13" fmla="*/ 16 h 17"/>
                <a:gd name="T14" fmla="*/ 23 w 4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7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9"/>
                  </a:cubicBezTo>
                  <a:cubicBezTo>
                    <a:pt x="2" y="9"/>
                    <a:pt x="5" y="9"/>
                    <a:pt x="6" y="9"/>
                  </a:cubicBezTo>
                  <a:cubicBezTo>
                    <a:pt x="7" y="9"/>
                    <a:pt x="6" y="7"/>
                    <a:pt x="9" y="9"/>
                  </a:cubicBezTo>
                  <a:cubicBezTo>
                    <a:pt x="15" y="13"/>
                    <a:pt x="21" y="17"/>
                    <a:pt x="31" y="16"/>
                  </a:cubicBezTo>
                  <a:cubicBezTo>
                    <a:pt x="47" y="15"/>
                    <a:pt x="23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12"/>
            <p:cNvSpPr>
              <a:spLocks/>
            </p:cNvSpPr>
            <p:nvPr/>
          </p:nvSpPr>
          <p:spPr bwMode="auto">
            <a:xfrm>
              <a:off x="5005388" y="1154112"/>
              <a:ext cx="103188" cy="38100"/>
            </a:xfrm>
            <a:custGeom>
              <a:avLst/>
              <a:gdLst>
                <a:gd name="T0" fmla="*/ 31 w 59"/>
                <a:gd name="T1" fmla="*/ 0 h 22"/>
                <a:gd name="T2" fmla="*/ 21 w 59"/>
                <a:gd name="T3" fmla="*/ 21 h 22"/>
                <a:gd name="T4" fmla="*/ 48 w 59"/>
                <a:gd name="T5" fmla="*/ 12 h 22"/>
                <a:gd name="T6" fmla="*/ 51 w 59"/>
                <a:gd name="T7" fmla="*/ 12 h 22"/>
                <a:gd name="T8" fmla="*/ 57 w 59"/>
                <a:gd name="T9" fmla="*/ 11 h 22"/>
                <a:gd name="T10" fmla="*/ 58 w 59"/>
                <a:gd name="T11" fmla="*/ 1 h 22"/>
                <a:gd name="T12" fmla="*/ 59 w 59"/>
                <a:gd name="T13" fmla="*/ 0 h 22"/>
                <a:gd name="T14" fmla="*/ 31 w 59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22">
                  <a:moveTo>
                    <a:pt x="31" y="0"/>
                  </a:moveTo>
                  <a:cubicBezTo>
                    <a:pt x="31" y="0"/>
                    <a:pt x="0" y="19"/>
                    <a:pt x="21" y="21"/>
                  </a:cubicBezTo>
                  <a:cubicBezTo>
                    <a:pt x="33" y="22"/>
                    <a:pt x="40" y="17"/>
                    <a:pt x="48" y="12"/>
                  </a:cubicBezTo>
                  <a:cubicBezTo>
                    <a:pt x="51" y="9"/>
                    <a:pt x="50" y="12"/>
                    <a:pt x="51" y="12"/>
                  </a:cubicBezTo>
                  <a:cubicBezTo>
                    <a:pt x="53" y="12"/>
                    <a:pt x="57" y="12"/>
                    <a:pt x="57" y="11"/>
                  </a:cubicBezTo>
                  <a:cubicBezTo>
                    <a:pt x="59" y="4"/>
                    <a:pt x="58" y="1"/>
                    <a:pt x="58" y="1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13"/>
            <p:cNvSpPr>
              <a:spLocks/>
            </p:cNvSpPr>
            <p:nvPr/>
          </p:nvSpPr>
          <p:spPr bwMode="auto">
            <a:xfrm>
              <a:off x="4959351" y="1111250"/>
              <a:ext cx="82550" cy="28575"/>
            </a:xfrm>
            <a:custGeom>
              <a:avLst/>
              <a:gdLst>
                <a:gd name="T0" fmla="*/ 40 w 47"/>
                <a:gd name="T1" fmla="*/ 9 h 17"/>
                <a:gd name="T2" fmla="*/ 45 w 47"/>
                <a:gd name="T3" fmla="*/ 9 h 17"/>
                <a:gd name="T4" fmla="*/ 46 w 47"/>
                <a:gd name="T5" fmla="*/ 1 h 17"/>
                <a:gd name="T6" fmla="*/ 46 w 47"/>
                <a:gd name="T7" fmla="*/ 0 h 17"/>
                <a:gd name="T8" fmla="*/ 24 w 47"/>
                <a:gd name="T9" fmla="*/ 0 h 17"/>
                <a:gd name="T10" fmla="*/ 16 w 47"/>
                <a:gd name="T11" fmla="*/ 16 h 17"/>
                <a:gd name="T12" fmla="*/ 37 w 47"/>
                <a:gd name="T13" fmla="*/ 9 h 17"/>
                <a:gd name="T14" fmla="*/ 40 w 47"/>
                <a:gd name="T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7">
                  <a:moveTo>
                    <a:pt x="40" y="9"/>
                  </a:moveTo>
                  <a:cubicBezTo>
                    <a:pt x="41" y="9"/>
                    <a:pt x="45" y="9"/>
                    <a:pt x="45" y="9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0" y="15"/>
                    <a:pt x="16" y="16"/>
                  </a:cubicBezTo>
                  <a:cubicBezTo>
                    <a:pt x="26" y="17"/>
                    <a:pt x="32" y="13"/>
                    <a:pt x="37" y="9"/>
                  </a:cubicBezTo>
                  <a:cubicBezTo>
                    <a:pt x="40" y="7"/>
                    <a:pt x="39" y="9"/>
                    <a:pt x="4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14"/>
            <p:cNvSpPr>
              <a:spLocks noEditPoints="1"/>
            </p:cNvSpPr>
            <p:nvPr/>
          </p:nvSpPr>
          <p:spPr bwMode="auto">
            <a:xfrm>
              <a:off x="4195763" y="587375"/>
              <a:ext cx="309563" cy="560388"/>
            </a:xfrm>
            <a:custGeom>
              <a:avLst/>
              <a:gdLst>
                <a:gd name="T0" fmla="*/ 138 w 177"/>
                <a:gd name="T1" fmla="*/ 194 h 321"/>
                <a:gd name="T2" fmla="*/ 140 w 177"/>
                <a:gd name="T3" fmla="*/ 190 h 321"/>
                <a:gd name="T4" fmla="*/ 142 w 177"/>
                <a:gd name="T5" fmla="*/ 295 h 321"/>
                <a:gd name="T6" fmla="*/ 162 w 177"/>
                <a:gd name="T7" fmla="*/ 295 h 321"/>
                <a:gd name="T8" fmla="*/ 177 w 177"/>
                <a:gd name="T9" fmla="*/ 179 h 321"/>
                <a:gd name="T10" fmla="*/ 140 w 177"/>
                <a:gd name="T11" fmla="*/ 179 h 321"/>
                <a:gd name="T12" fmla="*/ 82 w 177"/>
                <a:gd name="T13" fmla="*/ 179 h 321"/>
                <a:gd name="T14" fmla="*/ 144 w 177"/>
                <a:gd name="T15" fmla="*/ 122 h 321"/>
                <a:gd name="T16" fmla="*/ 45 w 177"/>
                <a:gd name="T17" fmla="*/ 92 h 321"/>
                <a:gd name="T18" fmla="*/ 61 w 177"/>
                <a:gd name="T19" fmla="*/ 95 h 321"/>
                <a:gd name="T20" fmla="*/ 148 w 177"/>
                <a:gd name="T21" fmla="*/ 118 h 321"/>
                <a:gd name="T22" fmla="*/ 150 w 177"/>
                <a:gd name="T23" fmla="*/ 117 h 321"/>
                <a:gd name="T24" fmla="*/ 151 w 177"/>
                <a:gd name="T25" fmla="*/ 97 h 321"/>
                <a:gd name="T26" fmla="*/ 153 w 177"/>
                <a:gd name="T27" fmla="*/ 114 h 321"/>
                <a:gd name="T28" fmla="*/ 154 w 177"/>
                <a:gd name="T29" fmla="*/ 113 h 321"/>
                <a:gd name="T30" fmla="*/ 121 w 177"/>
                <a:gd name="T31" fmla="*/ 5 h 321"/>
                <a:gd name="T32" fmla="*/ 117 w 177"/>
                <a:gd name="T33" fmla="*/ 7 h 321"/>
                <a:gd name="T34" fmla="*/ 119 w 177"/>
                <a:gd name="T35" fmla="*/ 92 h 321"/>
                <a:gd name="T36" fmla="*/ 109 w 177"/>
                <a:gd name="T37" fmla="*/ 22 h 321"/>
                <a:gd name="T38" fmla="*/ 110 w 177"/>
                <a:gd name="T39" fmla="*/ 16 h 321"/>
                <a:gd name="T40" fmla="*/ 107 w 177"/>
                <a:gd name="T41" fmla="*/ 10 h 321"/>
                <a:gd name="T42" fmla="*/ 99 w 177"/>
                <a:gd name="T43" fmla="*/ 10 h 321"/>
                <a:gd name="T44" fmla="*/ 95 w 177"/>
                <a:gd name="T45" fmla="*/ 16 h 321"/>
                <a:gd name="T46" fmla="*/ 97 w 177"/>
                <a:gd name="T47" fmla="*/ 21 h 321"/>
                <a:gd name="T48" fmla="*/ 99 w 177"/>
                <a:gd name="T49" fmla="*/ 69 h 321"/>
                <a:gd name="T50" fmla="*/ 101 w 177"/>
                <a:gd name="T51" fmla="*/ 96 h 321"/>
                <a:gd name="T52" fmla="*/ 73 w 177"/>
                <a:gd name="T53" fmla="*/ 6 h 321"/>
                <a:gd name="T54" fmla="*/ 57 w 177"/>
                <a:gd name="T55" fmla="*/ 5 h 321"/>
                <a:gd name="T56" fmla="*/ 16 w 177"/>
                <a:gd name="T57" fmla="*/ 120 h 321"/>
                <a:gd name="T58" fmla="*/ 25 w 177"/>
                <a:gd name="T59" fmla="*/ 126 h 321"/>
                <a:gd name="T60" fmla="*/ 30 w 177"/>
                <a:gd name="T61" fmla="*/ 180 h 321"/>
                <a:gd name="T62" fmla="*/ 30 w 177"/>
                <a:gd name="T63" fmla="*/ 181 h 321"/>
                <a:gd name="T64" fmla="*/ 43 w 177"/>
                <a:gd name="T65" fmla="*/ 215 h 321"/>
                <a:gd name="T66" fmla="*/ 84 w 177"/>
                <a:gd name="T67" fmla="*/ 220 h 321"/>
                <a:gd name="T68" fmla="*/ 87 w 177"/>
                <a:gd name="T69" fmla="*/ 221 h 321"/>
                <a:gd name="T70" fmla="*/ 90 w 177"/>
                <a:gd name="T71" fmla="*/ 220 h 321"/>
                <a:gd name="T72" fmla="*/ 103 w 177"/>
                <a:gd name="T73" fmla="*/ 321 h 321"/>
                <a:gd name="T74" fmla="*/ 128 w 177"/>
                <a:gd name="T75" fmla="*/ 321 h 321"/>
                <a:gd name="T76" fmla="*/ 138 w 177"/>
                <a:gd name="T77" fmla="*/ 194 h 321"/>
                <a:gd name="T78" fmla="*/ 26 w 177"/>
                <a:gd name="T79" fmla="*/ 134 h 321"/>
                <a:gd name="T80" fmla="*/ 26 w 177"/>
                <a:gd name="T81" fmla="*/ 127 h 321"/>
                <a:gd name="T82" fmla="*/ 58 w 177"/>
                <a:gd name="T83" fmla="*/ 136 h 321"/>
                <a:gd name="T84" fmla="*/ 26 w 177"/>
                <a:gd name="T85" fmla="*/ 134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7" h="321">
                  <a:moveTo>
                    <a:pt x="138" y="194"/>
                  </a:moveTo>
                  <a:cubicBezTo>
                    <a:pt x="139" y="193"/>
                    <a:pt x="139" y="192"/>
                    <a:pt x="140" y="190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77" y="179"/>
                    <a:pt x="177" y="179"/>
                    <a:pt x="177" y="179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1" y="102"/>
                    <a:pt x="152" y="109"/>
                    <a:pt x="153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88"/>
                    <a:pt x="149" y="0"/>
                    <a:pt x="121" y="5"/>
                  </a:cubicBezTo>
                  <a:cubicBezTo>
                    <a:pt x="121" y="5"/>
                    <a:pt x="120" y="6"/>
                    <a:pt x="117" y="7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2" y="6"/>
                    <a:pt x="58" y="5"/>
                    <a:pt x="57" y="5"/>
                  </a:cubicBezTo>
                  <a:cubicBezTo>
                    <a:pt x="0" y="18"/>
                    <a:pt x="10" y="108"/>
                    <a:pt x="16" y="120"/>
                  </a:cubicBezTo>
                  <a:cubicBezTo>
                    <a:pt x="16" y="122"/>
                    <a:pt x="19" y="124"/>
                    <a:pt x="25" y="126"/>
                  </a:cubicBezTo>
                  <a:cubicBezTo>
                    <a:pt x="28" y="157"/>
                    <a:pt x="30" y="180"/>
                    <a:pt x="30" y="18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1" y="185"/>
                    <a:pt x="33" y="212"/>
                    <a:pt x="43" y="215"/>
                  </a:cubicBezTo>
                  <a:cubicBezTo>
                    <a:pt x="84" y="220"/>
                    <a:pt x="84" y="220"/>
                    <a:pt x="84" y="220"/>
                  </a:cubicBezTo>
                  <a:cubicBezTo>
                    <a:pt x="85" y="220"/>
                    <a:pt x="86" y="221"/>
                    <a:pt x="87" y="221"/>
                  </a:cubicBezTo>
                  <a:cubicBezTo>
                    <a:pt x="88" y="221"/>
                    <a:pt x="89" y="220"/>
                    <a:pt x="90" y="220"/>
                  </a:cubicBezTo>
                  <a:cubicBezTo>
                    <a:pt x="103" y="321"/>
                    <a:pt x="103" y="321"/>
                    <a:pt x="103" y="321"/>
                  </a:cubicBezTo>
                  <a:cubicBezTo>
                    <a:pt x="128" y="321"/>
                    <a:pt x="128" y="321"/>
                    <a:pt x="128" y="321"/>
                  </a:cubicBezTo>
                  <a:lnTo>
                    <a:pt x="138" y="194"/>
                  </a:lnTo>
                  <a:close/>
                  <a:moveTo>
                    <a:pt x="26" y="134"/>
                  </a:moveTo>
                  <a:cubicBezTo>
                    <a:pt x="26" y="127"/>
                    <a:pt x="26" y="127"/>
                    <a:pt x="26" y="127"/>
                  </a:cubicBezTo>
                  <a:cubicBezTo>
                    <a:pt x="58" y="136"/>
                    <a:pt x="58" y="136"/>
                    <a:pt x="58" y="136"/>
                  </a:cubicBezTo>
                  <a:lnTo>
                    <a:pt x="2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215"/>
            <p:cNvSpPr>
              <a:spLocks noEditPoints="1"/>
            </p:cNvSpPr>
            <p:nvPr/>
          </p:nvSpPr>
          <p:spPr bwMode="auto">
            <a:xfrm>
              <a:off x="4259263" y="371475"/>
              <a:ext cx="168275" cy="227013"/>
            </a:xfrm>
            <a:custGeom>
              <a:avLst/>
              <a:gdLst>
                <a:gd name="T0" fmla="*/ 8 w 97"/>
                <a:gd name="T1" fmla="*/ 77 h 130"/>
                <a:gd name="T2" fmla="*/ 12 w 97"/>
                <a:gd name="T3" fmla="*/ 91 h 130"/>
                <a:gd name="T4" fmla="*/ 14 w 97"/>
                <a:gd name="T5" fmla="*/ 87 h 130"/>
                <a:gd name="T6" fmla="*/ 54 w 97"/>
                <a:gd name="T7" fmla="*/ 130 h 130"/>
                <a:gd name="T8" fmla="*/ 92 w 97"/>
                <a:gd name="T9" fmla="*/ 86 h 130"/>
                <a:gd name="T10" fmla="*/ 95 w 97"/>
                <a:gd name="T11" fmla="*/ 61 h 130"/>
                <a:gd name="T12" fmla="*/ 93 w 97"/>
                <a:gd name="T13" fmla="*/ 62 h 130"/>
                <a:gd name="T14" fmla="*/ 93 w 97"/>
                <a:gd name="T15" fmla="*/ 50 h 130"/>
                <a:gd name="T16" fmla="*/ 60 w 97"/>
                <a:gd name="T17" fmla="*/ 41 h 130"/>
                <a:gd name="T18" fmla="*/ 65 w 97"/>
                <a:gd name="T19" fmla="*/ 43 h 130"/>
                <a:gd name="T20" fmla="*/ 97 w 97"/>
                <a:gd name="T21" fmla="*/ 32 h 130"/>
                <a:gd name="T22" fmla="*/ 17 w 97"/>
                <a:gd name="T23" fmla="*/ 23 h 130"/>
                <a:gd name="T24" fmla="*/ 11 w 97"/>
                <a:gd name="T25" fmla="*/ 62 h 130"/>
                <a:gd name="T26" fmla="*/ 8 w 97"/>
                <a:gd name="T27" fmla="*/ 77 h 130"/>
                <a:gd name="T28" fmla="*/ 19 w 97"/>
                <a:gd name="T29" fmla="*/ 34 h 130"/>
                <a:gd name="T30" fmla="*/ 17 w 97"/>
                <a:gd name="T31" fmla="*/ 37 h 130"/>
                <a:gd name="T32" fmla="*/ 19 w 97"/>
                <a:gd name="T33" fmla="*/ 34 h 130"/>
                <a:gd name="T34" fmla="*/ 13 w 97"/>
                <a:gd name="T35" fmla="*/ 53 h 130"/>
                <a:gd name="T36" fmla="*/ 13 w 97"/>
                <a:gd name="T37" fmla="*/ 55 h 130"/>
                <a:gd name="T38" fmla="*/ 12 w 97"/>
                <a:gd name="T39" fmla="*/ 62 h 130"/>
                <a:gd name="T40" fmla="*/ 12 w 97"/>
                <a:gd name="T41" fmla="*/ 62 h 130"/>
                <a:gd name="T42" fmla="*/ 13 w 97"/>
                <a:gd name="T43" fmla="*/ 5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30">
                  <a:moveTo>
                    <a:pt x="8" y="77"/>
                  </a:moveTo>
                  <a:cubicBezTo>
                    <a:pt x="8" y="85"/>
                    <a:pt x="10" y="91"/>
                    <a:pt x="12" y="91"/>
                  </a:cubicBezTo>
                  <a:cubicBezTo>
                    <a:pt x="13" y="91"/>
                    <a:pt x="14" y="90"/>
                    <a:pt x="14" y="87"/>
                  </a:cubicBezTo>
                  <a:cubicBezTo>
                    <a:pt x="21" y="112"/>
                    <a:pt x="42" y="130"/>
                    <a:pt x="54" y="130"/>
                  </a:cubicBezTo>
                  <a:cubicBezTo>
                    <a:pt x="69" y="130"/>
                    <a:pt x="89" y="113"/>
                    <a:pt x="92" y="86"/>
                  </a:cubicBezTo>
                  <a:cubicBezTo>
                    <a:pt x="93" y="89"/>
                    <a:pt x="97" y="61"/>
                    <a:pt x="95" y="61"/>
                  </a:cubicBezTo>
                  <a:cubicBezTo>
                    <a:pt x="94" y="61"/>
                    <a:pt x="94" y="62"/>
                    <a:pt x="93" y="62"/>
                  </a:cubicBezTo>
                  <a:cubicBezTo>
                    <a:pt x="94" y="58"/>
                    <a:pt x="94" y="54"/>
                    <a:pt x="93" y="50"/>
                  </a:cubicBezTo>
                  <a:cubicBezTo>
                    <a:pt x="86" y="55"/>
                    <a:pt x="74" y="48"/>
                    <a:pt x="60" y="41"/>
                  </a:cubicBezTo>
                  <a:cubicBezTo>
                    <a:pt x="62" y="42"/>
                    <a:pt x="63" y="43"/>
                    <a:pt x="65" y="43"/>
                  </a:cubicBezTo>
                  <a:cubicBezTo>
                    <a:pt x="88" y="55"/>
                    <a:pt x="97" y="32"/>
                    <a:pt x="97" y="32"/>
                  </a:cubicBezTo>
                  <a:cubicBezTo>
                    <a:pt x="97" y="32"/>
                    <a:pt x="62" y="0"/>
                    <a:pt x="17" y="23"/>
                  </a:cubicBezTo>
                  <a:cubicBezTo>
                    <a:pt x="13" y="25"/>
                    <a:pt x="0" y="51"/>
                    <a:pt x="11" y="62"/>
                  </a:cubicBezTo>
                  <a:cubicBezTo>
                    <a:pt x="10" y="63"/>
                    <a:pt x="8" y="69"/>
                    <a:pt x="8" y="77"/>
                  </a:cubicBezTo>
                  <a:close/>
                  <a:moveTo>
                    <a:pt x="19" y="34"/>
                  </a:moveTo>
                  <a:cubicBezTo>
                    <a:pt x="18" y="35"/>
                    <a:pt x="17" y="36"/>
                    <a:pt x="17" y="37"/>
                  </a:cubicBezTo>
                  <a:cubicBezTo>
                    <a:pt x="17" y="35"/>
                    <a:pt x="18" y="34"/>
                    <a:pt x="19" y="34"/>
                  </a:cubicBezTo>
                  <a:close/>
                  <a:moveTo>
                    <a:pt x="13" y="53"/>
                  </a:moveTo>
                  <a:cubicBezTo>
                    <a:pt x="13" y="54"/>
                    <a:pt x="13" y="54"/>
                    <a:pt x="13" y="55"/>
                  </a:cubicBezTo>
                  <a:cubicBezTo>
                    <a:pt x="13" y="57"/>
                    <a:pt x="12" y="60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1"/>
                    <a:pt x="13" y="57"/>
                    <a:pt x="1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16"/>
            <p:cNvSpPr>
              <a:spLocks noEditPoints="1"/>
            </p:cNvSpPr>
            <p:nvPr/>
          </p:nvSpPr>
          <p:spPr bwMode="auto">
            <a:xfrm>
              <a:off x="4978401" y="588962"/>
              <a:ext cx="307975" cy="558800"/>
            </a:xfrm>
            <a:custGeom>
              <a:avLst/>
              <a:gdLst>
                <a:gd name="T0" fmla="*/ 120 w 176"/>
                <a:gd name="T1" fmla="*/ 4 h 320"/>
                <a:gd name="T2" fmla="*/ 103 w 176"/>
                <a:gd name="T3" fmla="*/ 5 h 320"/>
                <a:gd name="T4" fmla="*/ 75 w 176"/>
                <a:gd name="T5" fmla="*/ 95 h 320"/>
                <a:gd name="T6" fmla="*/ 78 w 176"/>
                <a:gd name="T7" fmla="*/ 68 h 320"/>
                <a:gd name="T8" fmla="*/ 79 w 176"/>
                <a:gd name="T9" fmla="*/ 20 h 320"/>
                <a:gd name="T10" fmla="*/ 81 w 176"/>
                <a:gd name="T11" fmla="*/ 15 h 320"/>
                <a:gd name="T12" fmla="*/ 77 w 176"/>
                <a:gd name="T13" fmla="*/ 9 h 320"/>
                <a:gd name="T14" fmla="*/ 69 w 176"/>
                <a:gd name="T15" fmla="*/ 9 h 320"/>
                <a:gd name="T16" fmla="*/ 66 w 176"/>
                <a:gd name="T17" fmla="*/ 15 h 320"/>
                <a:gd name="T18" fmla="*/ 68 w 176"/>
                <a:gd name="T19" fmla="*/ 21 h 320"/>
                <a:gd name="T20" fmla="*/ 58 w 176"/>
                <a:gd name="T21" fmla="*/ 91 h 320"/>
                <a:gd name="T22" fmla="*/ 59 w 176"/>
                <a:gd name="T23" fmla="*/ 6 h 320"/>
                <a:gd name="T24" fmla="*/ 55 w 176"/>
                <a:gd name="T25" fmla="*/ 4 h 320"/>
                <a:gd name="T26" fmla="*/ 22 w 176"/>
                <a:gd name="T27" fmla="*/ 103 h 320"/>
                <a:gd name="T28" fmla="*/ 24 w 176"/>
                <a:gd name="T29" fmla="*/ 105 h 320"/>
                <a:gd name="T30" fmla="*/ 26 w 176"/>
                <a:gd name="T31" fmla="*/ 96 h 320"/>
                <a:gd name="T32" fmla="*/ 26 w 176"/>
                <a:gd name="T33" fmla="*/ 107 h 320"/>
                <a:gd name="T34" fmla="*/ 35 w 176"/>
                <a:gd name="T35" fmla="*/ 115 h 320"/>
                <a:gd name="T36" fmla="*/ 115 w 176"/>
                <a:gd name="T37" fmla="*/ 94 h 320"/>
                <a:gd name="T38" fmla="*/ 131 w 176"/>
                <a:gd name="T39" fmla="*/ 91 h 320"/>
                <a:gd name="T40" fmla="*/ 39 w 176"/>
                <a:gd name="T41" fmla="*/ 119 h 320"/>
                <a:gd name="T42" fmla="*/ 99 w 176"/>
                <a:gd name="T43" fmla="*/ 178 h 320"/>
                <a:gd name="T44" fmla="*/ 36 w 176"/>
                <a:gd name="T45" fmla="*/ 178 h 320"/>
                <a:gd name="T46" fmla="*/ 0 w 176"/>
                <a:gd name="T47" fmla="*/ 178 h 320"/>
                <a:gd name="T48" fmla="*/ 16 w 176"/>
                <a:gd name="T49" fmla="*/ 293 h 320"/>
                <a:gd name="T50" fmla="*/ 34 w 176"/>
                <a:gd name="T51" fmla="*/ 294 h 320"/>
                <a:gd name="T52" fmla="*/ 36 w 176"/>
                <a:gd name="T53" fmla="*/ 189 h 320"/>
                <a:gd name="T54" fmla="*/ 39 w 176"/>
                <a:gd name="T55" fmla="*/ 193 h 320"/>
                <a:gd name="T56" fmla="*/ 48 w 176"/>
                <a:gd name="T57" fmla="*/ 320 h 320"/>
                <a:gd name="T58" fmla="*/ 74 w 176"/>
                <a:gd name="T59" fmla="*/ 320 h 320"/>
                <a:gd name="T60" fmla="*/ 87 w 176"/>
                <a:gd name="T61" fmla="*/ 219 h 320"/>
                <a:gd name="T62" fmla="*/ 90 w 176"/>
                <a:gd name="T63" fmla="*/ 220 h 320"/>
                <a:gd name="T64" fmla="*/ 92 w 176"/>
                <a:gd name="T65" fmla="*/ 219 h 320"/>
                <a:gd name="T66" fmla="*/ 133 w 176"/>
                <a:gd name="T67" fmla="*/ 214 h 320"/>
                <a:gd name="T68" fmla="*/ 146 w 176"/>
                <a:gd name="T69" fmla="*/ 180 h 320"/>
                <a:gd name="T70" fmla="*/ 147 w 176"/>
                <a:gd name="T71" fmla="*/ 179 h 320"/>
                <a:gd name="T72" fmla="*/ 151 w 176"/>
                <a:gd name="T73" fmla="*/ 125 h 320"/>
                <a:gd name="T74" fmla="*/ 160 w 176"/>
                <a:gd name="T75" fmla="*/ 119 h 320"/>
                <a:gd name="T76" fmla="*/ 120 w 176"/>
                <a:gd name="T77" fmla="*/ 4 h 320"/>
                <a:gd name="T78" fmla="*/ 150 w 176"/>
                <a:gd name="T79" fmla="*/ 133 h 320"/>
                <a:gd name="T80" fmla="*/ 118 w 176"/>
                <a:gd name="T81" fmla="*/ 135 h 320"/>
                <a:gd name="T82" fmla="*/ 151 w 176"/>
                <a:gd name="T83" fmla="*/ 126 h 320"/>
                <a:gd name="T84" fmla="*/ 150 w 176"/>
                <a:gd name="T85" fmla="*/ 13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320">
                  <a:moveTo>
                    <a:pt x="120" y="4"/>
                  </a:moveTo>
                  <a:cubicBezTo>
                    <a:pt x="119" y="4"/>
                    <a:pt x="104" y="5"/>
                    <a:pt x="103" y="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7" y="5"/>
                    <a:pt x="55" y="4"/>
                    <a:pt x="55" y="4"/>
                  </a:cubicBezTo>
                  <a:cubicBezTo>
                    <a:pt x="30" y="0"/>
                    <a:pt x="23" y="71"/>
                    <a:pt x="22" y="103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5" y="102"/>
                    <a:pt x="25" y="99"/>
                    <a:pt x="26" y="96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115" y="94"/>
                    <a:pt x="115" y="94"/>
                    <a:pt x="115" y="94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36" y="178"/>
                    <a:pt x="36" y="178"/>
                    <a:pt x="36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6" y="293"/>
                    <a:pt x="16" y="293"/>
                    <a:pt x="16" y="293"/>
                  </a:cubicBezTo>
                  <a:cubicBezTo>
                    <a:pt x="34" y="294"/>
                    <a:pt x="34" y="294"/>
                    <a:pt x="34" y="294"/>
                  </a:cubicBezTo>
                  <a:cubicBezTo>
                    <a:pt x="36" y="189"/>
                    <a:pt x="36" y="189"/>
                    <a:pt x="36" y="189"/>
                  </a:cubicBezTo>
                  <a:cubicBezTo>
                    <a:pt x="37" y="191"/>
                    <a:pt x="38" y="192"/>
                    <a:pt x="39" y="193"/>
                  </a:cubicBezTo>
                  <a:cubicBezTo>
                    <a:pt x="48" y="320"/>
                    <a:pt x="48" y="320"/>
                    <a:pt x="48" y="320"/>
                  </a:cubicBezTo>
                  <a:cubicBezTo>
                    <a:pt x="74" y="320"/>
                    <a:pt x="74" y="320"/>
                    <a:pt x="74" y="320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8" y="219"/>
                    <a:pt x="89" y="220"/>
                    <a:pt x="90" y="220"/>
                  </a:cubicBezTo>
                  <a:cubicBezTo>
                    <a:pt x="91" y="220"/>
                    <a:pt x="91" y="219"/>
                    <a:pt x="92" y="219"/>
                  </a:cubicBezTo>
                  <a:cubicBezTo>
                    <a:pt x="133" y="214"/>
                    <a:pt x="133" y="214"/>
                    <a:pt x="133" y="214"/>
                  </a:cubicBezTo>
                  <a:cubicBezTo>
                    <a:pt x="144" y="211"/>
                    <a:pt x="145" y="184"/>
                    <a:pt x="146" y="180"/>
                  </a:cubicBezTo>
                  <a:cubicBezTo>
                    <a:pt x="147" y="179"/>
                    <a:pt x="147" y="179"/>
                    <a:pt x="147" y="179"/>
                  </a:cubicBezTo>
                  <a:cubicBezTo>
                    <a:pt x="147" y="179"/>
                    <a:pt x="149" y="156"/>
                    <a:pt x="151" y="125"/>
                  </a:cubicBezTo>
                  <a:cubicBezTo>
                    <a:pt x="157" y="123"/>
                    <a:pt x="161" y="121"/>
                    <a:pt x="160" y="119"/>
                  </a:cubicBezTo>
                  <a:cubicBezTo>
                    <a:pt x="166" y="107"/>
                    <a:pt x="176" y="17"/>
                    <a:pt x="120" y="4"/>
                  </a:cubicBezTo>
                  <a:close/>
                  <a:moveTo>
                    <a:pt x="150" y="133"/>
                  </a:moveTo>
                  <a:cubicBezTo>
                    <a:pt x="118" y="135"/>
                    <a:pt x="118" y="135"/>
                    <a:pt x="118" y="135"/>
                  </a:cubicBezTo>
                  <a:cubicBezTo>
                    <a:pt x="151" y="126"/>
                    <a:pt x="151" y="126"/>
                    <a:pt x="151" y="126"/>
                  </a:cubicBezTo>
                  <a:lnTo>
                    <a:pt x="150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17"/>
            <p:cNvSpPr>
              <a:spLocks noEditPoints="1"/>
            </p:cNvSpPr>
            <p:nvPr/>
          </p:nvSpPr>
          <p:spPr bwMode="auto">
            <a:xfrm>
              <a:off x="5054601" y="371475"/>
              <a:ext cx="168275" cy="227013"/>
            </a:xfrm>
            <a:custGeom>
              <a:avLst/>
              <a:gdLst>
                <a:gd name="T0" fmla="*/ 81 w 97"/>
                <a:gd name="T1" fmla="*/ 23 h 130"/>
                <a:gd name="T2" fmla="*/ 0 w 97"/>
                <a:gd name="T3" fmla="*/ 32 h 130"/>
                <a:gd name="T4" fmla="*/ 32 w 97"/>
                <a:gd name="T5" fmla="*/ 43 h 130"/>
                <a:gd name="T6" fmla="*/ 37 w 97"/>
                <a:gd name="T7" fmla="*/ 41 h 130"/>
                <a:gd name="T8" fmla="*/ 4 w 97"/>
                <a:gd name="T9" fmla="*/ 50 h 130"/>
                <a:gd name="T10" fmla="*/ 4 w 97"/>
                <a:gd name="T11" fmla="*/ 62 h 130"/>
                <a:gd name="T12" fmla="*/ 3 w 97"/>
                <a:gd name="T13" fmla="*/ 61 h 130"/>
                <a:gd name="T14" fmla="*/ 5 w 97"/>
                <a:gd name="T15" fmla="*/ 86 h 130"/>
                <a:gd name="T16" fmla="*/ 44 w 97"/>
                <a:gd name="T17" fmla="*/ 130 h 130"/>
                <a:gd name="T18" fmla="*/ 83 w 97"/>
                <a:gd name="T19" fmla="*/ 87 h 130"/>
                <a:gd name="T20" fmla="*/ 86 w 97"/>
                <a:gd name="T21" fmla="*/ 91 h 130"/>
                <a:gd name="T22" fmla="*/ 89 w 97"/>
                <a:gd name="T23" fmla="*/ 77 h 130"/>
                <a:gd name="T24" fmla="*/ 86 w 97"/>
                <a:gd name="T25" fmla="*/ 62 h 130"/>
                <a:gd name="T26" fmla="*/ 81 w 97"/>
                <a:gd name="T27" fmla="*/ 23 h 130"/>
                <a:gd name="T28" fmla="*/ 78 w 97"/>
                <a:gd name="T29" fmla="*/ 34 h 130"/>
                <a:gd name="T30" fmla="*/ 81 w 97"/>
                <a:gd name="T31" fmla="*/ 37 h 130"/>
                <a:gd name="T32" fmla="*/ 78 w 97"/>
                <a:gd name="T33" fmla="*/ 34 h 130"/>
                <a:gd name="T34" fmla="*/ 85 w 97"/>
                <a:gd name="T35" fmla="*/ 62 h 130"/>
                <a:gd name="T36" fmla="*/ 84 w 97"/>
                <a:gd name="T37" fmla="*/ 55 h 130"/>
                <a:gd name="T38" fmla="*/ 84 w 97"/>
                <a:gd name="T39" fmla="*/ 53 h 130"/>
                <a:gd name="T40" fmla="*/ 85 w 97"/>
                <a:gd name="T41" fmla="*/ 62 h 130"/>
                <a:gd name="T42" fmla="*/ 85 w 97"/>
                <a:gd name="T43" fmla="*/ 6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30">
                  <a:moveTo>
                    <a:pt x="81" y="23"/>
                  </a:moveTo>
                  <a:cubicBezTo>
                    <a:pt x="36" y="0"/>
                    <a:pt x="0" y="32"/>
                    <a:pt x="0" y="32"/>
                  </a:cubicBezTo>
                  <a:cubicBezTo>
                    <a:pt x="0" y="32"/>
                    <a:pt x="10" y="55"/>
                    <a:pt x="32" y="43"/>
                  </a:cubicBezTo>
                  <a:cubicBezTo>
                    <a:pt x="34" y="43"/>
                    <a:pt x="36" y="42"/>
                    <a:pt x="37" y="41"/>
                  </a:cubicBezTo>
                  <a:cubicBezTo>
                    <a:pt x="24" y="48"/>
                    <a:pt x="11" y="55"/>
                    <a:pt x="4" y="50"/>
                  </a:cubicBezTo>
                  <a:cubicBezTo>
                    <a:pt x="4" y="54"/>
                    <a:pt x="4" y="58"/>
                    <a:pt x="4" y="62"/>
                  </a:cubicBezTo>
                  <a:cubicBezTo>
                    <a:pt x="4" y="62"/>
                    <a:pt x="3" y="61"/>
                    <a:pt x="3" y="61"/>
                  </a:cubicBezTo>
                  <a:cubicBezTo>
                    <a:pt x="1" y="61"/>
                    <a:pt x="5" y="89"/>
                    <a:pt x="5" y="86"/>
                  </a:cubicBezTo>
                  <a:cubicBezTo>
                    <a:pt x="8" y="113"/>
                    <a:pt x="29" y="130"/>
                    <a:pt x="44" y="130"/>
                  </a:cubicBezTo>
                  <a:cubicBezTo>
                    <a:pt x="56" y="130"/>
                    <a:pt x="77" y="112"/>
                    <a:pt x="83" y="87"/>
                  </a:cubicBezTo>
                  <a:cubicBezTo>
                    <a:pt x="84" y="90"/>
                    <a:pt x="85" y="91"/>
                    <a:pt x="86" y="91"/>
                  </a:cubicBezTo>
                  <a:cubicBezTo>
                    <a:pt x="88" y="91"/>
                    <a:pt x="89" y="85"/>
                    <a:pt x="89" y="77"/>
                  </a:cubicBezTo>
                  <a:cubicBezTo>
                    <a:pt x="89" y="69"/>
                    <a:pt x="88" y="63"/>
                    <a:pt x="86" y="62"/>
                  </a:cubicBezTo>
                  <a:cubicBezTo>
                    <a:pt x="97" y="51"/>
                    <a:pt x="84" y="25"/>
                    <a:pt x="81" y="23"/>
                  </a:cubicBezTo>
                  <a:close/>
                  <a:moveTo>
                    <a:pt x="78" y="34"/>
                  </a:moveTo>
                  <a:cubicBezTo>
                    <a:pt x="79" y="34"/>
                    <a:pt x="80" y="35"/>
                    <a:pt x="81" y="37"/>
                  </a:cubicBezTo>
                  <a:cubicBezTo>
                    <a:pt x="80" y="36"/>
                    <a:pt x="79" y="35"/>
                    <a:pt x="78" y="34"/>
                  </a:cubicBezTo>
                  <a:close/>
                  <a:moveTo>
                    <a:pt x="85" y="62"/>
                  </a:moveTo>
                  <a:cubicBezTo>
                    <a:pt x="85" y="60"/>
                    <a:pt x="85" y="57"/>
                    <a:pt x="84" y="55"/>
                  </a:cubicBezTo>
                  <a:cubicBezTo>
                    <a:pt x="84" y="54"/>
                    <a:pt x="84" y="54"/>
                    <a:pt x="84" y="53"/>
                  </a:cubicBezTo>
                  <a:cubicBezTo>
                    <a:pt x="85" y="57"/>
                    <a:pt x="85" y="61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18"/>
            <p:cNvSpPr>
              <a:spLocks noEditPoints="1"/>
            </p:cNvSpPr>
            <p:nvPr/>
          </p:nvSpPr>
          <p:spPr bwMode="auto">
            <a:xfrm>
              <a:off x="4368801" y="733425"/>
              <a:ext cx="755650" cy="155575"/>
            </a:xfrm>
            <a:custGeom>
              <a:avLst/>
              <a:gdLst>
                <a:gd name="T0" fmla="*/ 476 w 476"/>
                <a:gd name="T1" fmla="*/ 98 h 98"/>
                <a:gd name="T2" fmla="*/ 376 w 476"/>
                <a:gd name="T3" fmla="*/ 0 h 98"/>
                <a:gd name="T4" fmla="*/ 107 w 476"/>
                <a:gd name="T5" fmla="*/ 0 h 98"/>
                <a:gd name="T6" fmla="*/ 0 w 476"/>
                <a:gd name="T7" fmla="*/ 98 h 98"/>
                <a:gd name="T8" fmla="*/ 476 w 476"/>
                <a:gd name="T9" fmla="*/ 98 h 98"/>
                <a:gd name="T10" fmla="*/ 399 w 476"/>
                <a:gd name="T11" fmla="*/ 39 h 98"/>
                <a:gd name="T12" fmla="*/ 434 w 476"/>
                <a:gd name="T13" fmla="*/ 75 h 98"/>
                <a:gd name="T14" fmla="*/ 342 w 476"/>
                <a:gd name="T15" fmla="*/ 75 h 98"/>
                <a:gd name="T16" fmla="*/ 324 w 476"/>
                <a:gd name="T17" fmla="*/ 36 h 98"/>
                <a:gd name="T18" fmla="*/ 399 w 476"/>
                <a:gd name="T19" fmla="*/ 39 h 98"/>
                <a:gd name="T20" fmla="*/ 168 w 476"/>
                <a:gd name="T21" fmla="*/ 36 h 98"/>
                <a:gd name="T22" fmla="*/ 151 w 476"/>
                <a:gd name="T23" fmla="*/ 75 h 98"/>
                <a:gd name="T24" fmla="*/ 58 w 476"/>
                <a:gd name="T25" fmla="*/ 75 h 98"/>
                <a:gd name="T26" fmla="*/ 93 w 476"/>
                <a:gd name="T27" fmla="*/ 39 h 98"/>
                <a:gd name="T28" fmla="*/ 168 w 476"/>
                <a:gd name="T29" fmla="*/ 3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98">
                  <a:moveTo>
                    <a:pt x="476" y="98"/>
                  </a:moveTo>
                  <a:lnTo>
                    <a:pt x="376" y="0"/>
                  </a:lnTo>
                  <a:lnTo>
                    <a:pt x="107" y="0"/>
                  </a:lnTo>
                  <a:lnTo>
                    <a:pt x="0" y="98"/>
                  </a:lnTo>
                  <a:lnTo>
                    <a:pt x="476" y="98"/>
                  </a:lnTo>
                  <a:close/>
                  <a:moveTo>
                    <a:pt x="399" y="39"/>
                  </a:moveTo>
                  <a:lnTo>
                    <a:pt x="434" y="75"/>
                  </a:lnTo>
                  <a:lnTo>
                    <a:pt x="342" y="75"/>
                  </a:lnTo>
                  <a:lnTo>
                    <a:pt x="324" y="36"/>
                  </a:lnTo>
                  <a:lnTo>
                    <a:pt x="399" y="39"/>
                  </a:lnTo>
                  <a:close/>
                  <a:moveTo>
                    <a:pt x="168" y="36"/>
                  </a:moveTo>
                  <a:lnTo>
                    <a:pt x="151" y="75"/>
                  </a:lnTo>
                  <a:lnTo>
                    <a:pt x="58" y="75"/>
                  </a:lnTo>
                  <a:lnTo>
                    <a:pt x="93" y="39"/>
                  </a:lnTo>
                  <a:lnTo>
                    <a:pt x="16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250108" y="4313918"/>
            <a:ext cx="686594" cy="679431"/>
            <a:chOff x="7002463" y="4205287"/>
            <a:chExt cx="1065213" cy="1054100"/>
          </a:xfrm>
          <a:solidFill>
            <a:schemeClr val="bg1"/>
          </a:solidFill>
        </p:grpSpPr>
        <p:sp>
          <p:nvSpPr>
            <p:cNvPr id="58" name="Freeform 219"/>
            <p:cNvSpPr>
              <a:spLocks noEditPoints="1"/>
            </p:cNvSpPr>
            <p:nvPr/>
          </p:nvSpPr>
          <p:spPr bwMode="auto">
            <a:xfrm>
              <a:off x="7002463" y="4329112"/>
              <a:ext cx="928688" cy="930275"/>
            </a:xfrm>
            <a:custGeom>
              <a:avLst/>
              <a:gdLst>
                <a:gd name="T0" fmla="*/ 121 w 533"/>
                <a:gd name="T1" fmla="*/ 498 h 533"/>
                <a:gd name="T2" fmla="*/ 183 w 533"/>
                <a:gd name="T3" fmla="*/ 527 h 533"/>
                <a:gd name="T4" fmla="*/ 207 w 533"/>
                <a:gd name="T5" fmla="*/ 489 h 533"/>
                <a:gd name="T6" fmla="*/ 267 w 533"/>
                <a:gd name="T7" fmla="*/ 496 h 533"/>
                <a:gd name="T8" fmla="*/ 308 w 533"/>
                <a:gd name="T9" fmla="*/ 493 h 533"/>
                <a:gd name="T10" fmla="*/ 328 w 533"/>
                <a:gd name="T11" fmla="*/ 533 h 533"/>
                <a:gd name="T12" fmla="*/ 391 w 533"/>
                <a:gd name="T13" fmla="*/ 510 h 533"/>
                <a:gd name="T14" fmla="*/ 381 w 533"/>
                <a:gd name="T15" fmla="*/ 467 h 533"/>
                <a:gd name="T16" fmla="*/ 458 w 533"/>
                <a:gd name="T17" fmla="*/ 398 h 533"/>
                <a:gd name="T18" fmla="*/ 498 w 533"/>
                <a:gd name="T19" fmla="*/ 412 h 533"/>
                <a:gd name="T20" fmla="*/ 527 w 533"/>
                <a:gd name="T21" fmla="*/ 350 h 533"/>
                <a:gd name="T22" fmla="*/ 492 w 533"/>
                <a:gd name="T23" fmla="*/ 329 h 533"/>
                <a:gd name="T24" fmla="*/ 503 w 533"/>
                <a:gd name="T25" fmla="*/ 260 h 533"/>
                <a:gd name="T26" fmla="*/ 500 w 533"/>
                <a:gd name="T27" fmla="*/ 222 h 533"/>
                <a:gd name="T28" fmla="*/ 533 w 533"/>
                <a:gd name="T29" fmla="*/ 206 h 533"/>
                <a:gd name="T30" fmla="*/ 510 w 533"/>
                <a:gd name="T31" fmla="*/ 142 h 533"/>
                <a:gd name="T32" fmla="*/ 475 w 533"/>
                <a:gd name="T33" fmla="*/ 150 h 533"/>
                <a:gd name="T34" fmla="*/ 401 w 533"/>
                <a:gd name="T35" fmla="*/ 66 h 533"/>
                <a:gd name="T36" fmla="*/ 412 w 533"/>
                <a:gd name="T37" fmla="*/ 35 h 533"/>
                <a:gd name="T38" fmla="*/ 350 w 533"/>
                <a:gd name="T39" fmla="*/ 6 h 533"/>
                <a:gd name="T40" fmla="*/ 334 w 533"/>
                <a:gd name="T41" fmla="*/ 34 h 533"/>
                <a:gd name="T42" fmla="*/ 267 w 533"/>
                <a:gd name="T43" fmla="*/ 24 h 533"/>
                <a:gd name="T44" fmla="*/ 221 w 533"/>
                <a:gd name="T45" fmla="*/ 29 h 533"/>
                <a:gd name="T46" fmla="*/ 206 w 533"/>
                <a:gd name="T47" fmla="*/ 0 h 533"/>
                <a:gd name="T48" fmla="*/ 142 w 533"/>
                <a:gd name="T49" fmla="*/ 24 h 533"/>
                <a:gd name="T50" fmla="*/ 149 w 533"/>
                <a:gd name="T51" fmla="*/ 56 h 533"/>
                <a:gd name="T52" fmla="*/ 69 w 533"/>
                <a:gd name="T53" fmla="*/ 132 h 533"/>
                <a:gd name="T54" fmla="*/ 35 w 533"/>
                <a:gd name="T55" fmla="*/ 121 h 533"/>
                <a:gd name="T56" fmla="*/ 6 w 533"/>
                <a:gd name="T57" fmla="*/ 183 h 533"/>
                <a:gd name="T58" fmla="*/ 38 w 533"/>
                <a:gd name="T59" fmla="*/ 203 h 533"/>
                <a:gd name="T60" fmla="*/ 31 w 533"/>
                <a:gd name="T61" fmla="*/ 260 h 533"/>
                <a:gd name="T62" fmla="*/ 36 w 533"/>
                <a:gd name="T63" fmla="*/ 309 h 533"/>
                <a:gd name="T64" fmla="*/ 0 w 533"/>
                <a:gd name="T65" fmla="*/ 328 h 533"/>
                <a:gd name="T66" fmla="*/ 24 w 533"/>
                <a:gd name="T67" fmla="*/ 391 h 533"/>
                <a:gd name="T68" fmla="*/ 65 w 533"/>
                <a:gd name="T69" fmla="*/ 382 h 533"/>
                <a:gd name="T70" fmla="*/ 134 w 533"/>
                <a:gd name="T71" fmla="*/ 456 h 533"/>
                <a:gd name="T72" fmla="*/ 121 w 533"/>
                <a:gd name="T73" fmla="*/ 498 h 533"/>
                <a:gd name="T74" fmla="*/ 67 w 533"/>
                <a:gd name="T75" fmla="*/ 260 h 533"/>
                <a:gd name="T76" fmla="*/ 267 w 533"/>
                <a:gd name="T77" fmla="*/ 60 h 533"/>
                <a:gd name="T78" fmla="*/ 466 w 533"/>
                <a:gd name="T79" fmla="*/ 260 h 533"/>
                <a:gd name="T80" fmla="*/ 267 w 533"/>
                <a:gd name="T81" fmla="*/ 460 h 533"/>
                <a:gd name="T82" fmla="*/ 67 w 533"/>
                <a:gd name="T83" fmla="*/ 26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3" h="533">
                  <a:moveTo>
                    <a:pt x="121" y="498"/>
                  </a:moveTo>
                  <a:cubicBezTo>
                    <a:pt x="183" y="527"/>
                    <a:pt x="183" y="527"/>
                    <a:pt x="183" y="527"/>
                  </a:cubicBezTo>
                  <a:cubicBezTo>
                    <a:pt x="207" y="489"/>
                    <a:pt x="207" y="489"/>
                    <a:pt x="207" y="489"/>
                  </a:cubicBezTo>
                  <a:cubicBezTo>
                    <a:pt x="226" y="494"/>
                    <a:pt x="246" y="496"/>
                    <a:pt x="267" y="496"/>
                  </a:cubicBezTo>
                  <a:cubicBezTo>
                    <a:pt x="281" y="496"/>
                    <a:pt x="294" y="495"/>
                    <a:pt x="308" y="493"/>
                  </a:cubicBezTo>
                  <a:cubicBezTo>
                    <a:pt x="328" y="533"/>
                    <a:pt x="328" y="533"/>
                    <a:pt x="328" y="533"/>
                  </a:cubicBezTo>
                  <a:cubicBezTo>
                    <a:pt x="391" y="510"/>
                    <a:pt x="391" y="510"/>
                    <a:pt x="391" y="510"/>
                  </a:cubicBezTo>
                  <a:cubicBezTo>
                    <a:pt x="381" y="467"/>
                    <a:pt x="381" y="467"/>
                    <a:pt x="381" y="467"/>
                  </a:cubicBezTo>
                  <a:cubicBezTo>
                    <a:pt x="411" y="450"/>
                    <a:pt x="438" y="426"/>
                    <a:pt x="458" y="398"/>
                  </a:cubicBezTo>
                  <a:cubicBezTo>
                    <a:pt x="498" y="412"/>
                    <a:pt x="498" y="412"/>
                    <a:pt x="498" y="412"/>
                  </a:cubicBezTo>
                  <a:cubicBezTo>
                    <a:pt x="527" y="350"/>
                    <a:pt x="527" y="350"/>
                    <a:pt x="527" y="350"/>
                  </a:cubicBezTo>
                  <a:cubicBezTo>
                    <a:pt x="492" y="329"/>
                    <a:pt x="492" y="329"/>
                    <a:pt x="492" y="329"/>
                  </a:cubicBezTo>
                  <a:cubicBezTo>
                    <a:pt x="499" y="307"/>
                    <a:pt x="503" y="284"/>
                    <a:pt x="503" y="260"/>
                  </a:cubicBezTo>
                  <a:cubicBezTo>
                    <a:pt x="503" y="247"/>
                    <a:pt x="502" y="235"/>
                    <a:pt x="500" y="222"/>
                  </a:cubicBezTo>
                  <a:cubicBezTo>
                    <a:pt x="533" y="206"/>
                    <a:pt x="533" y="206"/>
                    <a:pt x="533" y="206"/>
                  </a:cubicBezTo>
                  <a:cubicBezTo>
                    <a:pt x="510" y="142"/>
                    <a:pt x="510" y="142"/>
                    <a:pt x="510" y="142"/>
                  </a:cubicBezTo>
                  <a:cubicBezTo>
                    <a:pt x="475" y="150"/>
                    <a:pt x="475" y="150"/>
                    <a:pt x="475" y="150"/>
                  </a:cubicBezTo>
                  <a:cubicBezTo>
                    <a:pt x="458" y="117"/>
                    <a:pt x="432" y="88"/>
                    <a:pt x="401" y="66"/>
                  </a:cubicBezTo>
                  <a:cubicBezTo>
                    <a:pt x="412" y="35"/>
                    <a:pt x="412" y="35"/>
                    <a:pt x="412" y="35"/>
                  </a:cubicBezTo>
                  <a:cubicBezTo>
                    <a:pt x="350" y="6"/>
                    <a:pt x="350" y="6"/>
                    <a:pt x="350" y="6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12" y="27"/>
                    <a:pt x="290" y="24"/>
                    <a:pt x="267" y="24"/>
                  </a:cubicBezTo>
                  <a:cubicBezTo>
                    <a:pt x="251" y="24"/>
                    <a:pt x="236" y="26"/>
                    <a:pt x="221" y="29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17" y="74"/>
                    <a:pt x="89" y="100"/>
                    <a:pt x="69" y="132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6" y="183"/>
                    <a:pt x="6" y="183"/>
                    <a:pt x="6" y="18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3" y="221"/>
                    <a:pt x="31" y="240"/>
                    <a:pt x="31" y="260"/>
                  </a:cubicBezTo>
                  <a:cubicBezTo>
                    <a:pt x="31" y="277"/>
                    <a:pt x="32" y="293"/>
                    <a:pt x="36" y="309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4" y="391"/>
                    <a:pt x="24" y="391"/>
                    <a:pt x="24" y="391"/>
                  </a:cubicBezTo>
                  <a:cubicBezTo>
                    <a:pt x="65" y="382"/>
                    <a:pt x="65" y="382"/>
                    <a:pt x="65" y="382"/>
                  </a:cubicBezTo>
                  <a:cubicBezTo>
                    <a:pt x="82" y="412"/>
                    <a:pt x="106" y="437"/>
                    <a:pt x="134" y="456"/>
                  </a:cubicBezTo>
                  <a:lnTo>
                    <a:pt x="121" y="498"/>
                  </a:lnTo>
                  <a:close/>
                  <a:moveTo>
                    <a:pt x="67" y="260"/>
                  </a:moveTo>
                  <a:cubicBezTo>
                    <a:pt x="67" y="150"/>
                    <a:pt x="156" y="60"/>
                    <a:pt x="267" y="60"/>
                  </a:cubicBezTo>
                  <a:cubicBezTo>
                    <a:pt x="377" y="60"/>
                    <a:pt x="466" y="150"/>
                    <a:pt x="466" y="260"/>
                  </a:cubicBezTo>
                  <a:cubicBezTo>
                    <a:pt x="466" y="370"/>
                    <a:pt x="377" y="460"/>
                    <a:pt x="267" y="460"/>
                  </a:cubicBezTo>
                  <a:cubicBezTo>
                    <a:pt x="156" y="460"/>
                    <a:pt x="67" y="370"/>
                    <a:pt x="67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20"/>
            <p:cNvSpPr>
              <a:spLocks noEditPoints="1"/>
            </p:cNvSpPr>
            <p:nvPr/>
          </p:nvSpPr>
          <p:spPr bwMode="auto">
            <a:xfrm>
              <a:off x="7734301" y="4205287"/>
              <a:ext cx="333375" cy="333375"/>
            </a:xfrm>
            <a:custGeom>
              <a:avLst/>
              <a:gdLst>
                <a:gd name="T0" fmla="*/ 163 w 191"/>
                <a:gd name="T1" fmla="*/ 72 h 191"/>
                <a:gd name="T2" fmla="*/ 184 w 191"/>
                <a:gd name="T3" fmla="*/ 57 h 191"/>
                <a:gd name="T4" fmla="*/ 154 w 191"/>
                <a:gd name="T5" fmla="*/ 45 h 191"/>
                <a:gd name="T6" fmla="*/ 150 w 191"/>
                <a:gd name="T7" fmla="*/ 48 h 191"/>
                <a:gd name="T8" fmla="*/ 144 w 191"/>
                <a:gd name="T9" fmla="*/ 42 h 191"/>
                <a:gd name="T10" fmla="*/ 137 w 191"/>
                <a:gd name="T11" fmla="*/ 36 h 191"/>
                <a:gd name="T12" fmla="*/ 128 w 191"/>
                <a:gd name="T13" fmla="*/ 31 h 191"/>
                <a:gd name="T14" fmla="*/ 127 w 191"/>
                <a:gd name="T15" fmla="*/ 30 h 191"/>
                <a:gd name="T16" fmla="*/ 131 w 191"/>
                <a:gd name="T17" fmla="*/ 6 h 191"/>
                <a:gd name="T18" fmla="*/ 101 w 191"/>
                <a:gd name="T19" fmla="*/ 18 h 191"/>
                <a:gd name="T20" fmla="*/ 102 w 191"/>
                <a:gd name="T21" fmla="*/ 23 h 191"/>
                <a:gd name="T22" fmla="*/ 95 w 191"/>
                <a:gd name="T23" fmla="*/ 22 h 191"/>
                <a:gd name="T24" fmla="*/ 86 w 191"/>
                <a:gd name="T25" fmla="*/ 23 h 191"/>
                <a:gd name="T26" fmla="*/ 77 w 191"/>
                <a:gd name="T27" fmla="*/ 24 h 191"/>
                <a:gd name="T28" fmla="*/ 69 w 191"/>
                <a:gd name="T29" fmla="*/ 27 h 191"/>
                <a:gd name="T30" fmla="*/ 67 w 191"/>
                <a:gd name="T31" fmla="*/ 19 h 191"/>
                <a:gd name="T32" fmla="*/ 37 w 191"/>
                <a:gd name="T33" fmla="*/ 19 h 191"/>
                <a:gd name="T34" fmla="*/ 47 w 191"/>
                <a:gd name="T35" fmla="*/ 40 h 191"/>
                <a:gd name="T36" fmla="*/ 22 w 191"/>
                <a:gd name="T37" fmla="*/ 62 h 191"/>
                <a:gd name="T38" fmla="*/ 0 w 191"/>
                <a:gd name="T39" fmla="*/ 83 h 191"/>
                <a:gd name="T40" fmla="*/ 23 w 191"/>
                <a:gd name="T41" fmla="*/ 91 h 191"/>
                <a:gd name="T42" fmla="*/ 20 w 191"/>
                <a:gd name="T43" fmla="*/ 124 h 191"/>
                <a:gd name="T44" fmla="*/ 19 w 191"/>
                <a:gd name="T45" fmla="*/ 154 h 191"/>
                <a:gd name="T46" fmla="*/ 43 w 191"/>
                <a:gd name="T47" fmla="*/ 143 h 191"/>
                <a:gd name="T48" fmla="*/ 44 w 191"/>
                <a:gd name="T49" fmla="*/ 144 h 191"/>
                <a:gd name="T50" fmla="*/ 52 w 191"/>
                <a:gd name="T51" fmla="*/ 151 h 191"/>
                <a:gd name="T52" fmla="*/ 59 w 191"/>
                <a:gd name="T53" fmla="*/ 156 h 191"/>
                <a:gd name="T54" fmla="*/ 67 w 191"/>
                <a:gd name="T55" fmla="*/ 159 h 191"/>
                <a:gd name="T56" fmla="*/ 62 w 191"/>
                <a:gd name="T57" fmla="*/ 169 h 191"/>
                <a:gd name="T58" fmla="*/ 83 w 191"/>
                <a:gd name="T59" fmla="*/ 191 h 191"/>
                <a:gd name="T60" fmla="*/ 92 w 191"/>
                <a:gd name="T61" fmla="*/ 165 h 191"/>
                <a:gd name="T62" fmla="*/ 93 w 191"/>
                <a:gd name="T63" fmla="*/ 165 h 191"/>
                <a:gd name="T64" fmla="*/ 96 w 191"/>
                <a:gd name="T65" fmla="*/ 165 h 191"/>
                <a:gd name="T66" fmla="*/ 104 w 191"/>
                <a:gd name="T67" fmla="*/ 165 h 191"/>
                <a:gd name="T68" fmla="*/ 115 w 191"/>
                <a:gd name="T69" fmla="*/ 162 h 191"/>
                <a:gd name="T70" fmla="*/ 118 w 191"/>
                <a:gd name="T71" fmla="*/ 161 h 191"/>
                <a:gd name="T72" fmla="*/ 134 w 191"/>
                <a:gd name="T73" fmla="*/ 184 h 191"/>
                <a:gd name="T74" fmla="*/ 146 w 191"/>
                <a:gd name="T75" fmla="*/ 153 h 191"/>
                <a:gd name="T76" fmla="*/ 158 w 191"/>
                <a:gd name="T77" fmla="*/ 126 h 191"/>
                <a:gd name="T78" fmla="*/ 185 w 191"/>
                <a:gd name="T79" fmla="*/ 131 h 191"/>
                <a:gd name="T80" fmla="*/ 173 w 191"/>
                <a:gd name="T81" fmla="*/ 101 h 191"/>
                <a:gd name="T82" fmla="*/ 118 w 191"/>
                <a:gd name="T83" fmla="*/ 134 h 191"/>
                <a:gd name="T84" fmla="*/ 55 w 191"/>
                <a:gd name="T85" fmla="*/ 117 h 191"/>
                <a:gd name="T86" fmla="*/ 95 w 191"/>
                <a:gd name="T87" fmla="*/ 47 h 191"/>
                <a:gd name="T88" fmla="*/ 140 w 191"/>
                <a:gd name="T89" fmla="*/ 10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91">
                  <a:moveTo>
                    <a:pt x="166" y="99"/>
                  </a:moveTo>
                  <a:cubicBezTo>
                    <a:pt x="167" y="90"/>
                    <a:pt x="166" y="81"/>
                    <a:pt x="163" y="72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9" y="48"/>
                    <a:pt x="150" y="48"/>
                    <a:pt x="150" y="48"/>
                  </a:cubicBezTo>
                  <a:cubicBezTo>
                    <a:pt x="148" y="46"/>
                    <a:pt x="147" y="45"/>
                    <a:pt x="146" y="43"/>
                  </a:cubicBezTo>
                  <a:cubicBezTo>
                    <a:pt x="145" y="43"/>
                    <a:pt x="144" y="42"/>
                    <a:pt x="144" y="42"/>
                  </a:cubicBezTo>
                  <a:cubicBezTo>
                    <a:pt x="142" y="40"/>
                    <a:pt x="140" y="38"/>
                    <a:pt x="138" y="36"/>
                  </a:cubicBezTo>
                  <a:cubicBezTo>
                    <a:pt x="138" y="36"/>
                    <a:pt x="137" y="36"/>
                    <a:pt x="137" y="36"/>
                  </a:cubicBezTo>
                  <a:cubicBezTo>
                    <a:pt x="135" y="35"/>
                    <a:pt x="133" y="33"/>
                    <a:pt x="130" y="32"/>
                  </a:cubicBezTo>
                  <a:cubicBezTo>
                    <a:pt x="130" y="31"/>
                    <a:pt x="129" y="31"/>
                    <a:pt x="128" y="31"/>
                  </a:cubicBezTo>
                  <a:cubicBezTo>
                    <a:pt x="127" y="30"/>
                    <a:pt x="125" y="29"/>
                    <a:pt x="123" y="28"/>
                  </a:cubicBezTo>
                  <a:cubicBezTo>
                    <a:pt x="124" y="29"/>
                    <a:pt x="126" y="29"/>
                    <a:pt x="127" y="30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1" y="22"/>
                    <a:pt x="101" y="23"/>
                    <a:pt x="102" y="23"/>
                  </a:cubicBezTo>
                  <a:cubicBezTo>
                    <a:pt x="100" y="22"/>
                    <a:pt x="98" y="22"/>
                    <a:pt x="96" y="22"/>
                  </a:cubicBezTo>
                  <a:cubicBezTo>
                    <a:pt x="96" y="22"/>
                    <a:pt x="95" y="22"/>
                    <a:pt x="95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1" y="22"/>
                    <a:pt x="88" y="22"/>
                    <a:pt x="86" y="23"/>
                  </a:cubicBezTo>
                  <a:cubicBezTo>
                    <a:pt x="86" y="23"/>
                    <a:pt x="86" y="23"/>
                    <a:pt x="85" y="23"/>
                  </a:cubicBezTo>
                  <a:cubicBezTo>
                    <a:pt x="83" y="23"/>
                    <a:pt x="80" y="24"/>
                    <a:pt x="77" y="24"/>
                  </a:cubicBezTo>
                  <a:cubicBezTo>
                    <a:pt x="76" y="25"/>
                    <a:pt x="76" y="25"/>
                    <a:pt x="75" y="25"/>
                  </a:cubicBezTo>
                  <a:cubicBezTo>
                    <a:pt x="73" y="26"/>
                    <a:pt x="71" y="26"/>
                    <a:pt x="69" y="27"/>
                  </a:cubicBezTo>
                  <a:cubicBezTo>
                    <a:pt x="70" y="27"/>
                    <a:pt x="70" y="26"/>
                    <a:pt x="71" y="26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0" y="47"/>
                    <a:pt x="34" y="55"/>
                    <a:pt x="30" y="64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100"/>
                    <a:pt x="24" y="110"/>
                    <a:pt x="28" y="119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2"/>
                    <a:pt x="41" y="140"/>
                    <a:pt x="40" y="139"/>
                  </a:cubicBezTo>
                  <a:cubicBezTo>
                    <a:pt x="41" y="141"/>
                    <a:pt x="42" y="142"/>
                    <a:pt x="44" y="144"/>
                  </a:cubicBezTo>
                  <a:cubicBezTo>
                    <a:pt x="45" y="144"/>
                    <a:pt x="45" y="145"/>
                    <a:pt x="46" y="146"/>
                  </a:cubicBezTo>
                  <a:cubicBezTo>
                    <a:pt x="48" y="148"/>
                    <a:pt x="50" y="149"/>
                    <a:pt x="52" y="151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54" y="153"/>
                    <a:pt x="57" y="154"/>
                    <a:pt x="59" y="156"/>
                  </a:cubicBezTo>
                  <a:cubicBezTo>
                    <a:pt x="60" y="156"/>
                    <a:pt x="60" y="156"/>
                    <a:pt x="61" y="157"/>
                  </a:cubicBezTo>
                  <a:cubicBezTo>
                    <a:pt x="63" y="158"/>
                    <a:pt x="65" y="159"/>
                    <a:pt x="67" y="159"/>
                  </a:cubicBezTo>
                  <a:cubicBezTo>
                    <a:pt x="66" y="159"/>
                    <a:pt x="65" y="159"/>
                    <a:pt x="65" y="159"/>
                  </a:cubicBezTo>
                  <a:cubicBezTo>
                    <a:pt x="62" y="169"/>
                    <a:pt x="62" y="169"/>
                    <a:pt x="62" y="169"/>
                  </a:cubicBezTo>
                  <a:cubicBezTo>
                    <a:pt x="60" y="185"/>
                    <a:pt x="60" y="185"/>
                    <a:pt x="60" y="185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90" y="176"/>
                    <a:pt x="90" y="176"/>
                    <a:pt x="90" y="176"/>
                  </a:cubicBezTo>
                  <a:cubicBezTo>
                    <a:pt x="92" y="165"/>
                    <a:pt x="92" y="165"/>
                    <a:pt x="92" y="165"/>
                  </a:cubicBezTo>
                  <a:cubicBezTo>
                    <a:pt x="91" y="165"/>
                    <a:pt x="89" y="165"/>
                    <a:pt x="87" y="165"/>
                  </a:cubicBezTo>
                  <a:cubicBezTo>
                    <a:pt x="89" y="165"/>
                    <a:pt x="91" y="165"/>
                    <a:pt x="93" y="165"/>
                  </a:cubicBezTo>
                  <a:cubicBezTo>
                    <a:pt x="94" y="165"/>
                    <a:pt x="94" y="165"/>
                    <a:pt x="95" y="165"/>
                  </a:cubicBezTo>
                  <a:cubicBezTo>
                    <a:pt x="95" y="165"/>
                    <a:pt x="96" y="165"/>
                    <a:pt x="96" y="165"/>
                  </a:cubicBezTo>
                  <a:cubicBezTo>
                    <a:pt x="98" y="165"/>
                    <a:pt x="101" y="165"/>
                    <a:pt x="104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7" y="164"/>
                    <a:pt x="110" y="164"/>
                    <a:pt x="112" y="163"/>
                  </a:cubicBezTo>
                  <a:cubicBezTo>
                    <a:pt x="113" y="163"/>
                    <a:pt x="114" y="163"/>
                    <a:pt x="115" y="162"/>
                  </a:cubicBezTo>
                  <a:cubicBezTo>
                    <a:pt x="117" y="162"/>
                    <a:pt x="119" y="161"/>
                    <a:pt x="121" y="160"/>
                  </a:cubicBezTo>
                  <a:cubicBezTo>
                    <a:pt x="120" y="161"/>
                    <a:pt x="119" y="161"/>
                    <a:pt x="118" y="161"/>
                  </a:cubicBezTo>
                  <a:cubicBezTo>
                    <a:pt x="122" y="168"/>
                    <a:pt x="122" y="168"/>
                    <a:pt x="122" y="168"/>
                  </a:cubicBezTo>
                  <a:cubicBezTo>
                    <a:pt x="134" y="184"/>
                    <a:pt x="134" y="184"/>
                    <a:pt x="134" y="184"/>
                  </a:cubicBezTo>
                  <a:cubicBezTo>
                    <a:pt x="155" y="172"/>
                    <a:pt x="155" y="172"/>
                    <a:pt x="155" y="172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9" y="141"/>
                    <a:pt x="155" y="134"/>
                    <a:pt x="158" y="126"/>
                  </a:cubicBezTo>
                  <a:cubicBezTo>
                    <a:pt x="166" y="128"/>
                    <a:pt x="166" y="128"/>
                    <a:pt x="166" y="128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91" y="108"/>
                    <a:pt x="191" y="108"/>
                    <a:pt x="191" y="108"/>
                  </a:cubicBezTo>
                  <a:cubicBezTo>
                    <a:pt x="173" y="101"/>
                    <a:pt x="173" y="101"/>
                    <a:pt x="173" y="101"/>
                  </a:cubicBezTo>
                  <a:lnTo>
                    <a:pt x="166" y="99"/>
                  </a:lnTo>
                  <a:close/>
                  <a:moveTo>
                    <a:pt x="118" y="134"/>
                  </a:moveTo>
                  <a:cubicBezTo>
                    <a:pt x="111" y="138"/>
                    <a:pt x="103" y="140"/>
                    <a:pt x="95" y="140"/>
                  </a:cubicBezTo>
                  <a:cubicBezTo>
                    <a:pt x="79" y="140"/>
                    <a:pt x="63" y="131"/>
                    <a:pt x="55" y="117"/>
                  </a:cubicBezTo>
                  <a:cubicBezTo>
                    <a:pt x="42" y="95"/>
                    <a:pt x="49" y="67"/>
                    <a:pt x="71" y="54"/>
                  </a:cubicBezTo>
                  <a:cubicBezTo>
                    <a:pt x="78" y="50"/>
                    <a:pt x="86" y="47"/>
                    <a:pt x="95" y="47"/>
                  </a:cubicBezTo>
                  <a:cubicBezTo>
                    <a:pt x="111" y="47"/>
                    <a:pt x="126" y="56"/>
                    <a:pt x="135" y="70"/>
                  </a:cubicBezTo>
                  <a:cubicBezTo>
                    <a:pt x="141" y="81"/>
                    <a:pt x="143" y="93"/>
                    <a:pt x="140" y="105"/>
                  </a:cubicBezTo>
                  <a:cubicBezTo>
                    <a:pt x="136" y="117"/>
                    <a:pt x="129" y="127"/>
                    <a:pt x="11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21"/>
            <p:cNvSpPr>
              <a:spLocks/>
            </p:cNvSpPr>
            <p:nvPr/>
          </p:nvSpPr>
          <p:spPr bwMode="auto">
            <a:xfrm>
              <a:off x="7329488" y="4979987"/>
              <a:ext cx="33338" cy="50800"/>
            </a:xfrm>
            <a:custGeom>
              <a:avLst/>
              <a:gdLst>
                <a:gd name="T0" fmla="*/ 6 w 19"/>
                <a:gd name="T1" fmla="*/ 0 h 29"/>
                <a:gd name="T2" fmla="*/ 6 w 19"/>
                <a:gd name="T3" fmla="*/ 1 h 29"/>
                <a:gd name="T4" fmla="*/ 0 w 19"/>
                <a:gd name="T5" fmla="*/ 4 h 29"/>
                <a:gd name="T6" fmla="*/ 1 w 19"/>
                <a:gd name="T7" fmla="*/ 8 h 29"/>
                <a:gd name="T8" fmla="*/ 3 w 19"/>
                <a:gd name="T9" fmla="*/ 10 h 29"/>
                <a:gd name="T10" fmla="*/ 5 w 19"/>
                <a:gd name="T11" fmla="*/ 22 h 29"/>
                <a:gd name="T12" fmla="*/ 17 w 19"/>
                <a:gd name="T13" fmla="*/ 26 h 29"/>
                <a:gd name="T14" fmla="*/ 14 w 19"/>
                <a:gd name="T15" fmla="*/ 17 h 29"/>
                <a:gd name="T16" fmla="*/ 6 w 19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9">
                  <a:moveTo>
                    <a:pt x="6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4" y="1"/>
                    <a:pt x="0" y="4"/>
                  </a:cubicBezTo>
                  <a:cubicBezTo>
                    <a:pt x="0" y="5"/>
                    <a:pt x="1" y="7"/>
                    <a:pt x="1" y="8"/>
                  </a:cubicBezTo>
                  <a:cubicBezTo>
                    <a:pt x="2" y="9"/>
                    <a:pt x="3" y="7"/>
                    <a:pt x="3" y="10"/>
                  </a:cubicBezTo>
                  <a:cubicBezTo>
                    <a:pt x="1" y="16"/>
                    <a:pt x="1" y="15"/>
                    <a:pt x="5" y="22"/>
                  </a:cubicBezTo>
                  <a:cubicBezTo>
                    <a:pt x="7" y="27"/>
                    <a:pt x="16" y="29"/>
                    <a:pt x="17" y="26"/>
                  </a:cubicBezTo>
                  <a:cubicBezTo>
                    <a:pt x="19" y="22"/>
                    <a:pt x="14" y="17"/>
                    <a:pt x="14" y="17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22"/>
            <p:cNvSpPr>
              <a:spLocks/>
            </p:cNvSpPr>
            <p:nvPr/>
          </p:nvSpPr>
          <p:spPr bwMode="auto">
            <a:xfrm>
              <a:off x="7599363" y="4760912"/>
              <a:ext cx="57150" cy="47625"/>
            </a:xfrm>
            <a:custGeom>
              <a:avLst/>
              <a:gdLst>
                <a:gd name="T0" fmla="*/ 1 w 32"/>
                <a:gd name="T1" fmla="*/ 23 h 28"/>
                <a:gd name="T2" fmla="*/ 23 w 32"/>
                <a:gd name="T3" fmla="*/ 18 h 28"/>
                <a:gd name="T4" fmla="*/ 21 w 32"/>
                <a:gd name="T5" fmla="*/ 8 h 28"/>
                <a:gd name="T6" fmla="*/ 21 w 32"/>
                <a:gd name="T7" fmla="*/ 5 h 28"/>
                <a:gd name="T8" fmla="*/ 27 w 32"/>
                <a:gd name="T9" fmla="*/ 1 h 28"/>
                <a:gd name="T10" fmla="*/ 6 w 32"/>
                <a:gd name="T11" fmla="*/ 6 h 28"/>
                <a:gd name="T12" fmla="*/ 3 w 32"/>
                <a:gd name="T13" fmla="*/ 16 h 28"/>
                <a:gd name="T14" fmla="*/ 1 w 32"/>
                <a:gd name="T1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8">
                  <a:moveTo>
                    <a:pt x="1" y="23"/>
                  </a:moveTo>
                  <a:cubicBezTo>
                    <a:pt x="1" y="23"/>
                    <a:pt x="19" y="28"/>
                    <a:pt x="23" y="18"/>
                  </a:cubicBezTo>
                  <a:cubicBezTo>
                    <a:pt x="26" y="12"/>
                    <a:pt x="24" y="10"/>
                    <a:pt x="21" y="8"/>
                  </a:cubicBezTo>
                  <a:cubicBezTo>
                    <a:pt x="18" y="7"/>
                    <a:pt x="19" y="4"/>
                    <a:pt x="21" y="5"/>
                  </a:cubicBezTo>
                  <a:cubicBezTo>
                    <a:pt x="24" y="6"/>
                    <a:pt x="32" y="2"/>
                    <a:pt x="27" y="1"/>
                  </a:cubicBezTo>
                  <a:cubicBezTo>
                    <a:pt x="22" y="0"/>
                    <a:pt x="8" y="2"/>
                    <a:pt x="6" y="6"/>
                  </a:cubicBezTo>
                  <a:cubicBezTo>
                    <a:pt x="6" y="6"/>
                    <a:pt x="5" y="7"/>
                    <a:pt x="3" y="16"/>
                  </a:cubicBezTo>
                  <a:cubicBezTo>
                    <a:pt x="0" y="24"/>
                    <a:pt x="1" y="23"/>
                    <a:pt x="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223"/>
            <p:cNvSpPr>
              <a:spLocks/>
            </p:cNvSpPr>
            <p:nvPr/>
          </p:nvSpPr>
          <p:spPr bwMode="auto">
            <a:xfrm>
              <a:off x="7639051" y="4967287"/>
              <a:ext cx="100013" cy="57150"/>
            </a:xfrm>
            <a:custGeom>
              <a:avLst/>
              <a:gdLst>
                <a:gd name="T0" fmla="*/ 1 w 58"/>
                <a:gd name="T1" fmla="*/ 25 h 32"/>
                <a:gd name="T2" fmla="*/ 9 w 58"/>
                <a:gd name="T3" fmla="*/ 32 h 32"/>
                <a:gd name="T4" fmla="*/ 14 w 58"/>
                <a:gd name="T5" fmla="*/ 29 h 32"/>
                <a:gd name="T6" fmla="*/ 16 w 58"/>
                <a:gd name="T7" fmla="*/ 26 h 32"/>
                <a:gd name="T8" fmla="*/ 43 w 58"/>
                <a:gd name="T9" fmla="*/ 15 h 32"/>
                <a:gd name="T10" fmla="*/ 22 w 58"/>
                <a:gd name="T11" fmla="*/ 6 h 32"/>
                <a:gd name="T12" fmla="*/ 0 w 58"/>
                <a:gd name="T13" fmla="*/ 25 h 32"/>
                <a:gd name="T14" fmla="*/ 1 w 58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32">
                  <a:moveTo>
                    <a:pt x="1" y="25"/>
                  </a:moveTo>
                  <a:cubicBezTo>
                    <a:pt x="1" y="25"/>
                    <a:pt x="2" y="27"/>
                    <a:pt x="9" y="32"/>
                  </a:cubicBezTo>
                  <a:cubicBezTo>
                    <a:pt x="10" y="32"/>
                    <a:pt x="13" y="29"/>
                    <a:pt x="14" y="29"/>
                  </a:cubicBezTo>
                  <a:cubicBezTo>
                    <a:pt x="15" y="28"/>
                    <a:pt x="12" y="26"/>
                    <a:pt x="16" y="26"/>
                  </a:cubicBezTo>
                  <a:cubicBezTo>
                    <a:pt x="25" y="25"/>
                    <a:pt x="34" y="24"/>
                    <a:pt x="43" y="15"/>
                  </a:cubicBezTo>
                  <a:cubicBezTo>
                    <a:pt x="58" y="0"/>
                    <a:pt x="22" y="6"/>
                    <a:pt x="22" y="6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224"/>
            <p:cNvSpPr>
              <a:spLocks/>
            </p:cNvSpPr>
            <p:nvPr/>
          </p:nvSpPr>
          <p:spPr bwMode="auto">
            <a:xfrm>
              <a:off x="7291388" y="4629150"/>
              <a:ext cx="379413" cy="377825"/>
            </a:xfrm>
            <a:custGeom>
              <a:avLst/>
              <a:gdLst>
                <a:gd name="T0" fmla="*/ 110 w 218"/>
                <a:gd name="T1" fmla="*/ 156 h 216"/>
                <a:gd name="T2" fmla="*/ 143 w 218"/>
                <a:gd name="T3" fmla="*/ 160 h 216"/>
                <a:gd name="T4" fmla="*/ 192 w 218"/>
                <a:gd name="T5" fmla="*/ 216 h 216"/>
                <a:gd name="T6" fmla="*/ 218 w 218"/>
                <a:gd name="T7" fmla="*/ 196 h 216"/>
                <a:gd name="T8" fmla="*/ 172 w 218"/>
                <a:gd name="T9" fmla="*/ 136 h 216"/>
                <a:gd name="T10" fmla="*/ 149 w 218"/>
                <a:gd name="T11" fmla="*/ 125 h 216"/>
                <a:gd name="T12" fmla="*/ 153 w 218"/>
                <a:gd name="T13" fmla="*/ 125 h 216"/>
                <a:gd name="T14" fmla="*/ 149 w 218"/>
                <a:gd name="T15" fmla="*/ 108 h 216"/>
                <a:gd name="T16" fmla="*/ 151 w 218"/>
                <a:gd name="T17" fmla="*/ 74 h 216"/>
                <a:gd name="T18" fmla="*/ 153 w 218"/>
                <a:gd name="T19" fmla="*/ 91 h 216"/>
                <a:gd name="T20" fmla="*/ 172 w 218"/>
                <a:gd name="T21" fmla="*/ 99 h 216"/>
                <a:gd name="T22" fmla="*/ 177 w 218"/>
                <a:gd name="T23" fmla="*/ 75 h 216"/>
                <a:gd name="T24" fmla="*/ 152 w 218"/>
                <a:gd name="T25" fmla="*/ 60 h 216"/>
                <a:gd name="T26" fmla="*/ 153 w 218"/>
                <a:gd name="T27" fmla="*/ 68 h 216"/>
                <a:gd name="T28" fmla="*/ 128 w 218"/>
                <a:gd name="T29" fmla="*/ 3 h 216"/>
                <a:gd name="T30" fmla="*/ 125 w 218"/>
                <a:gd name="T31" fmla="*/ 5 h 216"/>
                <a:gd name="T32" fmla="*/ 126 w 218"/>
                <a:gd name="T33" fmla="*/ 71 h 216"/>
                <a:gd name="T34" fmla="*/ 118 w 218"/>
                <a:gd name="T35" fmla="*/ 16 h 216"/>
                <a:gd name="T36" fmla="*/ 120 w 218"/>
                <a:gd name="T37" fmla="*/ 12 h 216"/>
                <a:gd name="T38" fmla="*/ 117 w 218"/>
                <a:gd name="T39" fmla="*/ 7 h 216"/>
                <a:gd name="T40" fmla="*/ 111 w 218"/>
                <a:gd name="T41" fmla="*/ 7 h 216"/>
                <a:gd name="T42" fmla="*/ 108 w 218"/>
                <a:gd name="T43" fmla="*/ 12 h 216"/>
                <a:gd name="T44" fmla="*/ 109 w 218"/>
                <a:gd name="T45" fmla="*/ 16 h 216"/>
                <a:gd name="T46" fmla="*/ 110 w 218"/>
                <a:gd name="T47" fmla="*/ 53 h 216"/>
                <a:gd name="T48" fmla="*/ 113 w 218"/>
                <a:gd name="T49" fmla="*/ 74 h 216"/>
                <a:gd name="T50" fmla="*/ 91 w 218"/>
                <a:gd name="T51" fmla="*/ 4 h 216"/>
                <a:gd name="T52" fmla="*/ 78 w 218"/>
                <a:gd name="T53" fmla="*/ 3 h 216"/>
                <a:gd name="T54" fmla="*/ 18 w 218"/>
                <a:gd name="T55" fmla="*/ 45 h 216"/>
                <a:gd name="T56" fmla="*/ 1 w 218"/>
                <a:gd name="T57" fmla="*/ 70 h 216"/>
                <a:gd name="T58" fmla="*/ 2 w 218"/>
                <a:gd name="T59" fmla="*/ 107 h 216"/>
                <a:gd name="T60" fmla="*/ 28 w 218"/>
                <a:gd name="T61" fmla="*/ 104 h 216"/>
                <a:gd name="T62" fmla="*/ 28 w 218"/>
                <a:gd name="T63" fmla="*/ 74 h 216"/>
                <a:gd name="T64" fmla="*/ 52 w 218"/>
                <a:gd name="T65" fmla="*/ 57 h 216"/>
                <a:gd name="T66" fmla="*/ 53 w 218"/>
                <a:gd name="T67" fmla="*/ 92 h 216"/>
                <a:gd name="T68" fmla="*/ 57 w 218"/>
                <a:gd name="T69" fmla="*/ 136 h 216"/>
                <a:gd name="T70" fmla="*/ 65 w 218"/>
                <a:gd name="T71" fmla="*/ 137 h 216"/>
                <a:gd name="T72" fmla="*/ 65 w 218"/>
                <a:gd name="T73" fmla="*/ 193 h 216"/>
                <a:gd name="T74" fmla="*/ 31 w 218"/>
                <a:gd name="T75" fmla="*/ 199 h 216"/>
                <a:gd name="T76" fmla="*/ 39 w 218"/>
                <a:gd name="T77" fmla="*/ 213 h 216"/>
                <a:gd name="T78" fmla="*/ 97 w 218"/>
                <a:gd name="T79" fmla="*/ 207 h 216"/>
                <a:gd name="T80" fmla="*/ 110 w 218"/>
                <a:gd name="T81" fmla="*/ 15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8" h="216">
                  <a:moveTo>
                    <a:pt x="110" y="156"/>
                  </a:moveTo>
                  <a:cubicBezTo>
                    <a:pt x="143" y="160"/>
                    <a:pt x="143" y="160"/>
                    <a:pt x="143" y="160"/>
                  </a:cubicBezTo>
                  <a:cubicBezTo>
                    <a:pt x="192" y="216"/>
                    <a:pt x="192" y="216"/>
                    <a:pt x="192" y="216"/>
                  </a:cubicBezTo>
                  <a:cubicBezTo>
                    <a:pt x="218" y="196"/>
                    <a:pt x="218" y="196"/>
                    <a:pt x="218" y="196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6"/>
                    <a:pt x="155" y="128"/>
                    <a:pt x="149" y="125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48" y="116"/>
                    <a:pt x="148" y="112"/>
                    <a:pt x="149" y="108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2" y="80"/>
                    <a:pt x="153" y="91"/>
                    <a:pt x="153" y="91"/>
                  </a:cubicBezTo>
                  <a:cubicBezTo>
                    <a:pt x="172" y="99"/>
                    <a:pt x="172" y="99"/>
                    <a:pt x="172" y="99"/>
                  </a:cubicBezTo>
                  <a:cubicBezTo>
                    <a:pt x="177" y="75"/>
                    <a:pt x="177" y="75"/>
                    <a:pt x="177" y="75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1" y="41"/>
                    <a:pt x="145" y="0"/>
                    <a:pt x="128" y="3"/>
                  </a:cubicBezTo>
                  <a:cubicBezTo>
                    <a:pt x="128" y="3"/>
                    <a:pt x="127" y="4"/>
                    <a:pt x="125" y="5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0" y="4"/>
                    <a:pt x="79" y="3"/>
                    <a:pt x="78" y="3"/>
                  </a:cubicBezTo>
                  <a:cubicBezTo>
                    <a:pt x="45" y="10"/>
                    <a:pt x="47" y="15"/>
                    <a:pt x="18" y="45"/>
                  </a:cubicBezTo>
                  <a:cubicBezTo>
                    <a:pt x="8" y="56"/>
                    <a:pt x="6" y="57"/>
                    <a:pt x="1" y="70"/>
                  </a:cubicBezTo>
                  <a:cubicBezTo>
                    <a:pt x="0" y="88"/>
                    <a:pt x="0" y="101"/>
                    <a:pt x="2" y="107"/>
                  </a:cubicBezTo>
                  <a:cubicBezTo>
                    <a:pt x="11" y="101"/>
                    <a:pt x="16" y="103"/>
                    <a:pt x="28" y="104"/>
                  </a:cubicBezTo>
                  <a:cubicBezTo>
                    <a:pt x="29" y="100"/>
                    <a:pt x="24" y="85"/>
                    <a:pt x="28" y="74"/>
                  </a:cubicBezTo>
                  <a:cubicBezTo>
                    <a:pt x="36" y="67"/>
                    <a:pt x="52" y="57"/>
                    <a:pt x="52" y="57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118"/>
                    <a:pt x="53" y="120"/>
                    <a:pt x="57" y="136"/>
                  </a:cubicBezTo>
                  <a:cubicBezTo>
                    <a:pt x="65" y="137"/>
                    <a:pt x="65" y="137"/>
                    <a:pt x="65" y="13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97" y="207"/>
                    <a:pt x="97" y="207"/>
                    <a:pt x="97" y="207"/>
                  </a:cubicBezTo>
                  <a:cubicBezTo>
                    <a:pt x="97" y="207"/>
                    <a:pt x="111" y="161"/>
                    <a:pt x="110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225"/>
            <p:cNvSpPr>
              <a:spLocks noEditPoints="1"/>
            </p:cNvSpPr>
            <p:nvPr/>
          </p:nvSpPr>
          <p:spPr bwMode="auto">
            <a:xfrm>
              <a:off x="7399338" y="4462462"/>
              <a:ext cx="134938" cy="174625"/>
            </a:xfrm>
            <a:custGeom>
              <a:avLst/>
              <a:gdLst>
                <a:gd name="T0" fmla="*/ 7 w 77"/>
                <a:gd name="T1" fmla="*/ 59 h 100"/>
                <a:gd name="T2" fmla="*/ 9 w 77"/>
                <a:gd name="T3" fmla="*/ 70 h 100"/>
                <a:gd name="T4" fmla="*/ 11 w 77"/>
                <a:gd name="T5" fmla="*/ 67 h 100"/>
                <a:gd name="T6" fmla="*/ 42 w 77"/>
                <a:gd name="T7" fmla="*/ 100 h 100"/>
                <a:gd name="T8" fmla="*/ 71 w 77"/>
                <a:gd name="T9" fmla="*/ 66 h 100"/>
                <a:gd name="T10" fmla="*/ 73 w 77"/>
                <a:gd name="T11" fmla="*/ 47 h 100"/>
                <a:gd name="T12" fmla="*/ 72 w 77"/>
                <a:gd name="T13" fmla="*/ 47 h 100"/>
                <a:gd name="T14" fmla="*/ 72 w 77"/>
                <a:gd name="T15" fmla="*/ 38 h 100"/>
                <a:gd name="T16" fmla="*/ 47 w 77"/>
                <a:gd name="T17" fmla="*/ 31 h 100"/>
                <a:gd name="T18" fmla="*/ 59 w 77"/>
                <a:gd name="T19" fmla="*/ 34 h 100"/>
                <a:gd name="T20" fmla="*/ 75 w 77"/>
                <a:gd name="T21" fmla="*/ 25 h 100"/>
                <a:gd name="T22" fmla="*/ 13 w 77"/>
                <a:gd name="T23" fmla="*/ 18 h 100"/>
                <a:gd name="T24" fmla="*/ 9 w 77"/>
                <a:gd name="T25" fmla="*/ 48 h 100"/>
                <a:gd name="T26" fmla="*/ 7 w 77"/>
                <a:gd name="T27" fmla="*/ 59 h 100"/>
                <a:gd name="T28" fmla="*/ 15 w 77"/>
                <a:gd name="T29" fmla="*/ 26 h 100"/>
                <a:gd name="T30" fmla="*/ 13 w 77"/>
                <a:gd name="T31" fmla="*/ 28 h 100"/>
                <a:gd name="T32" fmla="*/ 15 w 77"/>
                <a:gd name="T33" fmla="*/ 26 h 100"/>
                <a:gd name="T34" fmla="*/ 10 w 77"/>
                <a:gd name="T35" fmla="*/ 41 h 100"/>
                <a:gd name="T36" fmla="*/ 10 w 77"/>
                <a:gd name="T37" fmla="*/ 42 h 100"/>
                <a:gd name="T38" fmla="*/ 10 w 77"/>
                <a:gd name="T39" fmla="*/ 45 h 100"/>
                <a:gd name="T40" fmla="*/ 10 w 77"/>
                <a:gd name="T41" fmla="*/ 41 h 100"/>
                <a:gd name="T42" fmla="*/ 10 w 77"/>
                <a:gd name="T43" fmla="*/ 45 h 100"/>
                <a:gd name="T44" fmla="*/ 10 w 77"/>
                <a:gd name="T45" fmla="*/ 48 h 100"/>
                <a:gd name="T46" fmla="*/ 10 w 77"/>
                <a:gd name="T47" fmla="*/ 48 h 100"/>
                <a:gd name="T48" fmla="*/ 10 w 77"/>
                <a:gd name="T49" fmla="*/ 4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100">
                  <a:moveTo>
                    <a:pt x="7" y="59"/>
                  </a:moveTo>
                  <a:cubicBezTo>
                    <a:pt x="7" y="65"/>
                    <a:pt x="8" y="70"/>
                    <a:pt x="9" y="70"/>
                  </a:cubicBezTo>
                  <a:cubicBezTo>
                    <a:pt x="10" y="70"/>
                    <a:pt x="11" y="69"/>
                    <a:pt x="11" y="67"/>
                  </a:cubicBezTo>
                  <a:cubicBezTo>
                    <a:pt x="16" y="86"/>
                    <a:pt x="32" y="100"/>
                    <a:pt x="42" y="100"/>
                  </a:cubicBezTo>
                  <a:cubicBezTo>
                    <a:pt x="53" y="100"/>
                    <a:pt x="69" y="87"/>
                    <a:pt x="71" y="66"/>
                  </a:cubicBezTo>
                  <a:cubicBezTo>
                    <a:pt x="72" y="68"/>
                    <a:pt x="75" y="47"/>
                    <a:pt x="73" y="47"/>
                  </a:cubicBezTo>
                  <a:cubicBezTo>
                    <a:pt x="73" y="47"/>
                    <a:pt x="73" y="47"/>
                    <a:pt x="72" y="47"/>
                  </a:cubicBezTo>
                  <a:cubicBezTo>
                    <a:pt x="73" y="45"/>
                    <a:pt x="73" y="42"/>
                    <a:pt x="72" y="38"/>
                  </a:cubicBezTo>
                  <a:cubicBezTo>
                    <a:pt x="67" y="42"/>
                    <a:pt x="57" y="37"/>
                    <a:pt x="47" y="31"/>
                  </a:cubicBezTo>
                  <a:cubicBezTo>
                    <a:pt x="48" y="32"/>
                    <a:pt x="58" y="33"/>
                    <a:pt x="59" y="34"/>
                  </a:cubicBezTo>
                  <a:cubicBezTo>
                    <a:pt x="77" y="43"/>
                    <a:pt x="75" y="25"/>
                    <a:pt x="75" y="25"/>
                  </a:cubicBezTo>
                  <a:cubicBezTo>
                    <a:pt x="75" y="25"/>
                    <a:pt x="48" y="0"/>
                    <a:pt x="13" y="18"/>
                  </a:cubicBezTo>
                  <a:cubicBezTo>
                    <a:pt x="10" y="19"/>
                    <a:pt x="0" y="39"/>
                    <a:pt x="9" y="48"/>
                  </a:cubicBezTo>
                  <a:cubicBezTo>
                    <a:pt x="8" y="48"/>
                    <a:pt x="7" y="53"/>
                    <a:pt x="7" y="59"/>
                  </a:cubicBezTo>
                  <a:close/>
                  <a:moveTo>
                    <a:pt x="15" y="26"/>
                  </a:moveTo>
                  <a:cubicBezTo>
                    <a:pt x="14" y="27"/>
                    <a:pt x="14" y="27"/>
                    <a:pt x="13" y="28"/>
                  </a:cubicBezTo>
                  <a:cubicBezTo>
                    <a:pt x="14" y="27"/>
                    <a:pt x="14" y="26"/>
                    <a:pt x="15" y="26"/>
                  </a:cubicBezTo>
                  <a:close/>
                  <a:moveTo>
                    <a:pt x="10" y="41"/>
                  </a:moveTo>
                  <a:cubicBezTo>
                    <a:pt x="10" y="41"/>
                    <a:pt x="10" y="42"/>
                    <a:pt x="10" y="42"/>
                  </a:cubicBezTo>
                  <a:cubicBezTo>
                    <a:pt x="10" y="43"/>
                    <a:pt x="10" y="44"/>
                    <a:pt x="10" y="45"/>
                  </a:cubicBezTo>
                  <a:cubicBezTo>
                    <a:pt x="10" y="44"/>
                    <a:pt x="10" y="42"/>
                    <a:pt x="10" y="41"/>
                  </a:cubicBezTo>
                  <a:close/>
                  <a:moveTo>
                    <a:pt x="10" y="45"/>
                  </a:moveTo>
                  <a:cubicBezTo>
                    <a:pt x="10" y="46"/>
                    <a:pt x="10" y="47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7"/>
                    <a:pt x="10" y="46"/>
                    <a:pt x="1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226"/>
            <p:cNvSpPr>
              <a:spLocks/>
            </p:cNvSpPr>
            <p:nvPr/>
          </p:nvSpPr>
          <p:spPr bwMode="auto">
            <a:xfrm>
              <a:off x="7299326" y="4819650"/>
              <a:ext cx="47625" cy="38100"/>
            </a:xfrm>
            <a:custGeom>
              <a:avLst/>
              <a:gdLst>
                <a:gd name="T0" fmla="*/ 12 w 27"/>
                <a:gd name="T1" fmla="*/ 19 h 22"/>
                <a:gd name="T2" fmla="*/ 19 w 27"/>
                <a:gd name="T3" fmla="*/ 14 h 22"/>
                <a:gd name="T4" fmla="*/ 21 w 27"/>
                <a:gd name="T5" fmla="*/ 13 h 22"/>
                <a:gd name="T6" fmla="*/ 26 w 27"/>
                <a:gd name="T7" fmla="*/ 17 h 22"/>
                <a:gd name="T8" fmla="*/ 16 w 27"/>
                <a:gd name="T9" fmla="*/ 1 h 22"/>
                <a:gd name="T10" fmla="*/ 7 w 27"/>
                <a:gd name="T11" fmla="*/ 1 h 22"/>
                <a:gd name="T12" fmla="*/ 1 w 27"/>
                <a:gd name="T13" fmla="*/ 3 h 22"/>
                <a:gd name="T14" fmla="*/ 12 w 27"/>
                <a:gd name="T1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2">
                  <a:moveTo>
                    <a:pt x="12" y="19"/>
                  </a:moveTo>
                  <a:cubicBezTo>
                    <a:pt x="17" y="19"/>
                    <a:pt x="19" y="17"/>
                    <a:pt x="19" y="14"/>
                  </a:cubicBezTo>
                  <a:cubicBezTo>
                    <a:pt x="19" y="11"/>
                    <a:pt x="21" y="11"/>
                    <a:pt x="21" y="13"/>
                  </a:cubicBezTo>
                  <a:cubicBezTo>
                    <a:pt x="21" y="16"/>
                    <a:pt x="27" y="22"/>
                    <a:pt x="26" y="17"/>
                  </a:cubicBezTo>
                  <a:cubicBezTo>
                    <a:pt x="26" y="12"/>
                    <a:pt x="20" y="1"/>
                    <a:pt x="16" y="1"/>
                  </a:cubicBezTo>
                  <a:cubicBezTo>
                    <a:pt x="16" y="1"/>
                    <a:pt x="15" y="0"/>
                    <a:pt x="7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3" y="19"/>
                    <a:pt x="1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227"/>
            <p:cNvSpPr>
              <a:spLocks/>
            </p:cNvSpPr>
            <p:nvPr/>
          </p:nvSpPr>
          <p:spPr bwMode="auto">
            <a:xfrm>
              <a:off x="7265988" y="4862512"/>
              <a:ext cx="101600" cy="22225"/>
            </a:xfrm>
            <a:custGeom>
              <a:avLst/>
              <a:gdLst>
                <a:gd name="T0" fmla="*/ 59 w 59"/>
                <a:gd name="T1" fmla="*/ 6 h 12"/>
                <a:gd name="T2" fmla="*/ 53 w 59"/>
                <a:gd name="T3" fmla="*/ 0 h 12"/>
                <a:gd name="T4" fmla="*/ 6 w 59"/>
                <a:gd name="T5" fmla="*/ 0 h 12"/>
                <a:gd name="T6" fmla="*/ 0 w 59"/>
                <a:gd name="T7" fmla="*/ 6 h 12"/>
                <a:gd name="T8" fmla="*/ 0 w 59"/>
                <a:gd name="T9" fmla="*/ 12 h 12"/>
                <a:gd name="T10" fmla="*/ 59 w 59"/>
                <a:gd name="T11" fmla="*/ 12 h 12"/>
                <a:gd name="T12" fmla="*/ 59 w 5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2">
                  <a:moveTo>
                    <a:pt x="59" y="6"/>
                  </a:moveTo>
                  <a:cubicBezTo>
                    <a:pt x="59" y="2"/>
                    <a:pt x="56" y="0"/>
                    <a:pt x="5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lnTo>
                    <a:pt x="5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228"/>
            <p:cNvSpPr>
              <a:spLocks/>
            </p:cNvSpPr>
            <p:nvPr/>
          </p:nvSpPr>
          <p:spPr bwMode="auto">
            <a:xfrm>
              <a:off x="7265988" y="4889500"/>
              <a:ext cx="101600" cy="57150"/>
            </a:xfrm>
            <a:custGeom>
              <a:avLst/>
              <a:gdLst>
                <a:gd name="T0" fmla="*/ 59 w 59"/>
                <a:gd name="T1" fmla="*/ 28 h 33"/>
                <a:gd name="T2" fmla="*/ 59 w 59"/>
                <a:gd name="T3" fmla="*/ 0 h 33"/>
                <a:gd name="T4" fmla="*/ 33 w 59"/>
                <a:gd name="T5" fmla="*/ 0 h 33"/>
                <a:gd name="T6" fmla="*/ 33 w 59"/>
                <a:gd name="T7" fmla="*/ 6 h 33"/>
                <a:gd name="T8" fmla="*/ 30 w 59"/>
                <a:gd name="T9" fmla="*/ 7 h 33"/>
                <a:gd name="T10" fmla="*/ 27 w 59"/>
                <a:gd name="T11" fmla="*/ 6 h 33"/>
                <a:gd name="T12" fmla="*/ 27 w 59"/>
                <a:gd name="T13" fmla="*/ 0 h 33"/>
                <a:gd name="T14" fmla="*/ 0 w 59"/>
                <a:gd name="T15" fmla="*/ 0 h 33"/>
                <a:gd name="T16" fmla="*/ 0 w 59"/>
                <a:gd name="T17" fmla="*/ 28 h 33"/>
                <a:gd name="T18" fmla="*/ 6 w 59"/>
                <a:gd name="T19" fmla="*/ 33 h 33"/>
                <a:gd name="T20" fmla="*/ 53 w 59"/>
                <a:gd name="T21" fmla="*/ 33 h 33"/>
                <a:gd name="T22" fmla="*/ 59 w 59"/>
                <a:gd name="T2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33">
                  <a:moveTo>
                    <a:pt x="59" y="28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7"/>
                    <a:pt x="30" y="7"/>
                  </a:cubicBezTo>
                  <a:cubicBezTo>
                    <a:pt x="27" y="7"/>
                    <a:pt x="27" y="6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6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6" y="33"/>
                    <a:pt x="59" y="31"/>
                    <a:pt x="5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2495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8" name="Freeform 5"/>
          <p:cNvSpPr>
            <a:spLocks/>
          </p:cNvSpPr>
          <p:nvPr/>
        </p:nvSpPr>
        <p:spPr bwMode="auto">
          <a:xfrm>
            <a:off x="6396643" y="3325653"/>
            <a:ext cx="454565" cy="465387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082" y="4429132"/>
            <a:ext cx="1785950" cy="6035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1222" y="1928802"/>
            <a:ext cx="928694" cy="95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5404" y="3214686"/>
            <a:ext cx="714380" cy="7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矩形 71"/>
          <p:cNvSpPr/>
          <p:nvPr/>
        </p:nvSpPr>
        <p:spPr>
          <a:xfrm>
            <a:off x="308728" y="571480"/>
            <a:ext cx="11430080" cy="465408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83014">
              <a:lnSpc>
                <a:spcPct val="150000"/>
              </a:lnSpc>
              <a:defRPr/>
            </a:pPr>
            <a:r>
              <a:rPr lang="zh-CN" altLang="en-US" sz="2400" b="1" kern="1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互联网</a:t>
            </a:r>
            <a:r>
              <a:rPr lang="en-US" altLang="zh-CN" sz="2400" b="1" kern="1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sz="2400" b="1" kern="1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大环境提供了很多智慧教学工具，本课程选择“雨课堂”融合</a:t>
            </a:r>
            <a:r>
              <a:rPr lang="en-US" altLang="zh-CN" sz="2400" b="1" kern="1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BOPPPS</a:t>
            </a:r>
            <a:r>
              <a:rPr lang="zh-CN" altLang="en-US" sz="2400" b="1" kern="1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教学</a:t>
            </a:r>
            <a:endParaRPr lang="zh-CN" altLang="zh-CN" sz="2400" b="1" kern="1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27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27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27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"/>
                            </p:stCondLst>
                            <p:childTnLst>
                              <p:par>
                                <p:cTn id="9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50"/>
                            </p:stCondLst>
                            <p:childTnLst>
                              <p:par>
                                <p:cTn id="10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250" autoRev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3" dur="250" autoRev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250" autoRev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1094546" y="1357298"/>
            <a:ext cx="1220884" cy="853103"/>
          </a:xfrm>
          <a:custGeom>
            <a:avLst/>
            <a:gdLst>
              <a:gd name="T0" fmla="*/ 27 w 139"/>
              <a:gd name="T1" fmla="*/ 16 h 132"/>
              <a:gd name="T2" fmla="*/ 111 w 139"/>
              <a:gd name="T3" fmla="*/ 16 h 132"/>
              <a:gd name="T4" fmla="*/ 123 w 139"/>
              <a:gd name="T5" fmla="*/ 28 h 132"/>
              <a:gd name="T6" fmla="*/ 123 w 139"/>
              <a:gd name="T7" fmla="*/ 104 h 132"/>
              <a:gd name="T8" fmla="*/ 111 w 139"/>
              <a:gd name="T9" fmla="*/ 116 h 132"/>
              <a:gd name="T10" fmla="*/ 27 w 139"/>
              <a:gd name="T11" fmla="*/ 116 h 132"/>
              <a:gd name="T12" fmla="*/ 15 w 139"/>
              <a:gd name="T13" fmla="*/ 104 h 132"/>
              <a:gd name="T14" fmla="*/ 15 w 139"/>
              <a:gd name="T15" fmla="*/ 28 h 132"/>
              <a:gd name="T16" fmla="*/ 27 w 139"/>
              <a:gd name="T17" fmla="*/ 16 h 132"/>
              <a:gd name="T18" fmla="*/ 27 w 139"/>
              <a:gd name="T19" fmla="*/ 0 h 132"/>
              <a:gd name="T20" fmla="*/ 111 w 139"/>
              <a:gd name="T21" fmla="*/ 0 h 132"/>
              <a:gd name="T22" fmla="*/ 139 w 139"/>
              <a:gd name="T23" fmla="*/ 28 h 132"/>
              <a:gd name="T24" fmla="*/ 139 w 139"/>
              <a:gd name="T25" fmla="*/ 104 h 132"/>
              <a:gd name="T26" fmla="*/ 111 w 139"/>
              <a:gd name="T27" fmla="*/ 132 h 132"/>
              <a:gd name="T28" fmla="*/ 27 w 139"/>
              <a:gd name="T29" fmla="*/ 132 h 132"/>
              <a:gd name="T30" fmla="*/ 0 w 139"/>
              <a:gd name="T31" fmla="*/ 104 h 132"/>
              <a:gd name="T32" fmla="*/ 0 w 139"/>
              <a:gd name="T33" fmla="*/ 28 h 132"/>
              <a:gd name="T34" fmla="*/ 27 w 139"/>
              <a:gd name="T3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9" h="132">
                <a:moveTo>
                  <a:pt x="27" y="16"/>
                </a:moveTo>
                <a:cubicBezTo>
                  <a:pt x="111" y="16"/>
                  <a:pt x="111" y="16"/>
                  <a:pt x="111" y="16"/>
                </a:cubicBezTo>
                <a:cubicBezTo>
                  <a:pt x="117" y="16"/>
                  <a:pt x="123" y="21"/>
                  <a:pt x="123" y="28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10"/>
                  <a:pt x="117" y="116"/>
                  <a:pt x="111" y="116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1" y="116"/>
                  <a:pt x="15" y="110"/>
                  <a:pt x="15" y="104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1"/>
                  <a:pt x="21" y="16"/>
                  <a:pt x="27" y="16"/>
                </a:cubicBezTo>
                <a:close/>
                <a:moveTo>
                  <a:pt x="27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26" y="0"/>
                  <a:pt x="139" y="12"/>
                  <a:pt x="139" y="28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19"/>
                  <a:pt x="126" y="132"/>
                  <a:pt x="111" y="132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12" y="132"/>
                  <a:pt x="0" y="119"/>
                  <a:pt x="0" y="10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" name="Freeform 8"/>
          <p:cNvSpPr>
            <a:spLocks noEditPoints="1"/>
          </p:cNvSpPr>
          <p:nvPr/>
        </p:nvSpPr>
        <p:spPr bwMode="auto">
          <a:xfrm>
            <a:off x="4809322" y="1357298"/>
            <a:ext cx="1214446" cy="853103"/>
          </a:xfrm>
          <a:custGeom>
            <a:avLst/>
            <a:gdLst>
              <a:gd name="T0" fmla="*/ 28 w 139"/>
              <a:gd name="T1" fmla="*/ 16 h 132"/>
              <a:gd name="T2" fmla="*/ 111 w 139"/>
              <a:gd name="T3" fmla="*/ 16 h 132"/>
              <a:gd name="T4" fmla="*/ 123 w 139"/>
              <a:gd name="T5" fmla="*/ 28 h 132"/>
              <a:gd name="T6" fmla="*/ 123 w 139"/>
              <a:gd name="T7" fmla="*/ 104 h 132"/>
              <a:gd name="T8" fmla="*/ 111 w 139"/>
              <a:gd name="T9" fmla="*/ 116 h 132"/>
              <a:gd name="T10" fmla="*/ 28 w 139"/>
              <a:gd name="T11" fmla="*/ 116 h 132"/>
              <a:gd name="T12" fmla="*/ 16 w 139"/>
              <a:gd name="T13" fmla="*/ 104 h 132"/>
              <a:gd name="T14" fmla="*/ 16 w 139"/>
              <a:gd name="T15" fmla="*/ 28 h 132"/>
              <a:gd name="T16" fmla="*/ 28 w 139"/>
              <a:gd name="T17" fmla="*/ 16 h 132"/>
              <a:gd name="T18" fmla="*/ 28 w 139"/>
              <a:gd name="T19" fmla="*/ 0 h 132"/>
              <a:gd name="T20" fmla="*/ 111 w 139"/>
              <a:gd name="T21" fmla="*/ 0 h 132"/>
              <a:gd name="T22" fmla="*/ 139 w 139"/>
              <a:gd name="T23" fmla="*/ 28 h 132"/>
              <a:gd name="T24" fmla="*/ 139 w 139"/>
              <a:gd name="T25" fmla="*/ 104 h 132"/>
              <a:gd name="T26" fmla="*/ 111 w 139"/>
              <a:gd name="T27" fmla="*/ 132 h 132"/>
              <a:gd name="T28" fmla="*/ 28 w 139"/>
              <a:gd name="T29" fmla="*/ 132 h 132"/>
              <a:gd name="T30" fmla="*/ 0 w 139"/>
              <a:gd name="T31" fmla="*/ 104 h 132"/>
              <a:gd name="T32" fmla="*/ 0 w 139"/>
              <a:gd name="T33" fmla="*/ 28 h 132"/>
              <a:gd name="T34" fmla="*/ 28 w 139"/>
              <a:gd name="T3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9" h="132">
                <a:moveTo>
                  <a:pt x="28" y="16"/>
                </a:moveTo>
                <a:cubicBezTo>
                  <a:pt x="111" y="16"/>
                  <a:pt x="111" y="16"/>
                  <a:pt x="111" y="16"/>
                </a:cubicBezTo>
                <a:cubicBezTo>
                  <a:pt x="118" y="16"/>
                  <a:pt x="123" y="21"/>
                  <a:pt x="123" y="28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10"/>
                  <a:pt x="118" y="116"/>
                  <a:pt x="11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1" y="116"/>
                  <a:pt x="16" y="110"/>
                  <a:pt x="16" y="104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1"/>
                  <a:pt x="21" y="16"/>
                  <a:pt x="28" y="16"/>
                </a:cubicBezTo>
                <a:close/>
                <a:moveTo>
                  <a:pt x="28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27" y="0"/>
                  <a:pt x="139" y="12"/>
                  <a:pt x="139" y="28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19"/>
                  <a:pt x="127" y="132"/>
                  <a:pt x="111" y="132"/>
                </a:cubicBezTo>
                <a:cubicBezTo>
                  <a:pt x="28" y="132"/>
                  <a:pt x="28" y="132"/>
                  <a:pt x="28" y="132"/>
                </a:cubicBezTo>
                <a:cubicBezTo>
                  <a:pt x="13" y="132"/>
                  <a:pt x="0" y="119"/>
                  <a:pt x="0" y="10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8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852" y="5286388"/>
            <a:ext cx="2857520" cy="801986"/>
          </a:xfrm>
          <a:prstGeom prst="rect">
            <a:avLst/>
          </a:prstGeom>
          <a:noFill/>
        </p:spPr>
        <p:txBody>
          <a:bodyPr wrap="square" lIns="80998" tIns="40499" rIns="80998" bIns="40499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kern="0" spc="8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微信和</a:t>
            </a:r>
            <a:r>
              <a:rPr lang="en-US" altLang="zh-CN" kern="0" spc="8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PPT</a:t>
            </a:r>
          </a:p>
          <a:p>
            <a:pPr lvl="0">
              <a:lnSpc>
                <a:spcPct val="130000"/>
              </a:lnSpc>
              <a:defRPr/>
            </a:pPr>
            <a:r>
              <a:rPr lang="zh-CN" altLang="en-US" kern="0" spc="8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简单易上手，技术门槛低</a:t>
            </a:r>
            <a:endParaRPr lang="zh-CN" altLang="en-US" kern="0" spc="89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2066" y="5143512"/>
            <a:ext cx="2928958" cy="1162085"/>
          </a:xfrm>
          <a:prstGeom prst="rect">
            <a:avLst/>
          </a:prstGeom>
          <a:noFill/>
        </p:spPr>
        <p:txBody>
          <a:bodyPr wrap="square" lIns="80998" tIns="40499" rIns="80998" bIns="40499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kern="0" spc="8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有效延伸课堂时间</a:t>
            </a:r>
            <a:endParaRPr lang="en-US" altLang="zh-CN" kern="0" spc="89" dirty="0" smtClean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kern="0" spc="8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手机变学习利器</a:t>
            </a:r>
            <a:endParaRPr lang="en-US" altLang="zh-CN" kern="0" spc="89" dirty="0" smtClean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kern="0" spc="8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顺应信息技术融合趋势</a:t>
            </a:r>
            <a:endParaRPr lang="zh-CN" altLang="en-US" kern="0" spc="89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5984" y="1571612"/>
            <a:ext cx="1086908" cy="420343"/>
          </a:xfrm>
          <a:prstGeom prst="rect">
            <a:avLst/>
          </a:prstGeom>
          <a:noFill/>
        </p:spPr>
        <p:txBody>
          <a:bodyPr wrap="none" lIns="80998" tIns="40499" rIns="80998" bIns="40499" rtlCol="0">
            <a:spAutoFit/>
          </a:bodyPr>
          <a:lstStyle>
            <a:defPPr>
              <a:defRPr lang="zh-CN"/>
            </a:defPPr>
            <a:lvl1pPr>
              <a:defRPr sz="2200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b="1" dirty="0" smtClean="0">
                <a:solidFill>
                  <a:schemeClr val="accent2"/>
                </a:solidFill>
                <a:cs typeface="+mn-ea"/>
                <a:sym typeface="+mn-lt"/>
              </a:rPr>
              <a:t>技术易</a:t>
            </a:r>
            <a:endParaRPr lang="zh-CN" altLang="en-US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0760" y="1571612"/>
            <a:ext cx="1086909" cy="420343"/>
          </a:xfrm>
          <a:prstGeom prst="rect">
            <a:avLst/>
          </a:prstGeom>
          <a:noFill/>
        </p:spPr>
        <p:txBody>
          <a:bodyPr wrap="none" lIns="80998" tIns="40499" rIns="80998" bIns="40499" rtlCol="0">
            <a:spAutoFit/>
          </a:bodyPr>
          <a:lstStyle>
            <a:defPPr>
              <a:defRPr lang="zh-CN"/>
            </a:defPPr>
            <a:lvl1pPr>
              <a:defRPr sz="2200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b="1" dirty="0" smtClean="0">
                <a:solidFill>
                  <a:schemeClr val="accent3"/>
                </a:solidFill>
                <a:cs typeface="+mn-ea"/>
                <a:sym typeface="+mn-lt"/>
              </a:rPr>
              <a:t>现实性</a:t>
            </a:r>
            <a:endParaRPr lang="zh-CN" altLang="en-US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604" y="571480"/>
            <a:ext cx="2037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 sz="2200" b="1" kern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>
                <a:cs typeface="+mn-ea"/>
                <a:sym typeface="+mn-lt"/>
              </a:rPr>
              <a:t>教学推广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9167040" y="1285860"/>
            <a:ext cx="1214446" cy="853103"/>
          </a:xfrm>
          <a:custGeom>
            <a:avLst/>
            <a:gdLst>
              <a:gd name="T0" fmla="*/ 27 w 139"/>
              <a:gd name="T1" fmla="*/ 16 h 132"/>
              <a:gd name="T2" fmla="*/ 111 w 139"/>
              <a:gd name="T3" fmla="*/ 16 h 132"/>
              <a:gd name="T4" fmla="*/ 123 w 139"/>
              <a:gd name="T5" fmla="*/ 28 h 132"/>
              <a:gd name="T6" fmla="*/ 123 w 139"/>
              <a:gd name="T7" fmla="*/ 104 h 132"/>
              <a:gd name="T8" fmla="*/ 111 w 139"/>
              <a:gd name="T9" fmla="*/ 116 h 132"/>
              <a:gd name="T10" fmla="*/ 27 w 139"/>
              <a:gd name="T11" fmla="*/ 116 h 132"/>
              <a:gd name="T12" fmla="*/ 15 w 139"/>
              <a:gd name="T13" fmla="*/ 104 h 132"/>
              <a:gd name="T14" fmla="*/ 15 w 139"/>
              <a:gd name="T15" fmla="*/ 28 h 132"/>
              <a:gd name="T16" fmla="*/ 27 w 139"/>
              <a:gd name="T17" fmla="*/ 16 h 132"/>
              <a:gd name="T18" fmla="*/ 27 w 139"/>
              <a:gd name="T19" fmla="*/ 0 h 132"/>
              <a:gd name="T20" fmla="*/ 111 w 139"/>
              <a:gd name="T21" fmla="*/ 0 h 132"/>
              <a:gd name="T22" fmla="*/ 139 w 139"/>
              <a:gd name="T23" fmla="*/ 28 h 132"/>
              <a:gd name="T24" fmla="*/ 139 w 139"/>
              <a:gd name="T25" fmla="*/ 104 h 132"/>
              <a:gd name="T26" fmla="*/ 111 w 139"/>
              <a:gd name="T27" fmla="*/ 132 h 132"/>
              <a:gd name="T28" fmla="*/ 27 w 139"/>
              <a:gd name="T29" fmla="*/ 132 h 132"/>
              <a:gd name="T30" fmla="*/ 0 w 139"/>
              <a:gd name="T31" fmla="*/ 104 h 132"/>
              <a:gd name="T32" fmla="*/ 0 w 139"/>
              <a:gd name="T33" fmla="*/ 28 h 132"/>
              <a:gd name="T34" fmla="*/ 27 w 139"/>
              <a:gd name="T3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9" h="132">
                <a:moveTo>
                  <a:pt x="27" y="16"/>
                </a:moveTo>
                <a:cubicBezTo>
                  <a:pt x="111" y="16"/>
                  <a:pt x="111" y="16"/>
                  <a:pt x="111" y="16"/>
                </a:cubicBezTo>
                <a:cubicBezTo>
                  <a:pt x="117" y="16"/>
                  <a:pt x="123" y="21"/>
                  <a:pt x="123" y="28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10"/>
                  <a:pt x="117" y="116"/>
                  <a:pt x="111" y="116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1" y="116"/>
                  <a:pt x="15" y="110"/>
                  <a:pt x="15" y="104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1"/>
                  <a:pt x="21" y="16"/>
                  <a:pt x="27" y="16"/>
                </a:cubicBezTo>
                <a:close/>
                <a:moveTo>
                  <a:pt x="27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26" y="0"/>
                  <a:pt x="139" y="12"/>
                  <a:pt x="139" y="28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19"/>
                  <a:pt x="126" y="132"/>
                  <a:pt x="111" y="132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12" y="132"/>
                  <a:pt x="0" y="119"/>
                  <a:pt x="0" y="10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7" y="0"/>
                </a:cubicBezTo>
                <a:close/>
              </a:path>
            </a:pathLst>
          </a:custGeom>
          <a:solidFill>
            <a:schemeClr val="accent4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8478" y="1500174"/>
            <a:ext cx="1086908" cy="420343"/>
          </a:xfrm>
          <a:prstGeom prst="rect">
            <a:avLst/>
          </a:prstGeom>
          <a:noFill/>
        </p:spPr>
        <p:txBody>
          <a:bodyPr wrap="none" lIns="80998" tIns="40499" rIns="80998" bIns="40499" rtlCol="0">
            <a:spAutoFit/>
          </a:bodyPr>
          <a:lstStyle>
            <a:defPPr>
              <a:defRPr lang="zh-CN"/>
            </a:defPPr>
            <a:lvl1pPr>
              <a:defRPr sz="2200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b="1" dirty="0" smtClean="0">
                <a:solidFill>
                  <a:schemeClr val="accent4">
                    <a:lumMod val="75000"/>
                  </a:schemeClr>
                </a:solidFill>
                <a:cs typeface="+mn-ea"/>
                <a:sym typeface="+mn-lt"/>
              </a:rPr>
              <a:t>推广佳</a:t>
            </a:r>
            <a:endParaRPr lang="zh-CN" altLang="en-US" b="1" dirty="0">
              <a:solidFill>
                <a:schemeClr val="accent4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451604" y="2428868"/>
            <a:ext cx="2571768" cy="250033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80628" y="2428868"/>
            <a:ext cx="3071834" cy="257176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8347" y="2428868"/>
            <a:ext cx="3143272" cy="275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881156" y="5429264"/>
            <a:ext cx="3786214" cy="801986"/>
          </a:xfrm>
          <a:prstGeom prst="rect">
            <a:avLst/>
          </a:prstGeom>
          <a:noFill/>
        </p:spPr>
        <p:txBody>
          <a:bodyPr wrap="square" lIns="80998" tIns="40499" rIns="80998" bIns="40499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kern="0" spc="8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适合各门课程</a:t>
            </a:r>
            <a:endParaRPr lang="en-US" altLang="zh-CN" kern="0" spc="89" dirty="0" smtClean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kern="0" spc="8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辐射本校及周边学校推广效果好</a:t>
            </a:r>
            <a:endParaRPr lang="zh-CN" altLang="en-US" kern="0" spc="89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066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4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4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/>
      <p:bldP spid="9" grpId="0"/>
      <p:bldP spid="10" grpId="0"/>
      <p:bldP spid="12" grpId="0" animBg="1"/>
      <p:bldP spid="13" grpId="0"/>
      <p:bldP spid="14" grpId="0" animBg="1"/>
      <p:bldP spid="15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1442622" y="4638606"/>
            <a:ext cx="1312743" cy="1317831"/>
          </a:xfrm>
          <a:custGeom>
            <a:avLst/>
            <a:gdLst>
              <a:gd name="T0" fmla="*/ 594 w 1588"/>
              <a:gd name="T1" fmla="*/ 111 h 1588"/>
              <a:gd name="T2" fmla="*/ 1477 w 1588"/>
              <a:gd name="T3" fmla="*/ 593 h 1588"/>
              <a:gd name="T4" fmla="*/ 994 w 1588"/>
              <a:gd name="T5" fmla="*/ 1477 h 1588"/>
              <a:gd name="T6" fmla="*/ 111 w 1588"/>
              <a:gd name="T7" fmla="*/ 994 h 1588"/>
              <a:gd name="T8" fmla="*/ 594 w 1588"/>
              <a:gd name="T9" fmla="*/ 111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8" h="1588">
                <a:moveTo>
                  <a:pt x="594" y="111"/>
                </a:moveTo>
                <a:cubicBezTo>
                  <a:pt x="971" y="0"/>
                  <a:pt x="1367" y="216"/>
                  <a:pt x="1477" y="593"/>
                </a:cubicBezTo>
                <a:cubicBezTo>
                  <a:pt x="1588" y="971"/>
                  <a:pt x="1372" y="1366"/>
                  <a:pt x="994" y="1477"/>
                </a:cubicBezTo>
                <a:cubicBezTo>
                  <a:pt x="617" y="1588"/>
                  <a:pt x="221" y="1371"/>
                  <a:pt x="111" y="994"/>
                </a:cubicBezTo>
                <a:cubicBezTo>
                  <a:pt x="0" y="617"/>
                  <a:pt x="216" y="221"/>
                  <a:pt x="594" y="1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3179242" y="4081600"/>
            <a:ext cx="1311047" cy="1317830"/>
          </a:xfrm>
          <a:custGeom>
            <a:avLst/>
            <a:gdLst>
              <a:gd name="T0" fmla="*/ 594 w 1588"/>
              <a:gd name="T1" fmla="*/ 111 h 1588"/>
              <a:gd name="T2" fmla="*/ 1478 w 1588"/>
              <a:gd name="T3" fmla="*/ 594 h 1588"/>
              <a:gd name="T4" fmla="*/ 995 w 1588"/>
              <a:gd name="T5" fmla="*/ 1477 h 1588"/>
              <a:gd name="T6" fmla="*/ 111 w 1588"/>
              <a:gd name="T7" fmla="*/ 994 h 1588"/>
              <a:gd name="T8" fmla="*/ 594 w 1588"/>
              <a:gd name="T9" fmla="*/ 111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8" h="1588">
                <a:moveTo>
                  <a:pt x="594" y="111"/>
                </a:moveTo>
                <a:cubicBezTo>
                  <a:pt x="971" y="0"/>
                  <a:pt x="1367" y="216"/>
                  <a:pt x="1478" y="594"/>
                </a:cubicBezTo>
                <a:cubicBezTo>
                  <a:pt x="1588" y="971"/>
                  <a:pt x="1372" y="1367"/>
                  <a:pt x="995" y="1477"/>
                </a:cubicBezTo>
                <a:cubicBezTo>
                  <a:pt x="617" y="1588"/>
                  <a:pt x="222" y="1372"/>
                  <a:pt x="111" y="994"/>
                </a:cubicBezTo>
                <a:cubicBezTo>
                  <a:pt x="0" y="617"/>
                  <a:pt x="217" y="221"/>
                  <a:pt x="594" y="1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Freeform 8"/>
          <p:cNvSpPr/>
          <p:nvPr/>
        </p:nvSpPr>
        <p:spPr bwMode="auto">
          <a:xfrm>
            <a:off x="4834402" y="3374231"/>
            <a:ext cx="1311047" cy="1317830"/>
          </a:xfrm>
          <a:custGeom>
            <a:avLst/>
            <a:gdLst>
              <a:gd name="T0" fmla="*/ 593 w 1588"/>
              <a:gd name="T1" fmla="*/ 111 h 1588"/>
              <a:gd name="T2" fmla="*/ 1477 w 1588"/>
              <a:gd name="T3" fmla="*/ 594 h 1588"/>
              <a:gd name="T4" fmla="*/ 994 w 1588"/>
              <a:gd name="T5" fmla="*/ 1478 h 1588"/>
              <a:gd name="T6" fmla="*/ 110 w 1588"/>
              <a:gd name="T7" fmla="*/ 995 h 1588"/>
              <a:gd name="T8" fmla="*/ 593 w 1588"/>
              <a:gd name="T9" fmla="*/ 111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8" h="1588">
                <a:moveTo>
                  <a:pt x="593" y="111"/>
                </a:moveTo>
                <a:cubicBezTo>
                  <a:pt x="971" y="0"/>
                  <a:pt x="1366" y="217"/>
                  <a:pt x="1477" y="594"/>
                </a:cubicBezTo>
                <a:cubicBezTo>
                  <a:pt x="1588" y="971"/>
                  <a:pt x="1371" y="1367"/>
                  <a:pt x="994" y="1478"/>
                </a:cubicBezTo>
                <a:cubicBezTo>
                  <a:pt x="617" y="1588"/>
                  <a:pt x="221" y="1372"/>
                  <a:pt x="110" y="995"/>
                </a:cubicBezTo>
                <a:cubicBezTo>
                  <a:pt x="0" y="617"/>
                  <a:pt x="216" y="222"/>
                  <a:pt x="593" y="1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6484785" y="2674986"/>
            <a:ext cx="1311047" cy="1316135"/>
          </a:xfrm>
          <a:custGeom>
            <a:avLst/>
            <a:gdLst>
              <a:gd name="T0" fmla="*/ 593 w 1587"/>
              <a:gd name="T1" fmla="*/ 111 h 1588"/>
              <a:gd name="T2" fmla="*/ 1477 w 1587"/>
              <a:gd name="T3" fmla="*/ 594 h 1588"/>
              <a:gd name="T4" fmla="*/ 994 w 1587"/>
              <a:gd name="T5" fmla="*/ 1477 h 1588"/>
              <a:gd name="T6" fmla="*/ 110 w 1587"/>
              <a:gd name="T7" fmla="*/ 995 h 1588"/>
              <a:gd name="T8" fmla="*/ 593 w 1587"/>
              <a:gd name="T9" fmla="*/ 111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7" h="1588">
                <a:moveTo>
                  <a:pt x="593" y="111"/>
                </a:moveTo>
                <a:cubicBezTo>
                  <a:pt x="970" y="0"/>
                  <a:pt x="1366" y="216"/>
                  <a:pt x="1477" y="594"/>
                </a:cubicBezTo>
                <a:cubicBezTo>
                  <a:pt x="1587" y="971"/>
                  <a:pt x="1371" y="1367"/>
                  <a:pt x="994" y="1477"/>
                </a:cubicBezTo>
                <a:cubicBezTo>
                  <a:pt x="617" y="1588"/>
                  <a:pt x="221" y="1372"/>
                  <a:pt x="110" y="995"/>
                </a:cubicBezTo>
                <a:cubicBezTo>
                  <a:pt x="0" y="617"/>
                  <a:pt x="216" y="222"/>
                  <a:pt x="593" y="1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Freeform 10"/>
          <p:cNvSpPr/>
          <p:nvPr/>
        </p:nvSpPr>
        <p:spPr bwMode="auto">
          <a:xfrm>
            <a:off x="8172260" y="1990507"/>
            <a:ext cx="1311047" cy="1316135"/>
          </a:xfrm>
          <a:custGeom>
            <a:avLst/>
            <a:gdLst>
              <a:gd name="T0" fmla="*/ 594 w 1588"/>
              <a:gd name="T1" fmla="*/ 110 h 1587"/>
              <a:gd name="T2" fmla="*/ 1477 w 1588"/>
              <a:gd name="T3" fmla="*/ 593 h 1587"/>
              <a:gd name="T4" fmla="*/ 994 w 1588"/>
              <a:gd name="T5" fmla="*/ 1477 h 1587"/>
              <a:gd name="T6" fmla="*/ 111 w 1588"/>
              <a:gd name="T7" fmla="*/ 994 h 1587"/>
              <a:gd name="T8" fmla="*/ 594 w 1588"/>
              <a:gd name="T9" fmla="*/ 11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8" h="1587">
                <a:moveTo>
                  <a:pt x="594" y="110"/>
                </a:moveTo>
                <a:cubicBezTo>
                  <a:pt x="971" y="0"/>
                  <a:pt x="1367" y="216"/>
                  <a:pt x="1477" y="593"/>
                </a:cubicBezTo>
                <a:cubicBezTo>
                  <a:pt x="1588" y="970"/>
                  <a:pt x="1372" y="1366"/>
                  <a:pt x="994" y="1477"/>
                </a:cubicBezTo>
                <a:cubicBezTo>
                  <a:pt x="617" y="1587"/>
                  <a:pt x="221" y="1371"/>
                  <a:pt x="111" y="994"/>
                </a:cubicBezTo>
                <a:cubicBezTo>
                  <a:pt x="0" y="617"/>
                  <a:pt x="216" y="221"/>
                  <a:pt x="594" y="11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>
            <a:off x="9957152" y="1317249"/>
            <a:ext cx="1311047" cy="1316135"/>
          </a:xfrm>
          <a:custGeom>
            <a:avLst/>
            <a:gdLst>
              <a:gd name="T0" fmla="*/ 594 w 1588"/>
              <a:gd name="T1" fmla="*/ 111 h 1588"/>
              <a:gd name="T2" fmla="*/ 1477 w 1588"/>
              <a:gd name="T3" fmla="*/ 593 h 1588"/>
              <a:gd name="T4" fmla="*/ 995 w 1588"/>
              <a:gd name="T5" fmla="*/ 1477 h 1588"/>
              <a:gd name="T6" fmla="*/ 111 w 1588"/>
              <a:gd name="T7" fmla="*/ 994 h 1588"/>
              <a:gd name="T8" fmla="*/ 594 w 1588"/>
              <a:gd name="T9" fmla="*/ 111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8" h="1588">
                <a:moveTo>
                  <a:pt x="594" y="111"/>
                </a:moveTo>
                <a:cubicBezTo>
                  <a:pt x="971" y="0"/>
                  <a:pt x="1367" y="216"/>
                  <a:pt x="1477" y="593"/>
                </a:cubicBezTo>
                <a:cubicBezTo>
                  <a:pt x="1588" y="971"/>
                  <a:pt x="1372" y="1366"/>
                  <a:pt x="995" y="1477"/>
                </a:cubicBezTo>
                <a:cubicBezTo>
                  <a:pt x="617" y="1588"/>
                  <a:pt x="222" y="1372"/>
                  <a:pt x="111" y="994"/>
                </a:cubicBezTo>
                <a:cubicBezTo>
                  <a:pt x="0" y="617"/>
                  <a:pt x="217" y="221"/>
                  <a:pt x="594" y="1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Freeform 14"/>
          <p:cNvSpPr/>
          <p:nvPr/>
        </p:nvSpPr>
        <p:spPr bwMode="auto">
          <a:xfrm>
            <a:off x="2384855" y="4194789"/>
            <a:ext cx="910779" cy="481678"/>
          </a:xfrm>
          <a:custGeom>
            <a:avLst/>
            <a:gdLst>
              <a:gd name="T0" fmla="*/ 0 w 1102"/>
              <a:gd name="T1" fmla="*/ 581 h 581"/>
              <a:gd name="T2" fmla="*/ 1102 w 1102"/>
              <a:gd name="T3" fmla="*/ 138 h 5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02" h="581">
                <a:moveTo>
                  <a:pt x="0" y="581"/>
                </a:moveTo>
                <a:cubicBezTo>
                  <a:pt x="151" y="234"/>
                  <a:pt x="592" y="0"/>
                  <a:pt x="1102" y="138"/>
                </a:cubicBez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Freeform 15"/>
          <p:cNvSpPr/>
          <p:nvPr/>
        </p:nvSpPr>
        <p:spPr bwMode="auto">
          <a:xfrm>
            <a:off x="3999098" y="3569033"/>
            <a:ext cx="909083" cy="481678"/>
          </a:xfrm>
          <a:custGeom>
            <a:avLst/>
            <a:gdLst>
              <a:gd name="T0" fmla="*/ 0 w 1102"/>
              <a:gd name="T1" fmla="*/ 581 h 581"/>
              <a:gd name="T2" fmla="*/ 1102 w 1102"/>
              <a:gd name="T3" fmla="*/ 138 h 5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02" h="581">
                <a:moveTo>
                  <a:pt x="0" y="581"/>
                </a:moveTo>
                <a:cubicBezTo>
                  <a:pt x="151" y="235"/>
                  <a:pt x="592" y="0"/>
                  <a:pt x="1102" y="138"/>
                </a:cubicBez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Freeform 16"/>
          <p:cNvSpPr/>
          <p:nvPr/>
        </p:nvSpPr>
        <p:spPr bwMode="auto">
          <a:xfrm>
            <a:off x="5683619" y="2847782"/>
            <a:ext cx="910779" cy="481678"/>
          </a:xfrm>
          <a:custGeom>
            <a:avLst/>
            <a:gdLst>
              <a:gd name="T0" fmla="*/ 0 w 1102"/>
              <a:gd name="T1" fmla="*/ 581 h 581"/>
              <a:gd name="T2" fmla="*/ 1102 w 1102"/>
              <a:gd name="T3" fmla="*/ 137 h 5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02" h="581">
                <a:moveTo>
                  <a:pt x="0" y="581"/>
                </a:moveTo>
                <a:cubicBezTo>
                  <a:pt x="150" y="234"/>
                  <a:pt x="592" y="0"/>
                  <a:pt x="1102" y="137"/>
                </a:cubicBez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Freeform 17"/>
          <p:cNvSpPr/>
          <p:nvPr/>
        </p:nvSpPr>
        <p:spPr bwMode="auto">
          <a:xfrm>
            <a:off x="7366931" y="2208529"/>
            <a:ext cx="909083" cy="479982"/>
          </a:xfrm>
          <a:custGeom>
            <a:avLst/>
            <a:gdLst>
              <a:gd name="T0" fmla="*/ 0 w 1102"/>
              <a:gd name="T1" fmla="*/ 580 h 580"/>
              <a:gd name="T2" fmla="*/ 1102 w 1102"/>
              <a:gd name="T3" fmla="*/ 137 h 5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02" h="580">
                <a:moveTo>
                  <a:pt x="0" y="580"/>
                </a:moveTo>
                <a:cubicBezTo>
                  <a:pt x="151" y="234"/>
                  <a:pt x="592" y="0"/>
                  <a:pt x="1102" y="137"/>
                </a:cubicBez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Freeform 18"/>
          <p:cNvSpPr/>
          <p:nvPr/>
        </p:nvSpPr>
        <p:spPr bwMode="auto">
          <a:xfrm>
            <a:off x="9117413" y="1567689"/>
            <a:ext cx="909083" cy="481678"/>
          </a:xfrm>
          <a:custGeom>
            <a:avLst/>
            <a:gdLst>
              <a:gd name="T0" fmla="*/ 0 w 1102"/>
              <a:gd name="T1" fmla="*/ 581 h 581"/>
              <a:gd name="T2" fmla="*/ 1102 w 1102"/>
              <a:gd name="T3" fmla="*/ 138 h 5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02" h="581">
                <a:moveTo>
                  <a:pt x="0" y="581"/>
                </a:moveTo>
                <a:cubicBezTo>
                  <a:pt x="151" y="235"/>
                  <a:pt x="592" y="0"/>
                  <a:pt x="1102" y="138"/>
                </a:cubicBez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66050" y="4929198"/>
            <a:ext cx="857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任务导入</a:t>
            </a:r>
          </a:p>
        </p:txBody>
      </p:sp>
      <p:sp>
        <p:nvSpPr>
          <p:cNvPr id="14" name="矩形 13"/>
          <p:cNvSpPr/>
          <p:nvPr/>
        </p:nvSpPr>
        <p:spPr>
          <a:xfrm>
            <a:off x="3442400" y="4194789"/>
            <a:ext cx="9370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明确学习目标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14727" y="3791066"/>
            <a:ext cx="93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前测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66710" y="3000372"/>
            <a:ext cx="1079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参与式学习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81222" y="2428868"/>
            <a:ext cx="93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后测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224198" y="1759674"/>
            <a:ext cx="93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总结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23398" y="6131924"/>
            <a:ext cx="1685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Bridge-in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2836" y="5438186"/>
            <a:ext cx="1607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Objective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4726" y="4744449"/>
            <a:ext cx="2509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Pre-assessment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2664" y="4081600"/>
            <a:ext cx="302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Participatory Learning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46188" y="3390956"/>
            <a:ext cx="2435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Post-assessment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40297" y="2688511"/>
            <a:ext cx="159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Summary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" name="Freeform 22"/>
          <p:cNvSpPr>
            <a:spLocks noEditPoints="1"/>
          </p:cNvSpPr>
          <p:nvPr/>
        </p:nvSpPr>
        <p:spPr bwMode="auto">
          <a:xfrm>
            <a:off x="8301256" y="5822819"/>
            <a:ext cx="530133" cy="531813"/>
          </a:xfrm>
          <a:custGeom>
            <a:avLst/>
            <a:gdLst>
              <a:gd name="T0" fmla="*/ 142 w 803"/>
              <a:gd name="T1" fmla="*/ 552 h 803"/>
              <a:gd name="T2" fmla="*/ 661 w 803"/>
              <a:gd name="T3" fmla="*/ 252 h 803"/>
              <a:gd name="T4" fmla="*/ 578 w 803"/>
              <a:gd name="T5" fmla="*/ 706 h 803"/>
              <a:gd name="T6" fmla="*/ 226 w 803"/>
              <a:gd name="T7" fmla="*/ 97 h 803"/>
              <a:gd name="T8" fmla="*/ 578 w 803"/>
              <a:gd name="T9" fmla="*/ 706 h 803"/>
              <a:gd name="T10" fmla="*/ 187 w 803"/>
              <a:gd name="T11" fmla="*/ 525 h 803"/>
              <a:gd name="T12" fmla="*/ 616 w 803"/>
              <a:gd name="T13" fmla="*/ 278 h 803"/>
              <a:gd name="T14" fmla="*/ 536 w 803"/>
              <a:gd name="T15" fmla="*/ 634 h 803"/>
              <a:gd name="T16" fmla="*/ 267 w 803"/>
              <a:gd name="T17" fmla="*/ 169 h 803"/>
              <a:gd name="T18" fmla="*/ 536 w 803"/>
              <a:gd name="T19" fmla="*/ 634 h 803"/>
              <a:gd name="T20" fmla="*/ 402 w 803"/>
              <a:gd name="T21" fmla="*/ 440 h 803"/>
              <a:gd name="T22" fmla="*/ 402 w 803"/>
              <a:gd name="T23" fmla="*/ 364 h 803"/>
              <a:gd name="T24" fmla="*/ 419 w 803"/>
              <a:gd name="T25" fmla="*/ 185 h 803"/>
              <a:gd name="T26" fmla="*/ 401 w 803"/>
              <a:gd name="T27" fmla="*/ 201 h 803"/>
              <a:gd name="T28" fmla="*/ 384 w 803"/>
              <a:gd name="T29" fmla="*/ 158 h 803"/>
              <a:gd name="T30" fmla="*/ 403 w 803"/>
              <a:gd name="T31" fmla="*/ 142 h 803"/>
              <a:gd name="T32" fmla="*/ 419 w 803"/>
              <a:gd name="T33" fmla="*/ 185 h 803"/>
              <a:gd name="T34" fmla="*/ 403 w 803"/>
              <a:gd name="T35" fmla="*/ 662 h 803"/>
              <a:gd name="T36" fmla="*/ 384 w 803"/>
              <a:gd name="T37" fmla="*/ 645 h 803"/>
              <a:gd name="T38" fmla="*/ 401 w 803"/>
              <a:gd name="T39" fmla="*/ 602 h 803"/>
              <a:gd name="T40" fmla="*/ 419 w 803"/>
              <a:gd name="T41" fmla="*/ 618 h 803"/>
              <a:gd name="T42" fmla="*/ 185 w 803"/>
              <a:gd name="T43" fmla="*/ 381 h 803"/>
              <a:gd name="T44" fmla="*/ 201 w 803"/>
              <a:gd name="T45" fmla="*/ 400 h 803"/>
              <a:gd name="T46" fmla="*/ 158 w 803"/>
              <a:gd name="T47" fmla="*/ 416 h 803"/>
              <a:gd name="T48" fmla="*/ 142 w 803"/>
              <a:gd name="T49" fmla="*/ 398 h 803"/>
              <a:gd name="T50" fmla="*/ 185 w 803"/>
              <a:gd name="T51" fmla="*/ 381 h 803"/>
              <a:gd name="T52" fmla="*/ 662 w 803"/>
              <a:gd name="T53" fmla="*/ 398 h 803"/>
              <a:gd name="T54" fmla="*/ 645 w 803"/>
              <a:gd name="T55" fmla="*/ 416 h 803"/>
              <a:gd name="T56" fmla="*/ 602 w 803"/>
              <a:gd name="T57" fmla="*/ 400 h 803"/>
              <a:gd name="T58" fmla="*/ 618 w 803"/>
              <a:gd name="T59" fmla="*/ 381 h 803"/>
              <a:gd name="T60" fmla="*/ 423 w 803"/>
              <a:gd name="T61" fmla="*/ 401 h 803"/>
              <a:gd name="T62" fmla="*/ 381 w 803"/>
              <a:gd name="T63" fmla="*/ 401 h 803"/>
              <a:gd name="T64" fmla="*/ 402 w 803"/>
              <a:gd name="T65" fmla="*/ 235 h 803"/>
              <a:gd name="T66" fmla="*/ 423 w 803"/>
              <a:gd name="T67" fmla="*/ 401 h 803"/>
              <a:gd name="T68" fmla="*/ 305 w 803"/>
              <a:gd name="T69" fmla="*/ 501 h 803"/>
              <a:gd name="T70" fmla="*/ 384 w 803"/>
              <a:gd name="T71" fmla="*/ 392 h 803"/>
              <a:gd name="T72" fmla="*/ 413 w 803"/>
              <a:gd name="T73" fmla="*/ 422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03" h="803">
                <a:moveTo>
                  <a:pt x="252" y="142"/>
                </a:moveTo>
                <a:cubicBezTo>
                  <a:pt x="109" y="225"/>
                  <a:pt x="59" y="408"/>
                  <a:pt x="142" y="552"/>
                </a:cubicBezTo>
                <a:cubicBezTo>
                  <a:pt x="225" y="695"/>
                  <a:pt x="408" y="744"/>
                  <a:pt x="551" y="661"/>
                </a:cubicBezTo>
                <a:cubicBezTo>
                  <a:pt x="695" y="579"/>
                  <a:pt x="744" y="395"/>
                  <a:pt x="661" y="252"/>
                </a:cubicBezTo>
                <a:cubicBezTo>
                  <a:pt x="579" y="109"/>
                  <a:pt x="395" y="59"/>
                  <a:pt x="252" y="142"/>
                </a:cubicBezTo>
                <a:close/>
                <a:moveTo>
                  <a:pt x="578" y="706"/>
                </a:moveTo>
                <a:cubicBezTo>
                  <a:pt x="410" y="803"/>
                  <a:pt x="194" y="746"/>
                  <a:pt x="97" y="578"/>
                </a:cubicBezTo>
                <a:cubicBezTo>
                  <a:pt x="0" y="410"/>
                  <a:pt x="58" y="194"/>
                  <a:pt x="226" y="97"/>
                </a:cubicBezTo>
                <a:cubicBezTo>
                  <a:pt x="394" y="0"/>
                  <a:pt x="609" y="58"/>
                  <a:pt x="706" y="226"/>
                </a:cubicBezTo>
                <a:cubicBezTo>
                  <a:pt x="803" y="394"/>
                  <a:pt x="746" y="609"/>
                  <a:pt x="578" y="706"/>
                </a:cubicBezTo>
                <a:close/>
                <a:moveTo>
                  <a:pt x="278" y="187"/>
                </a:moveTo>
                <a:cubicBezTo>
                  <a:pt x="160" y="255"/>
                  <a:pt x="119" y="407"/>
                  <a:pt x="187" y="525"/>
                </a:cubicBezTo>
                <a:cubicBezTo>
                  <a:pt x="255" y="644"/>
                  <a:pt x="407" y="684"/>
                  <a:pt x="525" y="616"/>
                </a:cubicBezTo>
                <a:cubicBezTo>
                  <a:pt x="644" y="548"/>
                  <a:pt x="684" y="396"/>
                  <a:pt x="616" y="278"/>
                </a:cubicBezTo>
                <a:cubicBezTo>
                  <a:pt x="548" y="160"/>
                  <a:pt x="396" y="119"/>
                  <a:pt x="278" y="187"/>
                </a:cubicBezTo>
                <a:close/>
                <a:moveTo>
                  <a:pt x="536" y="634"/>
                </a:moveTo>
                <a:cubicBezTo>
                  <a:pt x="408" y="708"/>
                  <a:pt x="243" y="664"/>
                  <a:pt x="169" y="536"/>
                </a:cubicBezTo>
                <a:cubicBezTo>
                  <a:pt x="95" y="408"/>
                  <a:pt x="139" y="243"/>
                  <a:pt x="267" y="169"/>
                </a:cubicBezTo>
                <a:cubicBezTo>
                  <a:pt x="396" y="95"/>
                  <a:pt x="560" y="139"/>
                  <a:pt x="634" y="267"/>
                </a:cubicBezTo>
                <a:cubicBezTo>
                  <a:pt x="708" y="396"/>
                  <a:pt x="664" y="560"/>
                  <a:pt x="536" y="634"/>
                </a:cubicBezTo>
                <a:close/>
                <a:moveTo>
                  <a:pt x="439" y="402"/>
                </a:moveTo>
                <a:cubicBezTo>
                  <a:pt x="439" y="423"/>
                  <a:pt x="423" y="440"/>
                  <a:pt x="402" y="440"/>
                </a:cubicBezTo>
                <a:cubicBezTo>
                  <a:pt x="381" y="440"/>
                  <a:pt x="364" y="423"/>
                  <a:pt x="364" y="402"/>
                </a:cubicBezTo>
                <a:cubicBezTo>
                  <a:pt x="364" y="381"/>
                  <a:pt x="381" y="364"/>
                  <a:pt x="402" y="364"/>
                </a:cubicBezTo>
                <a:cubicBezTo>
                  <a:pt x="423" y="364"/>
                  <a:pt x="439" y="381"/>
                  <a:pt x="439" y="402"/>
                </a:cubicBezTo>
                <a:close/>
                <a:moveTo>
                  <a:pt x="419" y="185"/>
                </a:moveTo>
                <a:cubicBezTo>
                  <a:pt x="419" y="194"/>
                  <a:pt x="412" y="201"/>
                  <a:pt x="403" y="201"/>
                </a:cubicBezTo>
                <a:lnTo>
                  <a:pt x="401" y="201"/>
                </a:lnTo>
                <a:cubicBezTo>
                  <a:pt x="392" y="201"/>
                  <a:pt x="384" y="194"/>
                  <a:pt x="384" y="185"/>
                </a:cubicBezTo>
                <a:lnTo>
                  <a:pt x="384" y="158"/>
                </a:lnTo>
                <a:cubicBezTo>
                  <a:pt x="384" y="149"/>
                  <a:pt x="392" y="142"/>
                  <a:pt x="401" y="142"/>
                </a:cubicBezTo>
                <a:lnTo>
                  <a:pt x="403" y="142"/>
                </a:lnTo>
                <a:cubicBezTo>
                  <a:pt x="412" y="142"/>
                  <a:pt x="419" y="149"/>
                  <a:pt x="419" y="158"/>
                </a:cubicBezTo>
                <a:lnTo>
                  <a:pt x="419" y="185"/>
                </a:lnTo>
                <a:close/>
                <a:moveTo>
                  <a:pt x="419" y="645"/>
                </a:moveTo>
                <a:cubicBezTo>
                  <a:pt x="419" y="654"/>
                  <a:pt x="412" y="662"/>
                  <a:pt x="403" y="662"/>
                </a:cubicBezTo>
                <a:lnTo>
                  <a:pt x="401" y="662"/>
                </a:lnTo>
                <a:cubicBezTo>
                  <a:pt x="392" y="662"/>
                  <a:pt x="384" y="654"/>
                  <a:pt x="384" y="645"/>
                </a:cubicBezTo>
                <a:lnTo>
                  <a:pt x="384" y="618"/>
                </a:lnTo>
                <a:cubicBezTo>
                  <a:pt x="384" y="609"/>
                  <a:pt x="392" y="602"/>
                  <a:pt x="401" y="602"/>
                </a:cubicBezTo>
                <a:lnTo>
                  <a:pt x="403" y="602"/>
                </a:lnTo>
                <a:cubicBezTo>
                  <a:pt x="412" y="602"/>
                  <a:pt x="419" y="609"/>
                  <a:pt x="419" y="618"/>
                </a:cubicBezTo>
                <a:lnTo>
                  <a:pt x="419" y="645"/>
                </a:lnTo>
                <a:close/>
                <a:moveTo>
                  <a:pt x="185" y="381"/>
                </a:moveTo>
                <a:cubicBezTo>
                  <a:pt x="194" y="381"/>
                  <a:pt x="201" y="389"/>
                  <a:pt x="201" y="398"/>
                </a:cubicBezTo>
                <a:lnTo>
                  <a:pt x="201" y="400"/>
                </a:lnTo>
                <a:cubicBezTo>
                  <a:pt x="201" y="409"/>
                  <a:pt x="194" y="416"/>
                  <a:pt x="185" y="416"/>
                </a:cubicBezTo>
                <a:lnTo>
                  <a:pt x="158" y="416"/>
                </a:lnTo>
                <a:cubicBezTo>
                  <a:pt x="149" y="416"/>
                  <a:pt x="142" y="409"/>
                  <a:pt x="142" y="400"/>
                </a:cubicBezTo>
                <a:lnTo>
                  <a:pt x="142" y="398"/>
                </a:lnTo>
                <a:cubicBezTo>
                  <a:pt x="142" y="389"/>
                  <a:pt x="149" y="381"/>
                  <a:pt x="158" y="381"/>
                </a:cubicBezTo>
                <a:lnTo>
                  <a:pt x="185" y="381"/>
                </a:lnTo>
                <a:close/>
                <a:moveTo>
                  <a:pt x="645" y="381"/>
                </a:moveTo>
                <a:cubicBezTo>
                  <a:pt x="654" y="381"/>
                  <a:pt x="662" y="389"/>
                  <a:pt x="662" y="398"/>
                </a:cubicBezTo>
                <a:lnTo>
                  <a:pt x="662" y="400"/>
                </a:lnTo>
                <a:cubicBezTo>
                  <a:pt x="662" y="409"/>
                  <a:pt x="654" y="416"/>
                  <a:pt x="645" y="416"/>
                </a:cubicBezTo>
                <a:lnTo>
                  <a:pt x="618" y="416"/>
                </a:lnTo>
                <a:cubicBezTo>
                  <a:pt x="609" y="416"/>
                  <a:pt x="602" y="409"/>
                  <a:pt x="602" y="400"/>
                </a:cubicBezTo>
                <a:lnTo>
                  <a:pt x="602" y="398"/>
                </a:lnTo>
                <a:cubicBezTo>
                  <a:pt x="602" y="389"/>
                  <a:pt x="609" y="381"/>
                  <a:pt x="618" y="381"/>
                </a:cubicBezTo>
                <a:lnTo>
                  <a:pt x="645" y="381"/>
                </a:lnTo>
                <a:close/>
                <a:moveTo>
                  <a:pt x="423" y="401"/>
                </a:moveTo>
                <a:cubicBezTo>
                  <a:pt x="423" y="413"/>
                  <a:pt x="414" y="423"/>
                  <a:pt x="402" y="423"/>
                </a:cubicBezTo>
                <a:cubicBezTo>
                  <a:pt x="391" y="423"/>
                  <a:pt x="381" y="413"/>
                  <a:pt x="381" y="401"/>
                </a:cubicBezTo>
                <a:lnTo>
                  <a:pt x="381" y="256"/>
                </a:lnTo>
                <a:cubicBezTo>
                  <a:pt x="381" y="245"/>
                  <a:pt x="391" y="235"/>
                  <a:pt x="402" y="235"/>
                </a:cubicBezTo>
                <a:cubicBezTo>
                  <a:pt x="414" y="235"/>
                  <a:pt x="423" y="245"/>
                  <a:pt x="423" y="256"/>
                </a:cubicBezTo>
                <a:lnTo>
                  <a:pt x="423" y="401"/>
                </a:lnTo>
                <a:close/>
                <a:moveTo>
                  <a:pt x="337" y="499"/>
                </a:moveTo>
                <a:cubicBezTo>
                  <a:pt x="327" y="508"/>
                  <a:pt x="313" y="509"/>
                  <a:pt x="305" y="501"/>
                </a:cubicBezTo>
                <a:cubicBezTo>
                  <a:pt x="297" y="492"/>
                  <a:pt x="298" y="478"/>
                  <a:pt x="307" y="469"/>
                </a:cubicBezTo>
                <a:lnTo>
                  <a:pt x="384" y="392"/>
                </a:lnTo>
                <a:cubicBezTo>
                  <a:pt x="393" y="383"/>
                  <a:pt x="407" y="382"/>
                  <a:pt x="415" y="391"/>
                </a:cubicBezTo>
                <a:cubicBezTo>
                  <a:pt x="423" y="399"/>
                  <a:pt x="422" y="413"/>
                  <a:pt x="413" y="422"/>
                </a:cubicBezTo>
                <a:lnTo>
                  <a:pt x="337" y="4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09850" y="5857892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BOPPPS</a:t>
            </a:r>
            <a:r>
              <a:rPr lang="zh-CN" altLang="en-US" sz="24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模式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434682" y="6025562"/>
            <a:ext cx="1333500" cy="1063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3136482" y="5331824"/>
            <a:ext cx="1333500" cy="1063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4836694" y="4639674"/>
            <a:ext cx="1335087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6538494" y="3945937"/>
            <a:ext cx="1333500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8240294" y="3252199"/>
            <a:ext cx="1333500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9942094" y="2558462"/>
            <a:ext cx="1333500" cy="1063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Freeform 11"/>
          <p:cNvSpPr/>
          <p:nvPr/>
        </p:nvSpPr>
        <p:spPr bwMode="auto">
          <a:xfrm>
            <a:off x="2677694" y="5331824"/>
            <a:ext cx="549275" cy="800100"/>
          </a:xfrm>
          <a:custGeom>
            <a:avLst/>
            <a:gdLst>
              <a:gd name="T0" fmla="*/ 0 w 694"/>
              <a:gd name="T1" fmla="*/ 939 h 1005"/>
              <a:gd name="T2" fmla="*/ 579 w 694"/>
              <a:gd name="T3" fmla="*/ 0 h 1005"/>
              <a:gd name="T4" fmla="*/ 694 w 694"/>
              <a:gd name="T5" fmla="*/ 67 h 1005"/>
              <a:gd name="T6" fmla="*/ 115 w 694"/>
              <a:gd name="T7" fmla="*/ 1005 h 1005"/>
              <a:gd name="T8" fmla="*/ 0 w 694"/>
              <a:gd name="T9" fmla="*/ 939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4" h="1005">
                <a:moveTo>
                  <a:pt x="0" y="939"/>
                </a:moveTo>
                <a:lnTo>
                  <a:pt x="579" y="0"/>
                </a:lnTo>
                <a:lnTo>
                  <a:pt x="694" y="67"/>
                </a:lnTo>
                <a:lnTo>
                  <a:pt x="115" y="1005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Freeform 12"/>
          <p:cNvSpPr/>
          <p:nvPr/>
        </p:nvSpPr>
        <p:spPr bwMode="auto">
          <a:xfrm>
            <a:off x="4379494" y="4639674"/>
            <a:ext cx="549275" cy="798512"/>
          </a:xfrm>
          <a:custGeom>
            <a:avLst/>
            <a:gdLst>
              <a:gd name="T0" fmla="*/ 0 w 694"/>
              <a:gd name="T1" fmla="*/ 939 h 1005"/>
              <a:gd name="T2" fmla="*/ 579 w 694"/>
              <a:gd name="T3" fmla="*/ 0 h 1005"/>
              <a:gd name="T4" fmla="*/ 694 w 694"/>
              <a:gd name="T5" fmla="*/ 66 h 1005"/>
              <a:gd name="T6" fmla="*/ 115 w 694"/>
              <a:gd name="T7" fmla="*/ 1005 h 1005"/>
              <a:gd name="T8" fmla="*/ 0 w 694"/>
              <a:gd name="T9" fmla="*/ 939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4" h="1005">
                <a:moveTo>
                  <a:pt x="0" y="939"/>
                </a:moveTo>
                <a:lnTo>
                  <a:pt x="579" y="0"/>
                </a:lnTo>
                <a:lnTo>
                  <a:pt x="694" y="66"/>
                </a:lnTo>
                <a:lnTo>
                  <a:pt x="115" y="1005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Freeform 13"/>
          <p:cNvSpPr/>
          <p:nvPr/>
        </p:nvSpPr>
        <p:spPr bwMode="auto">
          <a:xfrm>
            <a:off x="6079707" y="3945937"/>
            <a:ext cx="550862" cy="798512"/>
          </a:xfrm>
          <a:custGeom>
            <a:avLst/>
            <a:gdLst>
              <a:gd name="T0" fmla="*/ 0 w 694"/>
              <a:gd name="T1" fmla="*/ 938 h 1005"/>
              <a:gd name="T2" fmla="*/ 579 w 694"/>
              <a:gd name="T3" fmla="*/ 0 h 1005"/>
              <a:gd name="T4" fmla="*/ 694 w 694"/>
              <a:gd name="T5" fmla="*/ 66 h 1005"/>
              <a:gd name="T6" fmla="*/ 115 w 694"/>
              <a:gd name="T7" fmla="*/ 1005 h 1005"/>
              <a:gd name="T8" fmla="*/ 0 w 694"/>
              <a:gd name="T9" fmla="*/ 938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4" h="1005">
                <a:moveTo>
                  <a:pt x="0" y="938"/>
                </a:moveTo>
                <a:lnTo>
                  <a:pt x="579" y="0"/>
                </a:lnTo>
                <a:lnTo>
                  <a:pt x="694" y="66"/>
                </a:lnTo>
                <a:lnTo>
                  <a:pt x="115" y="1005"/>
                </a:lnTo>
                <a:lnTo>
                  <a:pt x="0" y="9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Freeform 14"/>
          <p:cNvSpPr/>
          <p:nvPr/>
        </p:nvSpPr>
        <p:spPr bwMode="auto">
          <a:xfrm>
            <a:off x="7781507" y="3252199"/>
            <a:ext cx="549275" cy="798512"/>
          </a:xfrm>
          <a:custGeom>
            <a:avLst/>
            <a:gdLst>
              <a:gd name="T0" fmla="*/ 0 w 694"/>
              <a:gd name="T1" fmla="*/ 939 h 1005"/>
              <a:gd name="T2" fmla="*/ 579 w 694"/>
              <a:gd name="T3" fmla="*/ 0 h 1005"/>
              <a:gd name="T4" fmla="*/ 694 w 694"/>
              <a:gd name="T5" fmla="*/ 67 h 1005"/>
              <a:gd name="T6" fmla="*/ 115 w 694"/>
              <a:gd name="T7" fmla="*/ 1005 h 1005"/>
              <a:gd name="T8" fmla="*/ 0 w 694"/>
              <a:gd name="T9" fmla="*/ 939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4" h="1005">
                <a:moveTo>
                  <a:pt x="0" y="939"/>
                </a:moveTo>
                <a:lnTo>
                  <a:pt x="579" y="0"/>
                </a:lnTo>
                <a:lnTo>
                  <a:pt x="694" y="67"/>
                </a:lnTo>
                <a:lnTo>
                  <a:pt x="115" y="1005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Freeform 15"/>
          <p:cNvSpPr/>
          <p:nvPr/>
        </p:nvSpPr>
        <p:spPr bwMode="auto">
          <a:xfrm>
            <a:off x="9483307" y="2558462"/>
            <a:ext cx="549275" cy="798512"/>
          </a:xfrm>
          <a:custGeom>
            <a:avLst/>
            <a:gdLst>
              <a:gd name="T0" fmla="*/ 0 w 694"/>
              <a:gd name="T1" fmla="*/ 939 h 1005"/>
              <a:gd name="T2" fmla="*/ 579 w 694"/>
              <a:gd name="T3" fmla="*/ 0 h 1005"/>
              <a:gd name="T4" fmla="*/ 694 w 694"/>
              <a:gd name="T5" fmla="*/ 66 h 1005"/>
              <a:gd name="T6" fmla="*/ 115 w 694"/>
              <a:gd name="T7" fmla="*/ 1005 h 1005"/>
              <a:gd name="T8" fmla="*/ 0 w 694"/>
              <a:gd name="T9" fmla="*/ 939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4" h="1005">
                <a:moveTo>
                  <a:pt x="0" y="939"/>
                </a:moveTo>
                <a:lnTo>
                  <a:pt x="579" y="0"/>
                </a:lnTo>
                <a:lnTo>
                  <a:pt x="694" y="66"/>
                </a:lnTo>
                <a:lnTo>
                  <a:pt x="115" y="1005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166" y="571480"/>
            <a:ext cx="50720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矩形 38"/>
          <p:cNvSpPr/>
          <p:nvPr/>
        </p:nvSpPr>
        <p:spPr>
          <a:xfrm>
            <a:off x="5595140" y="714356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加拿大教师教学技巧工作坊</a:t>
            </a:r>
            <a:r>
              <a:rPr lang="en-US" dirty="0" smtClean="0"/>
              <a:t>( (ISW)</a:t>
            </a:r>
            <a:endParaRPr lang="zh-CN" alt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8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8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8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8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8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8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8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8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8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98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8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78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78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280"/>
                            </p:stCondLst>
                            <p:childTnLst>
                              <p:par>
                                <p:cTn id="10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28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78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78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280"/>
                            </p:stCondLst>
                            <p:childTnLst>
                              <p:par>
                                <p:cTn id="1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728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7780"/>
                            </p:stCondLst>
                            <p:childTnLst>
                              <p:par>
                                <p:cTn id="1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780"/>
                            </p:stCondLst>
                            <p:childTnLst>
                              <p:par>
                                <p:cTn id="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1280"/>
                            </p:stCondLst>
                            <p:childTnLst>
                              <p:par>
                                <p:cTn id="1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0ECEA6A5-D0AF-4670-959E-2A286448E92C}"/>
              </a:ext>
            </a:extLst>
          </p:cNvPr>
          <p:cNvSpPr/>
          <p:nvPr/>
        </p:nvSpPr>
        <p:spPr>
          <a:xfrm>
            <a:off x="8918807" y="836712"/>
            <a:ext cx="3651382" cy="5320146"/>
          </a:xfrm>
          <a:prstGeom prst="rect">
            <a:avLst/>
          </a:prstGeom>
          <a:noFill/>
          <a:ln w="381000" cap="flat" cmpd="sng" algn="ctr">
            <a:solidFill>
              <a:srgbClr val="0096A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7BF06C11-22B1-4DA9-8FF0-6DCE2FA272D5}"/>
              </a:ext>
            </a:extLst>
          </p:cNvPr>
          <p:cNvSpPr/>
          <p:nvPr/>
        </p:nvSpPr>
        <p:spPr>
          <a:xfrm>
            <a:off x="-587830" y="5159936"/>
            <a:ext cx="2000591" cy="1938992"/>
          </a:xfrm>
          <a:prstGeom prst="rect">
            <a:avLst/>
          </a:prstGeom>
          <a:noFill/>
          <a:ln w="381000" cap="flat" cmpd="sng" algn="ctr">
            <a:solidFill>
              <a:srgbClr val="0096A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="" xmlns:a16="http://schemas.microsoft.com/office/drawing/2014/main" id="{AB63D3B8-8E41-49BE-83CB-AD7F60C30D37}"/>
              </a:ext>
            </a:extLst>
          </p:cNvPr>
          <p:cNvSpPr txBox="1"/>
          <p:nvPr/>
        </p:nvSpPr>
        <p:spPr>
          <a:xfrm>
            <a:off x="1380298" y="2500306"/>
            <a:ext cx="45079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spc="300" dirty="0" smtClean="0">
                <a:solidFill>
                  <a:srgbClr val="BC0C19"/>
                </a:solidFill>
                <a:effectLst>
                  <a:outerShdw dist="25400" algn="t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cs typeface="+mn-ea"/>
                <a:sym typeface="+mn-lt"/>
              </a:rPr>
              <a:t>1 </a:t>
            </a:r>
            <a:r>
              <a:rPr lang="zh-CN" altLang="en-US" sz="6600" b="1" spc="300" dirty="0" smtClean="0">
                <a:solidFill>
                  <a:srgbClr val="BC0C19"/>
                </a:solidFill>
                <a:effectLst>
                  <a:outerShdw dist="25400" algn="t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cs typeface="+mn-ea"/>
                <a:sym typeface="+mn-lt"/>
              </a:rPr>
              <a:t>教学实施</a:t>
            </a:r>
            <a:endParaRPr lang="zh-CN" altLang="en-US" sz="6600" b="1" spc="300" dirty="0">
              <a:solidFill>
                <a:srgbClr val="BC0C19"/>
              </a:solidFill>
              <a:effectLst>
                <a:outerShdw dist="254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263906" y="1211053"/>
            <a:ext cx="5346700" cy="4780323"/>
            <a:chOff x="6263906" y="1211053"/>
            <a:chExt cx="5346700" cy="4780323"/>
          </a:xfrm>
        </p:grpSpPr>
        <p:grpSp>
          <p:nvGrpSpPr>
            <p:cNvPr id="4" name="组合 3"/>
            <p:cNvGrpSpPr/>
            <p:nvPr/>
          </p:nvGrpSpPr>
          <p:grpSpPr>
            <a:xfrm>
              <a:off x="6263906" y="1211053"/>
              <a:ext cx="5346700" cy="4780323"/>
              <a:chOff x="6263906" y="1143268"/>
              <a:chExt cx="5346700" cy="4780323"/>
            </a:xfrm>
          </p:grpSpPr>
          <p:pic>
            <p:nvPicPr>
              <p:cNvPr id="5" name="图片 4">
                <a:extLst>
                  <a:ext uri="{FF2B5EF4-FFF2-40B4-BE49-F238E27FC236}">
                    <a16:creationId xmlns="" xmlns:a16="http://schemas.microsoft.com/office/drawing/2014/main" id="{89A7A015-05CA-4AED-80B3-B3B6DD54ED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900" t="7456" r="31954"/>
              <a:stretch>
                <a:fillRect/>
              </a:stretch>
            </p:blipFill>
            <p:spPr>
              <a:xfrm>
                <a:off x="6263906" y="1143268"/>
                <a:ext cx="5346700" cy="4780323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>
                <a:off x="6631773" y="1582615"/>
                <a:ext cx="4603606" cy="2767712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bg1">
                    <a:lumMod val="5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635453" y="1646879"/>
              <a:ext cx="4603606" cy="27677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9782892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3"/>
          <p:cNvGrpSpPr/>
          <p:nvPr/>
        </p:nvGrpSpPr>
        <p:grpSpPr>
          <a:xfrm>
            <a:off x="4737885" y="2928934"/>
            <a:ext cx="2500330" cy="664963"/>
            <a:chOff x="4926451" y="5896010"/>
            <a:chExt cx="2343789" cy="776598"/>
          </a:xfrm>
        </p:grpSpPr>
        <p:sp>
          <p:nvSpPr>
            <p:cNvPr id="19" name="矩形: 圆角 37"/>
            <p:cNvSpPr/>
            <p:nvPr/>
          </p:nvSpPr>
          <p:spPr>
            <a:xfrm>
              <a:off x="4926451" y="5896010"/>
              <a:ext cx="2343789" cy="776598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432000" tIns="0" rIns="0" bIns="0" rtlCol="0"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83014">
                <a:lnSpc>
                  <a:spcPct val="150000"/>
                </a:lnSpc>
                <a:defRPr/>
              </a:pPr>
              <a:r>
                <a:rPr lang="zh-CN" altLang="en-US" sz="2400" b="1" kern="100" dirty="0" smtClean="0">
                  <a:solidFill>
                    <a:schemeClr val="bg1"/>
                  </a:solidFill>
                  <a:cs typeface="+mn-ea"/>
                  <a:sym typeface="+mn-lt"/>
                </a:rPr>
                <a:t>公共基础课程</a:t>
              </a:r>
              <a:endParaRPr lang="zh-CN" altLang="zh-CN" sz="2400" b="1" kern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056741" y="6088589"/>
              <a:ext cx="226136" cy="290924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3014">
                <a:defRPr/>
              </a:pPr>
              <a:endParaRPr lang="zh-CN" altLang="en-US" sz="16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114"/>
          <p:cNvGrpSpPr/>
          <p:nvPr/>
        </p:nvGrpSpPr>
        <p:grpSpPr>
          <a:xfrm>
            <a:off x="8024032" y="3071810"/>
            <a:ext cx="1425771" cy="498671"/>
            <a:chOff x="10176973" y="4396565"/>
            <a:chExt cx="1425771" cy="498671"/>
          </a:xfrm>
        </p:grpSpPr>
        <p:sp>
          <p:nvSpPr>
            <p:cNvPr id="22" name="圆角矩形 21"/>
            <p:cNvSpPr/>
            <p:nvPr/>
          </p:nvSpPr>
          <p:spPr>
            <a:xfrm>
              <a:off x="10176973" y="4396565"/>
              <a:ext cx="1425771" cy="498671"/>
            </a:xfrm>
            <a:prstGeom prst="roundRect">
              <a:avLst>
                <a:gd name="adj" fmla="val 11735"/>
              </a:avLst>
            </a:prstGeom>
            <a:ln w="1905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3014">
                <a:defRPr/>
              </a:pPr>
              <a:endParaRPr lang="zh-CN" altLang="en-US" sz="16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10201804" y="4442866"/>
              <a:ext cx="540955" cy="386674"/>
            </a:xfrm>
            <a:prstGeom prst="roundRect">
              <a:avLst/>
            </a:prstGeom>
            <a:solidFill>
              <a:schemeClr val="accent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3014">
                <a:defRPr/>
              </a:pPr>
              <a:r>
                <a:rPr lang="en-US" altLang="zh-CN" sz="1600" kern="0" dirty="0" smtClean="0">
                  <a:solidFill>
                    <a:sysClr val="window" lastClr="FFFFFF"/>
                  </a:solidFill>
                  <a:cs typeface="+mn-ea"/>
                  <a:sym typeface="+mn-lt"/>
                </a:rPr>
                <a:t>32</a:t>
              </a:r>
              <a:endParaRPr lang="zh-CN" altLang="en-US" sz="16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0819915" y="4468003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3014">
                <a:defRPr/>
              </a:pPr>
              <a:r>
                <a:rPr lang="zh-CN" altLang="en-US" sz="2000" kern="0" dirty="0">
                  <a:solidFill>
                    <a:srgbClr val="002060"/>
                  </a:solidFill>
                  <a:cs typeface="+mn-ea"/>
                  <a:sym typeface="+mn-lt"/>
                </a:rPr>
                <a:t>学时</a:t>
              </a:r>
            </a:p>
          </p:txBody>
        </p:sp>
      </p:grpSp>
      <p:grpSp>
        <p:nvGrpSpPr>
          <p:cNvPr id="5" name="组合 66"/>
          <p:cNvGrpSpPr/>
          <p:nvPr/>
        </p:nvGrpSpPr>
        <p:grpSpPr>
          <a:xfrm>
            <a:off x="1951802" y="1142984"/>
            <a:ext cx="2857520" cy="479104"/>
            <a:chOff x="1439208" y="2679462"/>
            <a:chExt cx="2299805" cy="559536"/>
          </a:xfrm>
        </p:grpSpPr>
        <p:sp>
          <p:nvSpPr>
            <p:cNvPr id="27" name="矩形: 圆角 37"/>
            <p:cNvSpPr/>
            <p:nvPr/>
          </p:nvSpPr>
          <p:spPr>
            <a:xfrm>
              <a:off x="1439208" y="2730424"/>
              <a:ext cx="2235756" cy="50857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432000" tIns="0" rIns="0" bIns="0" rtlCol="0"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3014">
                <a:lnSpc>
                  <a:spcPct val="150000"/>
                </a:lnSpc>
                <a:defRPr/>
              </a:pPr>
              <a:endParaRPr lang="zh-CN" altLang="zh-CN" sz="2400" b="1" kern="100" dirty="0">
                <a:solidFill>
                  <a:srgbClr val="223758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76820" y="2679462"/>
              <a:ext cx="2162193" cy="543541"/>
            </a:xfrm>
            <a:prstGeom prst="rect">
              <a:avLst/>
            </a:prstGeom>
          </p:spPr>
          <p:txBody>
            <a:bodyPr wrap="none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83014">
                <a:lnSpc>
                  <a:spcPct val="150000"/>
                </a:lnSpc>
                <a:defRPr/>
              </a:pPr>
              <a:r>
                <a:rPr lang="zh-CN" altLang="en-US" sz="2400" b="1" kern="1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企业管理课程介绍</a:t>
              </a:r>
              <a:endParaRPr lang="zh-CN" altLang="zh-CN" sz="2400" b="1" kern="1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69"/>
          <p:cNvGrpSpPr/>
          <p:nvPr/>
        </p:nvGrpSpPr>
        <p:grpSpPr>
          <a:xfrm>
            <a:off x="1947919" y="1665070"/>
            <a:ext cx="2067537" cy="2066953"/>
            <a:chOff x="1990231" y="2791347"/>
            <a:chExt cx="2413960" cy="2413960"/>
          </a:xfrm>
        </p:grpSpPr>
        <p:grpSp>
          <p:nvGrpSpPr>
            <p:cNvPr id="7" name="组合 70"/>
            <p:cNvGrpSpPr/>
            <p:nvPr/>
          </p:nvGrpSpPr>
          <p:grpSpPr>
            <a:xfrm>
              <a:off x="1990231" y="2791347"/>
              <a:ext cx="2413960" cy="2413960"/>
              <a:chOff x="1894823" y="1398226"/>
              <a:chExt cx="1843161" cy="184316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894823" y="1398226"/>
                <a:ext cx="1843161" cy="1843161"/>
              </a:xfrm>
              <a:prstGeom prst="ellipse">
                <a:avLst/>
              </a:prstGeom>
              <a:solidFill>
                <a:schemeClr val="bg1">
                  <a:alpha val="57647"/>
                </a:schemeClr>
              </a:solidFill>
              <a:ln w="190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783014">
                  <a:defRPr/>
                </a:pPr>
                <a:endParaRPr lang="zh-CN" altLang="en-US" sz="1600" kern="0">
                  <a:solidFill>
                    <a:srgbClr val="B35FE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025655" y="1951920"/>
                <a:ext cx="1592335" cy="452847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783014">
                  <a:defRPr/>
                </a:pPr>
                <a:r>
                  <a:rPr lang="zh-CN" altLang="en-US" sz="2700" kern="0" dirty="0" smtClean="0">
                    <a:solidFill>
                      <a:schemeClr val="accent3">
                        <a:lumMod val="75000"/>
                      </a:schemeClr>
                    </a:solidFill>
                    <a:cs typeface="+mn-ea"/>
                    <a:sym typeface="+mn-lt"/>
                  </a:rPr>
                  <a:t>授课班级</a:t>
                </a:r>
                <a:endParaRPr lang="en-US" altLang="zh-CN" sz="2700" kern="0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2490677" y="4437160"/>
              <a:ext cx="1501337" cy="356537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3014">
                <a:defRPr/>
              </a:pPr>
              <a:r>
                <a:rPr lang="zh-CN" altLang="en-US" sz="24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文理专业</a:t>
              </a:r>
              <a:endParaRPr lang="zh-CN" altLang="en-US" sz="24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4"/>
          <p:cNvGrpSpPr/>
          <p:nvPr/>
        </p:nvGrpSpPr>
        <p:grpSpPr>
          <a:xfrm>
            <a:off x="3666314" y="2928934"/>
            <a:ext cx="1137417" cy="654565"/>
            <a:chOff x="2926854" y="4841828"/>
            <a:chExt cx="1327995" cy="764454"/>
          </a:xfrm>
        </p:grpSpPr>
        <p:cxnSp>
          <p:nvCxnSpPr>
            <p:cNvPr id="35" name="直接连接符 34"/>
            <p:cNvCxnSpPr>
              <a:cxnSpLocks/>
            </p:cNvCxnSpPr>
            <p:nvPr/>
          </p:nvCxnSpPr>
          <p:spPr>
            <a:xfrm>
              <a:off x="3062710" y="4898627"/>
              <a:ext cx="0" cy="674127"/>
            </a:xfrm>
            <a:prstGeom prst="line">
              <a:avLst/>
            </a:prstGeom>
            <a:noFill/>
            <a:ln w="28575" cap="flat" cmpd="sng" algn="ctr">
              <a:solidFill>
                <a:srgbClr val="223758"/>
              </a:solidFill>
              <a:prstDash val="dash"/>
              <a:miter lim="800000"/>
            </a:ln>
            <a:effectLst/>
          </p:spPr>
        </p:cxnSp>
        <p:sp>
          <p:nvSpPr>
            <p:cNvPr id="36" name="椭圆 35"/>
            <p:cNvSpPr/>
            <p:nvPr/>
          </p:nvSpPr>
          <p:spPr>
            <a:xfrm>
              <a:off x="2926854" y="4841828"/>
              <a:ext cx="271711" cy="271711"/>
            </a:xfrm>
            <a:prstGeom prst="ellipse">
              <a:avLst/>
            </a:prstGeom>
            <a:solidFill>
              <a:schemeClr val="accent2"/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3014">
                <a:defRPr/>
              </a:pPr>
              <a:endParaRPr lang="zh-CN" altLang="en-US" sz="16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7" name="直接连接符 36"/>
            <p:cNvCxnSpPr>
              <a:cxnSpLocks/>
            </p:cNvCxnSpPr>
            <p:nvPr/>
          </p:nvCxnSpPr>
          <p:spPr>
            <a:xfrm>
              <a:off x="3059081" y="5595342"/>
              <a:ext cx="1195768" cy="10940"/>
            </a:xfrm>
            <a:prstGeom prst="line">
              <a:avLst/>
            </a:prstGeom>
            <a:noFill/>
            <a:ln w="28575" cap="flat" cmpd="sng" algn="ctr">
              <a:solidFill>
                <a:srgbClr val="223758"/>
              </a:solidFill>
              <a:prstDash val="dash"/>
              <a:miter lim="800000"/>
            </a:ln>
            <a:effectLst/>
          </p:spPr>
        </p:cxnSp>
      </p:grpSp>
      <p:sp>
        <p:nvSpPr>
          <p:cNvPr id="38" name="MH_Text_1"/>
          <p:cNvSpPr txBox="1"/>
          <p:nvPr>
            <p:custDataLst>
              <p:tags r:id="rId1"/>
            </p:custDataLst>
          </p:nvPr>
        </p:nvSpPr>
        <p:spPr>
          <a:xfrm>
            <a:off x="1237422" y="4143380"/>
            <a:ext cx="5500726" cy="21431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defPPr>
              <a:defRPr lang="zh-CN"/>
            </a:defPPr>
            <a:lvl1pPr>
              <a:lnSpc>
                <a:spcPct val="150000"/>
              </a:lnSpc>
              <a:defRPr sz="1300" kern="1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cs typeface="+mn-ea"/>
              </a:defRPr>
            </a:lvl1pPr>
          </a:lstStyle>
          <a:p>
            <a:pPr marL="285750" indent="-285750">
              <a:buFont typeface="Wingdings" pitchFamily="2" charset="2"/>
              <a:buChar char="l"/>
            </a:pPr>
            <a:r>
              <a:rPr lang="en-US" altLang="zh-CN" sz="2400" dirty="0" smtClean="0">
                <a:latin typeface="+mn-lt"/>
                <a:sym typeface="+mn-lt"/>
              </a:rPr>
              <a:t>《</a:t>
            </a:r>
            <a:r>
              <a:rPr lang="zh-CN" altLang="en-US" sz="2400" dirty="0" smtClean="0">
                <a:latin typeface="+mn-lt"/>
                <a:sym typeface="+mn-lt"/>
              </a:rPr>
              <a:t>企业管理</a:t>
            </a:r>
            <a:r>
              <a:rPr lang="en-US" altLang="zh-CN" sz="2400" dirty="0" smtClean="0">
                <a:latin typeface="+mn-lt"/>
                <a:sym typeface="+mn-lt"/>
              </a:rPr>
              <a:t>》</a:t>
            </a:r>
            <a:r>
              <a:rPr lang="zh-CN" altLang="en-US" sz="2400" dirty="0" smtClean="0">
                <a:latin typeface="+mn-lt"/>
                <a:sym typeface="+mn-lt"/>
              </a:rPr>
              <a:t>课程支撑的培养目标要求：</a:t>
            </a:r>
            <a:endParaRPr lang="en-US" altLang="zh-CN" sz="2400" dirty="0" smtClean="0">
              <a:latin typeface="+mn-lt"/>
              <a:sym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000" dirty="0" smtClean="0">
                <a:latin typeface="+mn-lt"/>
                <a:sym typeface="+mn-lt"/>
              </a:rPr>
              <a:t>掌握企业管理的基本理论</a:t>
            </a:r>
            <a:endParaRPr lang="en-US" altLang="zh-CN" sz="2000" dirty="0" smtClean="0">
              <a:latin typeface="+mn-lt"/>
              <a:sym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000" dirty="0" smtClean="0">
                <a:latin typeface="+mn-lt"/>
                <a:sym typeface="+mn-lt"/>
              </a:rPr>
              <a:t>培养管理思维</a:t>
            </a:r>
            <a:endParaRPr lang="en-US" altLang="zh-CN" sz="2000" dirty="0" smtClean="0">
              <a:latin typeface="+mn-lt"/>
              <a:sym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000" dirty="0" smtClean="0">
                <a:latin typeface="+mn-lt"/>
                <a:sym typeface="+mn-lt"/>
              </a:rPr>
              <a:t>运用管理方法和技能解决企业管理的实际问题</a:t>
            </a:r>
            <a:endParaRPr lang="zh-CN" altLang="en-US" sz="2000" dirty="0">
              <a:latin typeface="+mn-lt"/>
              <a:sym typeface="+mn-lt"/>
            </a:endParaRPr>
          </a:p>
        </p:txBody>
      </p:sp>
      <p:sp>
        <p:nvSpPr>
          <p:cNvPr id="29" name="文本框 18">
            <a:extLst>
              <a:ext uri="{FF2B5EF4-FFF2-40B4-BE49-F238E27FC236}">
                <a16:creationId xmlns="" xmlns:a16="http://schemas.microsoft.com/office/drawing/2014/main" id="{AB63D3B8-8E41-49BE-83CB-AD7F60C30D37}"/>
              </a:ext>
            </a:extLst>
          </p:cNvPr>
          <p:cNvSpPr txBox="1"/>
          <p:nvPr/>
        </p:nvSpPr>
        <p:spPr>
          <a:xfrm>
            <a:off x="0" y="500042"/>
            <a:ext cx="2289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 smtClean="0">
                <a:solidFill>
                  <a:srgbClr val="BC0C19"/>
                </a:solidFill>
                <a:effectLst>
                  <a:outerShdw dist="25400" algn="t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cs typeface="+mn-ea"/>
                <a:sym typeface="+mn-lt"/>
              </a:rPr>
              <a:t>1  </a:t>
            </a:r>
            <a:r>
              <a:rPr lang="zh-CN" altLang="en-US" sz="2800" b="1" spc="300" dirty="0" smtClean="0">
                <a:solidFill>
                  <a:srgbClr val="BC0C19"/>
                </a:solidFill>
                <a:effectLst>
                  <a:outerShdw dist="25400" algn="t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cs typeface="+mn-ea"/>
                <a:sym typeface="+mn-lt"/>
              </a:rPr>
              <a:t>教学实施</a:t>
            </a:r>
            <a:endParaRPr lang="zh-CN" altLang="en-US" sz="2800" b="1" spc="300" dirty="0">
              <a:solidFill>
                <a:srgbClr val="BC0C19"/>
              </a:solidFill>
              <a:effectLst>
                <a:outerShdw dist="254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1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18">
            <a:extLst>
              <a:ext uri="{FF2B5EF4-FFF2-40B4-BE49-F238E27FC236}">
                <a16:creationId xmlns="" xmlns:a16="http://schemas.microsoft.com/office/drawing/2014/main" id="{AB63D3B8-8E41-49BE-83CB-AD7F60C30D37}"/>
              </a:ext>
            </a:extLst>
          </p:cNvPr>
          <p:cNvSpPr txBox="1"/>
          <p:nvPr/>
        </p:nvSpPr>
        <p:spPr>
          <a:xfrm>
            <a:off x="3309124" y="0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solidFill>
                  <a:srgbClr val="BC0C19"/>
                </a:solidFill>
                <a:effectLst>
                  <a:outerShdw dist="25400" algn="t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cs typeface="+mn-ea"/>
                <a:sym typeface="+mn-lt"/>
              </a:rPr>
              <a:t>教学实施流程图</a:t>
            </a:r>
            <a:r>
              <a:rPr lang="en-US" altLang="zh-CN" sz="2800" b="1" spc="300" dirty="0" smtClean="0">
                <a:solidFill>
                  <a:srgbClr val="BC0C19"/>
                </a:solidFill>
                <a:effectLst>
                  <a:outerShdw dist="25400" algn="t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2800" b="1" spc="300" dirty="0" smtClean="0">
                <a:solidFill>
                  <a:srgbClr val="BC0C19"/>
                </a:solidFill>
                <a:effectLst>
                  <a:outerShdw dist="25400" algn="t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cs typeface="+mn-ea"/>
                <a:sym typeface="+mn-lt"/>
              </a:rPr>
              <a:t>三阶段七环节</a:t>
            </a:r>
            <a:endParaRPr lang="zh-CN" altLang="en-US" sz="2800" b="1" spc="300" dirty="0">
              <a:solidFill>
                <a:srgbClr val="BC0C19"/>
              </a:solidFill>
              <a:effectLst>
                <a:outerShdw dist="254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8860" y="500042"/>
            <a:ext cx="969965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7"/>
          <p:cNvSpPr txBox="1"/>
          <p:nvPr/>
        </p:nvSpPr>
        <p:spPr>
          <a:xfrm>
            <a:off x="3309124" y="2071678"/>
            <a:ext cx="3786214" cy="1307432"/>
          </a:xfrm>
          <a:prstGeom prst="rect">
            <a:avLst/>
          </a:prstGeom>
          <a:noFill/>
        </p:spPr>
        <p:txBody>
          <a:bodyPr wrap="square" lIns="75587" tIns="37794" rIns="75587" bIns="37794" rtlCol="0">
            <a:spAutoFit/>
          </a:bodyPr>
          <a:lstStyle/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p"/>
            </a:pPr>
            <a:r>
              <a:rPr lang="zh-CN" altLang="en-US" sz="2000" b="1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预习推送</a:t>
            </a:r>
            <a:r>
              <a:rPr lang="zh-CN" altLang="en-US" sz="2000" dirty="0" smtClean="0"/>
              <a:t>：主要知识点推送</a:t>
            </a:r>
            <a:endParaRPr lang="en-US" altLang="zh-CN" sz="2000" dirty="0" smtClean="0"/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p"/>
            </a:pPr>
            <a:r>
              <a:rPr lang="zh-CN" altLang="en-US" sz="2000" b="1" dirty="0" smtClean="0">
                <a:latin typeface="Calibri" pitchFamily="34" charset="0"/>
              </a:rPr>
              <a:t>形式：</a:t>
            </a:r>
            <a:r>
              <a:rPr lang="en-US" altLang="zh-CN" sz="2000" dirty="0" smtClean="0">
                <a:solidFill>
                  <a:srgbClr val="1C1C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rgbClr val="1C1C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、视频为主</a:t>
            </a:r>
            <a:endParaRPr lang="en-US" altLang="zh-CN" sz="2000" dirty="0" smtClean="0">
              <a:solidFill>
                <a:srgbClr val="1C1C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7356" y="1500174"/>
            <a:ext cx="35004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000" b="1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 任务导入（</a:t>
            </a:r>
            <a:r>
              <a:rPr lang="en-US" altLang="zh-CN" sz="2000" b="1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000" b="1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）：激活学生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166512" y="428604"/>
            <a:ext cx="5248796" cy="372612"/>
            <a:chOff x="4439022" y="515515"/>
            <a:chExt cx="7200528" cy="287744"/>
          </a:xfrm>
        </p:grpSpPr>
        <p:sp>
          <p:nvSpPr>
            <p:cNvPr id="23" name="矩形 22"/>
            <p:cNvSpPr/>
            <p:nvPr/>
          </p:nvSpPr>
          <p:spPr>
            <a:xfrm>
              <a:off x="4439022" y="516127"/>
              <a:ext cx="7200528" cy="2871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15"/>
            <p:cNvGrpSpPr/>
            <p:nvPr/>
          </p:nvGrpSpPr>
          <p:grpSpPr>
            <a:xfrm>
              <a:off x="6835956" y="515515"/>
              <a:ext cx="4464866" cy="261625"/>
              <a:chOff x="1964565" y="842865"/>
              <a:chExt cx="5039050" cy="2952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1964565" y="858527"/>
                <a:ext cx="2273735" cy="27958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zh-CN" altLang="en-US" sz="1500" kern="0" spc="89" dirty="0" smtClean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课堂互动</a:t>
                </a:r>
                <a:endParaRPr lang="zh-CN" altLang="en-US" sz="1500" kern="0" spc="89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504242" y="842865"/>
                <a:ext cx="2499373" cy="2666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zh-CN" altLang="en-US" sz="1500" kern="0" spc="89" dirty="0" smtClean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课后提升</a:t>
                </a:r>
                <a:endParaRPr lang="zh-CN" altLang="en-US" sz="1500" kern="0" spc="89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5298369" y="490386"/>
            <a:ext cx="1399876" cy="266201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lIns="81016" tIns="40508" rIns="81016" bIns="40508" rtlCol="0" anchor="ctr"/>
          <a:lstStyle/>
          <a:p>
            <a:pPr algn="ctr"/>
            <a:r>
              <a:rPr lang="zh-CN" altLang="en-US" sz="2000" b="1" kern="0" spc="89" dirty="0" smtClean="0">
                <a:solidFill>
                  <a:schemeClr val="bg1"/>
                </a:solidFill>
                <a:cs typeface="+mn-ea"/>
                <a:sym typeface="+mn-lt"/>
              </a:rPr>
              <a:t>课前预习</a:t>
            </a:r>
            <a:endParaRPr lang="zh-CN" altLang="en-US" sz="2000" b="1" kern="0" spc="8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5918" y="3643314"/>
            <a:ext cx="51435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000" b="1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 明确目标（</a:t>
            </a:r>
            <a:r>
              <a:rPr lang="en-US" altLang="zh-CN" sz="2000" b="1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zh-CN" altLang="en-US" sz="2000" b="1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）：激发学生</a:t>
            </a:r>
          </a:p>
        </p:txBody>
      </p:sp>
      <p:sp>
        <p:nvSpPr>
          <p:cNvPr id="20" name="文本框 77"/>
          <p:cNvSpPr txBox="1"/>
          <p:nvPr/>
        </p:nvSpPr>
        <p:spPr>
          <a:xfrm>
            <a:off x="3380562" y="4214818"/>
            <a:ext cx="5000660" cy="691879"/>
          </a:xfrm>
          <a:prstGeom prst="rect">
            <a:avLst/>
          </a:prstGeom>
          <a:noFill/>
        </p:spPr>
        <p:txBody>
          <a:bodyPr wrap="square" lIns="75587" tIns="37794" rIns="75587" bIns="37794" rtlCol="0">
            <a:spAutoFit/>
          </a:bodyPr>
          <a:lstStyle/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p"/>
            </a:pPr>
            <a:r>
              <a:rPr lang="zh-CN" altLang="en-US" sz="20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推送写明学习目标，激发学生有目的学习</a:t>
            </a:r>
            <a:endParaRPr lang="en-US" altLang="zh-CN" sz="20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0166" y="785794"/>
            <a:ext cx="4857784" cy="384103"/>
          </a:xfrm>
          <a:prstGeom prst="rect">
            <a:avLst/>
          </a:prstGeom>
        </p:spPr>
        <p:txBody>
          <a:bodyPr vert="horz" wrap="square" lIns="75587" tIns="37794" rIns="75587" bIns="37794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000" b="1" dirty="0" smtClean="0">
                <a:cs typeface="+mn-ea"/>
                <a:sym typeface="+mn-lt"/>
              </a:rPr>
              <a:t>课前预习</a:t>
            </a:r>
            <a:r>
              <a:rPr lang="en-US" altLang="zh-CN" sz="2000" b="1" dirty="0" smtClean="0">
                <a:cs typeface="+mn-ea"/>
                <a:sym typeface="+mn-lt"/>
              </a:rPr>
              <a:t>——</a:t>
            </a:r>
            <a:r>
              <a:rPr lang="zh-CN" altLang="en-US" sz="2000" b="1" dirty="0" smtClean="0">
                <a:cs typeface="+mn-ea"/>
                <a:sym typeface="+mn-lt"/>
              </a:rPr>
              <a:t>知识预处理（</a:t>
            </a:r>
            <a:r>
              <a:rPr lang="en-US" altLang="zh-CN" sz="2000" b="1" dirty="0" smtClean="0">
                <a:cs typeface="+mn-ea"/>
                <a:sym typeface="+mn-lt"/>
              </a:rPr>
              <a:t>B-O-P</a:t>
            </a:r>
            <a:r>
              <a:rPr lang="zh-CN" altLang="en-US" sz="2000" b="1" dirty="0" smtClean="0">
                <a:cs typeface="+mn-ea"/>
                <a:sym typeface="+mn-lt"/>
              </a:rPr>
              <a:t>）</a:t>
            </a:r>
            <a:endParaRPr lang="id-ID" altLang="zh-CN" sz="2000" b="1" dirty="0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80232" y="5214950"/>
            <a:ext cx="2953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000" b="1" kern="0" dirty="0" smtClean="0">
                <a:sym typeface="微软雅黑"/>
              </a:rPr>
              <a:t>前测（</a:t>
            </a:r>
            <a:r>
              <a:rPr lang="en-US" altLang="zh-CN" sz="2000" b="1" kern="0" dirty="0" smtClean="0">
                <a:sym typeface="微软雅黑"/>
              </a:rPr>
              <a:t>P</a:t>
            </a:r>
            <a:r>
              <a:rPr lang="zh-CN" altLang="en-US" sz="2000" b="1" kern="0" dirty="0" smtClean="0">
                <a:sym typeface="微软雅黑"/>
              </a:rPr>
              <a:t>）：激励学生</a:t>
            </a:r>
            <a:endParaRPr lang="zh-CN" altLang="en-US" sz="2000" b="1" kern="0" dirty="0">
              <a:sym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1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7" grpId="0" animBg="1"/>
      <p:bldP spid="19" grpId="0"/>
      <p:bldP spid="20" grpId="0"/>
      <p:bldP spid="21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108" y="2285992"/>
            <a:ext cx="2419772" cy="4015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1523174" y="1714488"/>
            <a:ext cx="4429156" cy="40211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1451736" y="1714488"/>
            <a:ext cx="4357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Calibri" pitchFamily="34" charset="0"/>
              </a:rPr>
              <a:t>完成情况与“不懂”，教师掌握学情</a:t>
            </a:r>
            <a:endParaRPr lang="zh-CN" altLang="en-US" sz="2000" dirty="0">
              <a:latin typeface="Calibri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738148" y="285728"/>
            <a:ext cx="5248796" cy="372612"/>
            <a:chOff x="4439022" y="515515"/>
            <a:chExt cx="7200528" cy="287744"/>
          </a:xfrm>
        </p:grpSpPr>
        <p:sp>
          <p:nvSpPr>
            <p:cNvPr id="8" name="矩形 7"/>
            <p:cNvSpPr/>
            <p:nvPr/>
          </p:nvSpPr>
          <p:spPr>
            <a:xfrm>
              <a:off x="4439022" y="516127"/>
              <a:ext cx="7200528" cy="2871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15"/>
            <p:cNvGrpSpPr/>
            <p:nvPr/>
          </p:nvGrpSpPr>
          <p:grpSpPr>
            <a:xfrm>
              <a:off x="6835956" y="515515"/>
              <a:ext cx="4464866" cy="261625"/>
              <a:chOff x="1964565" y="842865"/>
              <a:chExt cx="5039050" cy="2952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" name="矩形 9"/>
              <p:cNvSpPr/>
              <p:nvPr/>
            </p:nvSpPr>
            <p:spPr>
              <a:xfrm>
                <a:off x="1964565" y="858527"/>
                <a:ext cx="2273735" cy="27958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zh-CN" altLang="en-US" sz="1500" kern="0" spc="89" dirty="0" smtClean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课堂互动</a:t>
                </a:r>
                <a:endParaRPr lang="zh-CN" altLang="en-US" sz="1500" kern="0" spc="89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504242" y="842865"/>
                <a:ext cx="2499373" cy="2666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zh-CN" altLang="en-US" sz="1500" kern="0" spc="89" dirty="0" smtClean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课后提升</a:t>
                </a:r>
                <a:endParaRPr lang="zh-CN" altLang="en-US" sz="1500" kern="0" spc="89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6870005" y="347510"/>
            <a:ext cx="1399876" cy="266201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lIns="81016" tIns="40508" rIns="81016" bIns="40508" rtlCol="0" anchor="ctr"/>
          <a:lstStyle/>
          <a:p>
            <a:pPr algn="ctr"/>
            <a:r>
              <a:rPr lang="zh-CN" altLang="en-US" sz="2000" b="1" kern="0" spc="89" dirty="0" smtClean="0">
                <a:solidFill>
                  <a:schemeClr val="bg1"/>
                </a:solidFill>
                <a:cs typeface="+mn-ea"/>
                <a:sym typeface="+mn-lt"/>
              </a:rPr>
              <a:t>课前预习</a:t>
            </a:r>
            <a:endParaRPr lang="zh-CN" altLang="en-US" sz="2000" b="1" kern="0" spc="8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3407" y="2233388"/>
            <a:ext cx="2392896" cy="4040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09916" y="2214554"/>
            <a:ext cx="2367906" cy="4029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98929" y="2298438"/>
            <a:ext cx="2430550" cy="4003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6452396" y="1643050"/>
            <a:ext cx="5214973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Calibri" pitchFamily="34" charset="0"/>
              </a:rPr>
              <a:t>习题检测效果数据直观，激励学生努力争优</a:t>
            </a:r>
            <a:endParaRPr lang="zh-CN" altLang="en-US" sz="2000" dirty="0">
              <a:latin typeface="Calibri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240121" y="5089265"/>
            <a:ext cx="13588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095602" y="5072074"/>
            <a:ext cx="2775390" cy="1285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482052" y="3345677"/>
            <a:ext cx="2703952" cy="1023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80166" y="500042"/>
            <a:ext cx="4857784" cy="384103"/>
          </a:xfrm>
          <a:prstGeom prst="rect">
            <a:avLst/>
          </a:prstGeom>
        </p:spPr>
        <p:txBody>
          <a:bodyPr vert="horz" wrap="square" lIns="75587" tIns="37794" rIns="75587" bIns="37794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000" b="1" dirty="0" smtClean="0">
                <a:cs typeface="+mn-ea"/>
                <a:sym typeface="+mn-lt"/>
              </a:rPr>
              <a:t>课前预习</a:t>
            </a:r>
            <a:r>
              <a:rPr lang="en-US" altLang="zh-CN" sz="2000" b="1" dirty="0" smtClean="0">
                <a:cs typeface="+mn-ea"/>
                <a:sym typeface="+mn-lt"/>
              </a:rPr>
              <a:t>——</a:t>
            </a:r>
            <a:r>
              <a:rPr lang="zh-CN" altLang="en-US" sz="2000" b="1" dirty="0" smtClean="0">
                <a:cs typeface="+mn-ea"/>
                <a:sym typeface="+mn-lt"/>
              </a:rPr>
              <a:t>知识预处理（</a:t>
            </a:r>
            <a:r>
              <a:rPr lang="en-US" altLang="zh-CN" sz="2000" b="1" dirty="0" smtClean="0">
                <a:cs typeface="+mn-ea"/>
                <a:sym typeface="+mn-lt"/>
              </a:rPr>
              <a:t>B-O-P</a:t>
            </a:r>
            <a:r>
              <a:rPr lang="zh-CN" altLang="en-US" sz="2000" b="1" dirty="0" smtClean="0">
                <a:cs typeface="+mn-ea"/>
                <a:sym typeface="+mn-lt"/>
              </a:rPr>
              <a:t>）</a:t>
            </a:r>
            <a:endParaRPr lang="id-ID" altLang="zh-CN" sz="2000" b="1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80760" y="1071546"/>
            <a:ext cx="2268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r>
              <a:rPr lang="zh-CN" altLang="en-US" sz="2000" b="1" kern="0" dirty="0" smtClean="0">
                <a:sym typeface="微软雅黑"/>
              </a:rPr>
              <a:t>推送预习测试题</a:t>
            </a:r>
            <a:endParaRPr lang="zh-CN" altLang="en-US" sz="2000" b="1" kern="0" dirty="0">
              <a:sym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58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9"/>
          <p:cNvGrpSpPr/>
          <p:nvPr/>
        </p:nvGrpSpPr>
        <p:grpSpPr>
          <a:xfrm>
            <a:off x="308728" y="2428868"/>
            <a:ext cx="5595140" cy="2924774"/>
            <a:chOff x="8398292" y="1064795"/>
            <a:chExt cx="3889040" cy="2196116"/>
          </a:xfrm>
        </p:grpSpPr>
        <p:sp>
          <p:nvSpPr>
            <p:cNvPr id="101" name="云形 100"/>
            <p:cNvSpPr/>
            <p:nvPr/>
          </p:nvSpPr>
          <p:spPr>
            <a:xfrm>
              <a:off x="8398292" y="1064795"/>
              <a:ext cx="3889040" cy="2196116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624399" y="1168934"/>
              <a:ext cx="3604854" cy="180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70C0"/>
                </a:buClr>
                <a:buFont typeface="Wingdings" pitchFamily="2" charset="2"/>
                <a:buChar char="p"/>
              </a:pPr>
              <a:r>
                <a:rPr lang="zh-CN" altLang="en-US" sz="2000" dirty="0" smtClean="0">
                  <a:latin typeface="Calibri" pitchFamily="34" charset="0"/>
                </a:rPr>
                <a:t>重点讲解：剖析知识点，引导深入理解</a:t>
              </a:r>
              <a:endParaRPr lang="en-US" altLang="zh-CN" sz="2000" dirty="0" smtClean="0">
                <a:latin typeface="Calibri" pitchFamily="34" charset="0"/>
              </a:endParaRPr>
            </a:p>
            <a:p>
              <a:pPr>
                <a:lnSpc>
                  <a:spcPct val="150000"/>
                </a:lnSpc>
                <a:buClr>
                  <a:srgbClr val="0070C0"/>
                </a:buClr>
                <a:buFont typeface="Wingdings" pitchFamily="2" charset="2"/>
                <a:buChar char="p"/>
              </a:pPr>
              <a:r>
                <a:rPr lang="zh-CN" altLang="en-US" sz="2000" dirty="0" smtClean="0">
                  <a:latin typeface="Calibri" pitchFamily="34" charset="0"/>
                </a:rPr>
                <a:t>层层递进：问题由浅入深，由易到难</a:t>
              </a:r>
              <a:endParaRPr lang="en-US" altLang="zh-CN" sz="2000" dirty="0" smtClean="0">
                <a:latin typeface="Calibri" pitchFamily="34" charset="0"/>
              </a:endParaRPr>
            </a:p>
            <a:p>
              <a:pPr>
                <a:lnSpc>
                  <a:spcPct val="150000"/>
                </a:lnSpc>
                <a:buClr>
                  <a:srgbClr val="0070C0"/>
                </a:buClr>
                <a:buFont typeface="Wingdings" pitchFamily="2" charset="2"/>
                <a:buChar char="p"/>
              </a:pPr>
              <a:r>
                <a:rPr lang="zh-CN" altLang="en-US" sz="2000" dirty="0" smtClean="0">
                  <a:latin typeface="Calibri" pitchFamily="34" charset="0"/>
                </a:rPr>
                <a:t>案例分析：分组讨论</a:t>
              </a:r>
              <a:r>
                <a:rPr lang="zh-CN" altLang="en-US" sz="2000" dirty="0">
                  <a:latin typeface="Calibri" pitchFamily="34" charset="0"/>
                </a:rPr>
                <a:t>或者</a:t>
              </a:r>
              <a:r>
                <a:rPr lang="zh-CN" altLang="en-US" sz="2000" dirty="0" smtClean="0">
                  <a:latin typeface="Calibri" pitchFamily="34" charset="0"/>
                </a:rPr>
                <a:t>个人作答</a:t>
              </a:r>
              <a:endParaRPr lang="en-US" altLang="zh-CN" sz="2000" dirty="0" smtClean="0">
                <a:latin typeface="Calibri" pitchFamily="34" charset="0"/>
              </a:endParaRPr>
            </a:p>
            <a:p>
              <a:pPr>
                <a:lnSpc>
                  <a:spcPct val="150000"/>
                </a:lnSpc>
                <a:buClr>
                  <a:srgbClr val="0070C0"/>
                </a:buClr>
                <a:buFont typeface="Wingdings" pitchFamily="2" charset="2"/>
                <a:buChar char="p"/>
              </a:pPr>
              <a:r>
                <a:rPr lang="zh-CN" altLang="en-US" sz="2000" dirty="0" smtClean="0">
                  <a:latin typeface="Calibri" pitchFamily="34" charset="0"/>
                </a:rPr>
                <a:t>应用实操：分组讨论或头脑风暴</a:t>
              </a:r>
              <a:endParaRPr lang="en-US" altLang="zh-CN" sz="2000" dirty="0" smtClean="0">
                <a:latin typeface="Calibri" pitchFamily="34" charset="0"/>
              </a:endParaRPr>
            </a:p>
            <a:p>
              <a:pPr>
                <a:lnSpc>
                  <a:spcPct val="150000"/>
                </a:lnSpc>
                <a:buClr>
                  <a:srgbClr val="0070C0"/>
                </a:buClr>
                <a:buFont typeface="Wingdings" pitchFamily="2" charset="2"/>
                <a:buChar char="p"/>
              </a:pPr>
              <a:r>
                <a:rPr lang="zh-CN" altLang="en-US" sz="2000" dirty="0" smtClean="0">
                  <a:latin typeface="Calibri" pitchFamily="34" charset="0"/>
                </a:rPr>
                <a:t>学生互评：投票，投稿，互评</a:t>
              </a:r>
              <a:endParaRPr lang="en-US" altLang="zh-CN" sz="2000" dirty="0" smtClean="0">
                <a:latin typeface="Calibri" pitchFamily="34" charset="0"/>
              </a:endParaRPr>
            </a:p>
          </p:txBody>
        </p:sp>
      </p:grpSp>
      <p:grpSp>
        <p:nvGrpSpPr>
          <p:cNvPr id="19" name="组合 21"/>
          <p:cNvGrpSpPr/>
          <p:nvPr/>
        </p:nvGrpSpPr>
        <p:grpSpPr>
          <a:xfrm>
            <a:off x="7035794" y="392886"/>
            <a:ext cx="4829654" cy="303219"/>
            <a:chOff x="6809896" y="500040"/>
            <a:chExt cx="4829654" cy="303219"/>
          </a:xfrm>
        </p:grpSpPr>
        <p:sp>
          <p:nvSpPr>
            <p:cNvPr id="20" name="矩形 19"/>
            <p:cNvSpPr/>
            <p:nvPr/>
          </p:nvSpPr>
          <p:spPr>
            <a:xfrm>
              <a:off x="6809896" y="516127"/>
              <a:ext cx="4829654" cy="2871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" name="组合 15"/>
            <p:cNvGrpSpPr/>
            <p:nvPr/>
          </p:nvGrpSpPr>
          <p:grpSpPr>
            <a:xfrm>
              <a:off x="6821420" y="500040"/>
              <a:ext cx="4703074" cy="287131"/>
              <a:chOff x="1948160" y="825404"/>
              <a:chExt cx="5307892" cy="32403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2" name="矩形 21"/>
              <p:cNvSpPr/>
              <p:nvPr/>
            </p:nvSpPr>
            <p:spPr>
              <a:xfrm>
                <a:off x="1948160" y="825404"/>
                <a:ext cx="1374484" cy="32247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zh-CN" altLang="en-US" sz="1500" kern="0" spc="89" dirty="0" smtClean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课前</a:t>
                </a:r>
                <a:r>
                  <a:rPr lang="zh-CN" altLang="en-US" sz="1500" kern="0" spc="89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预习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586087" y="825404"/>
                <a:ext cx="1669965" cy="32403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zh-CN" altLang="en-US" sz="1500" kern="0" spc="89" dirty="0" smtClean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课后提升</a:t>
                </a:r>
                <a:endParaRPr lang="zh-CN" altLang="en-US" sz="1500" kern="0" spc="89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8452660" y="285728"/>
            <a:ext cx="1713942" cy="500066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lIns="81016" tIns="40508" rIns="81016" bIns="40508" rtlCol="0" anchor="ctr"/>
          <a:lstStyle/>
          <a:p>
            <a:pPr algn="ctr"/>
            <a:r>
              <a:rPr lang="zh-CN" altLang="en-US" sz="2000" b="1" kern="0" spc="89" dirty="0" smtClean="0">
                <a:solidFill>
                  <a:schemeClr val="bg1"/>
                </a:solidFill>
                <a:cs typeface="+mn-ea"/>
                <a:sym typeface="+mn-lt"/>
              </a:rPr>
              <a:t>课堂互动</a:t>
            </a:r>
            <a:endParaRPr lang="zh-CN" altLang="en-US" sz="2000" b="1" kern="0" spc="8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3108" y="1714488"/>
            <a:ext cx="2428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 sz="2200" b="1" kern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457200" indent="-457200"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zh-CN" altLang="en-US" sz="2000" dirty="0" smtClean="0">
                <a:solidFill>
                  <a:srgbClr val="BC0C19"/>
                </a:solidFill>
                <a:sym typeface="微软雅黑"/>
              </a:rPr>
              <a:t>教</a:t>
            </a:r>
            <a:r>
              <a:rPr lang="en-US" altLang="zh-CN" sz="2000" dirty="0" smtClean="0">
                <a:solidFill>
                  <a:srgbClr val="BC0C19"/>
                </a:solidFill>
                <a:sym typeface="微软雅黑"/>
              </a:rPr>
              <a:t>-</a:t>
            </a:r>
            <a:r>
              <a:rPr lang="zh-CN" altLang="en-US" sz="2000" dirty="0" smtClean="0">
                <a:solidFill>
                  <a:srgbClr val="BC0C19"/>
                </a:solidFill>
                <a:sym typeface="微软雅黑"/>
              </a:rPr>
              <a:t>学</a:t>
            </a:r>
            <a:r>
              <a:rPr lang="en-US" altLang="zh-CN" sz="2000" dirty="0" smtClean="0">
                <a:solidFill>
                  <a:srgbClr val="BC0C19"/>
                </a:solidFill>
                <a:sym typeface="微软雅黑"/>
              </a:rPr>
              <a:t>-</a:t>
            </a:r>
            <a:r>
              <a:rPr lang="zh-CN" altLang="en-US" sz="2000" dirty="0" smtClean="0">
                <a:solidFill>
                  <a:srgbClr val="BC0C19"/>
                </a:solidFill>
                <a:sym typeface="微软雅黑"/>
              </a:rPr>
              <a:t>评融合</a:t>
            </a:r>
            <a:endParaRPr lang="zh-CN" altLang="en-US" sz="2000" dirty="0">
              <a:solidFill>
                <a:srgbClr val="BC0C19"/>
              </a:solidFill>
              <a:sym typeface="微软雅黑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3042" y="428604"/>
            <a:ext cx="4298016" cy="384103"/>
          </a:xfrm>
          <a:prstGeom prst="rect">
            <a:avLst/>
          </a:prstGeom>
        </p:spPr>
        <p:txBody>
          <a:bodyPr vert="horz" wrap="none" lIns="75587" tIns="37794" rIns="75587" bIns="37794">
            <a:spAutoFit/>
          </a:bodyPr>
          <a:lstStyle/>
          <a:p>
            <a:r>
              <a:rPr lang="en-US" altLang="zh-CN" sz="2000" b="1" dirty="0" smtClean="0">
                <a:cs typeface="+mn-ea"/>
                <a:sym typeface="+mn-lt"/>
              </a:rPr>
              <a:t> </a:t>
            </a:r>
            <a:r>
              <a:rPr lang="zh-CN" altLang="en-US" sz="2000" b="1" dirty="0" smtClean="0">
                <a:cs typeface="+mn-ea"/>
                <a:sym typeface="+mn-lt"/>
              </a:rPr>
              <a:t>课堂互动</a:t>
            </a:r>
            <a:r>
              <a:rPr lang="en-US" altLang="zh-CN" sz="2000" b="1" dirty="0" smtClean="0">
                <a:cs typeface="+mn-ea"/>
                <a:sym typeface="+mn-lt"/>
              </a:rPr>
              <a:t>——</a:t>
            </a:r>
            <a:r>
              <a:rPr lang="zh-CN" altLang="en-US" sz="2000" b="1" dirty="0" smtClean="0">
                <a:cs typeface="+mn-ea"/>
                <a:sym typeface="+mn-lt"/>
              </a:rPr>
              <a:t>交互式学习检测</a:t>
            </a:r>
            <a:r>
              <a:rPr lang="en-US" altLang="zh-CN" sz="2000" b="1" dirty="0" smtClean="0">
                <a:cs typeface="+mn-ea"/>
                <a:sym typeface="+mn-lt"/>
              </a:rPr>
              <a:t>(P-P)</a:t>
            </a:r>
            <a:endParaRPr lang="id-ID" altLang="zh-CN" sz="2000" b="1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0232" y="1000108"/>
            <a:ext cx="5051383" cy="452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zh-CN" altLang="en-US" sz="2000" b="1" kern="0" dirty="0" smtClean="0">
                <a:sym typeface="微软雅黑"/>
              </a:rPr>
              <a:t> 师生交互式学习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） </a:t>
            </a:r>
            <a:r>
              <a:rPr lang="zh-CN" altLang="en-US" sz="2000" b="1" kern="0" dirty="0" smtClean="0">
                <a:sym typeface="微软雅黑"/>
              </a:rPr>
              <a:t>：形成学习共同体</a:t>
            </a:r>
            <a:endParaRPr lang="en-US" altLang="zh-CN" sz="2000" b="1" kern="0" dirty="0" smtClean="0">
              <a:sym typeface="微软雅黑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81024" y="2143116"/>
            <a:ext cx="47740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p"/>
            </a:pPr>
            <a:r>
              <a:rPr lang="zh-CN" altLang="en-US" sz="2000" dirty="0" smtClean="0">
                <a:latin typeface="Calibri" pitchFamily="34" charset="0"/>
              </a:rPr>
              <a:t>应用实操训练：个人作答或者小组讨论</a:t>
            </a:r>
            <a:endParaRPr lang="en-US" altLang="zh-CN" sz="2000" dirty="0" smtClean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9520" y="5286388"/>
            <a:ext cx="4714908" cy="532453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2200" dirty="0" smtClean="0">
                <a:sym typeface="微软雅黑"/>
              </a:rPr>
              <a:t>锻炼和培养团队合作和竞争意识</a:t>
            </a:r>
            <a:endParaRPr lang="en-US" altLang="zh-CN" sz="2200" dirty="0" smtClean="0">
              <a:sym typeface="微软雅黑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095338" y="3214686"/>
            <a:ext cx="27146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zh-CN" altLang="en-US" sz="2000" dirty="0" smtClean="0">
                <a:latin typeface="Calibri" pitchFamily="34" charset="0"/>
              </a:rPr>
              <a:t>合作完成提高效率</a:t>
            </a:r>
            <a:endParaRPr lang="en-US" altLang="zh-CN" sz="20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zh-CN" altLang="en-US" sz="2000" dirty="0" smtClean="0">
                <a:latin typeface="Calibri" pitchFamily="34" charset="0"/>
              </a:rPr>
              <a:t>提交形式多样自选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（文字、图片、文档）</a:t>
            </a:r>
            <a:endParaRPr lang="en-US" altLang="zh-CN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9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/>
      <p:bldP spid="26" grpId="0"/>
      <p:bldP spid="27" grpId="0" animBg="1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13952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35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3E687E"/>
      </a:accent1>
      <a:accent2>
        <a:srgbClr val="009EE8"/>
      </a:accent2>
      <a:accent3>
        <a:srgbClr val="00A69C"/>
      </a:accent3>
      <a:accent4>
        <a:srgbClr val="FD8D3D"/>
      </a:accent4>
      <a:accent5>
        <a:srgbClr val="F4545F"/>
      </a:accent5>
      <a:accent6>
        <a:srgbClr val="4472C4"/>
      </a:accent6>
      <a:hlink>
        <a:srgbClr val="044DBB"/>
      </a:hlink>
      <a:folHlink>
        <a:srgbClr val="BFBFBF"/>
      </a:folHlink>
    </a:clrScheme>
    <a:fontScheme name="tcm03omo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9680</TotalTime>
  <Words>1022</Words>
  <Application>Microsoft Office PowerPoint</Application>
  <PresentationFormat>自定义</PresentationFormat>
  <Paragraphs>196</Paragraphs>
  <Slides>20</Slides>
  <Notes>20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Manager>TH8154</Manager>
  <Company>我图网TH8154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教学设计</dc:title>
  <dc:subject>教育培训</dc:subject>
  <dc:creator>TH8154</dc:creator>
  <cp:keywords>我图网TH8154</cp:keywords>
  <dc:description>我图网TH8154</dc:description>
  <cp:lastModifiedBy>胡宪君</cp:lastModifiedBy>
  <cp:revision>576</cp:revision>
  <dcterms:created xsi:type="dcterms:W3CDTF">2018-06-07T00:33:37Z</dcterms:created>
  <dcterms:modified xsi:type="dcterms:W3CDTF">2018-11-23T07:15:40Z</dcterms:modified>
  <cp:category>我图网TH8154</cp:category>
</cp:coreProperties>
</file>