
<file path=[Content_Types].xml><?xml version="1.0" encoding="utf-8"?>
<Types xmlns="http://schemas.openxmlformats.org/package/2006/content-types">
  <Default Extension="xml" ContentType="application/xml"/>
  <Default Extension="jpeg" ContentType="image/jpeg"/>
  <Default Extension="mp3" ContentType="audio/unknown"/>
  <Default Extension="emf" ContentType="image/x-emf"/>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6"/>
  </p:notesMasterIdLst>
  <p:sldIdLst>
    <p:sldId id="524" r:id="rId2"/>
    <p:sldId id="589" r:id="rId3"/>
    <p:sldId id="590" r:id="rId4"/>
    <p:sldId id="597" r:id="rId5"/>
    <p:sldId id="527" r:id="rId6"/>
    <p:sldId id="598" r:id="rId7"/>
    <p:sldId id="600" r:id="rId8"/>
    <p:sldId id="601" r:id="rId9"/>
    <p:sldId id="599" r:id="rId10"/>
    <p:sldId id="559" r:id="rId11"/>
    <p:sldId id="602" r:id="rId12"/>
    <p:sldId id="575" r:id="rId13"/>
    <p:sldId id="539" r:id="rId14"/>
    <p:sldId id="596" r:id="rId15"/>
  </p:sldIdLst>
  <p:sldSz cx="9144000" cy="5143500" type="screen16x9"/>
  <p:notesSz cx="6858000" cy="9144000"/>
  <p:custDataLst>
    <p:tags r:id="rId18"/>
  </p:custDataLst>
  <p:defaultTextStyle>
    <a:defPPr>
      <a:defRPr lang="zh-CN"/>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40" userDrawn="1">
          <p15:clr>
            <a:srgbClr val="A4A3A4"/>
          </p15:clr>
        </p15:guide>
        <p15:guide id="2" pos="483" userDrawn="1">
          <p15:clr>
            <a:srgbClr val="A4A3A4"/>
          </p15:clr>
        </p15:guide>
        <p15:guide id="3" pos="7197" userDrawn="1">
          <p15:clr>
            <a:srgbClr val="A4A3A4"/>
          </p15:clr>
        </p15:guide>
        <p15:guide id="4" orient="horz" pos="3657" userDrawn="1">
          <p15:clr>
            <a:srgbClr val="A4A3A4"/>
          </p15:clr>
        </p15:guide>
        <p15:guide id="5" orient="horz" pos="1026" userDrawn="1">
          <p15:clr>
            <a:srgbClr val="A4A3A4"/>
          </p15:clr>
        </p15:guide>
        <p15:guide id="6" orient="horz" pos="210" userDrawn="1">
          <p15:clr>
            <a:srgbClr val="A4A3A4"/>
          </p15:clr>
        </p15:guide>
        <p15:guide id="7" orient="horz" pos="4110" userDrawn="1">
          <p15:clr>
            <a:srgbClr val="A4A3A4"/>
          </p15:clr>
        </p15:guide>
        <p15:guide id="8" pos="3840" userDrawn="1">
          <p15:clr>
            <a:srgbClr val="A4A3A4"/>
          </p15:clr>
        </p15:guide>
        <p15:guide id="9" orient="horz" pos="2001" userDrawn="1">
          <p15:clr>
            <a:srgbClr val="A4A3A4"/>
          </p15:clr>
        </p15:guide>
        <p15:guide id="11" orient="horz" pos="2931" userDrawn="1">
          <p15:clr>
            <a:srgbClr val="A4A3A4"/>
          </p15:clr>
        </p15:guide>
        <p15:guide id="12" orient="horz" pos="2130" userDrawn="1">
          <p15:clr>
            <a:srgbClr val="A4A3A4"/>
          </p15:clr>
        </p15:guide>
        <p15:guide id="13" orient="horz" pos="2743" userDrawn="1">
          <p15:clr>
            <a:srgbClr val="A4A3A4"/>
          </p15:clr>
        </p15:guide>
        <p15:guide id="14" orient="horz" pos="770" userDrawn="1">
          <p15:clr>
            <a:srgbClr val="A4A3A4"/>
          </p15:clr>
        </p15:guide>
        <p15:guide id="15" orient="horz" pos="3083" userDrawn="1">
          <p15:clr>
            <a:srgbClr val="A4A3A4"/>
          </p15:clr>
        </p15:guide>
        <p15:guide id="16" orient="horz" userDrawn="1">
          <p15:clr>
            <a:srgbClr val="A4A3A4"/>
          </p15:clr>
        </p15:guide>
        <p15:guide id="17" orient="horz" pos="2198" userDrawn="1">
          <p15:clr>
            <a:srgbClr val="A4A3A4"/>
          </p15:clr>
        </p15:guide>
        <p15:guide id="18" pos="362" userDrawn="1">
          <p15:clr>
            <a:srgbClr val="A4A3A4"/>
          </p15:clr>
        </p15:guide>
        <p15:guide id="19" pos="5398" userDrawn="1">
          <p15:clr>
            <a:srgbClr val="A4A3A4"/>
          </p15:clr>
        </p15:guide>
        <p15:guide id="20"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ACE5"/>
    <a:srgbClr val="5B9BD5"/>
    <a:srgbClr val="00CFAD"/>
    <a:srgbClr val="F7B540"/>
    <a:srgbClr val="7AC8B9"/>
    <a:srgbClr val="B4CF51"/>
    <a:srgbClr val="71C14E"/>
    <a:srgbClr val="00B1DA"/>
    <a:srgbClr val="006EB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424" autoAdjust="0"/>
  </p:normalViewPr>
  <p:slideViewPr>
    <p:cSldViewPr snapToGrid="0" showGuides="1">
      <p:cViewPr>
        <p:scale>
          <a:sx n="100" d="100"/>
          <a:sy n="100" d="100"/>
        </p:scale>
        <p:origin x="-264" y="-240"/>
      </p:cViewPr>
      <p:guideLst>
        <p:guide orient="horz" pos="2840"/>
        <p:guide orient="horz" pos="3657"/>
        <p:guide orient="horz" pos="1026"/>
        <p:guide orient="horz" pos="210"/>
        <p:guide orient="horz" pos="4110"/>
        <p:guide orient="horz" pos="2001"/>
        <p:guide orient="horz" pos="2931"/>
        <p:guide orient="horz" pos="2130"/>
        <p:guide orient="horz" pos="2743"/>
        <p:guide orient="horz" pos="770"/>
        <p:guide orient="horz" pos="3083"/>
        <p:guide orient="horz"/>
        <p:guide orient="horz" pos="2198"/>
        <p:guide pos="483"/>
        <p:guide pos="7197"/>
        <p:guide pos="3840"/>
        <p:guide pos="362"/>
        <p:guide pos="5398"/>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7DA699EB-6B6F-4303-84E5-698CBBF28AE0}" type="datetimeFigureOut">
              <a:rPr lang="zh-CN" altLang="en-US" smtClean="0"/>
              <a:pPr/>
              <a:t>18/10/25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F1D5E53-1996-4A18-8378-BCF5C8046DA1}" type="slidenum">
              <a:rPr lang="zh-CN" altLang="en-US" smtClean="0"/>
              <a:pPr/>
              <a:t>‹#›</a:t>
            </a:fld>
            <a:endParaRPr lang="zh-CN" altLang="en-US" dirty="0"/>
          </a:p>
        </p:txBody>
      </p:sp>
    </p:spTree>
    <p:extLst>
      <p:ext uri="{BB962C8B-B14F-4D97-AF65-F5344CB8AC3E}">
        <p14:creationId xmlns:p14="http://schemas.microsoft.com/office/powerpoint/2010/main" val="3744765781"/>
      </p:ext>
    </p:extLst>
  </p:cSld>
  <p:clrMap bg1="lt1" tx1="dk1" bg2="lt2" tx2="dk2" accent1="accent1" accent2="accent2" accent3="accent3" accent4="accent4" accent5="accent5" accent6="accent6" hlink="hlink" folHlink="folHlink"/>
  <p:notesStyle>
    <a:lvl1pPr marL="0" algn="l" defTabSz="685732" rtl="0" eaLnBrk="1" latinLnBrk="0" hangingPunct="1">
      <a:defRPr sz="900" kern="1200">
        <a:solidFill>
          <a:schemeClr val="tx1"/>
        </a:solidFill>
        <a:latin typeface="+mn-lt"/>
        <a:ea typeface="微软雅黑" panose="020B0503020204020204" pitchFamily="34" charset="-122"/>
        <a:cs typeface="+mn-cs"/>
      </a:defRPr>
    </a:lvl1pPr>
    <a:lvl2pPr marL="342866" algn="l" defTabSz="685732" rtl="0" eaLnBrk="1" latinLnBrk="0" hangingPunct="1">
      <a:defRPr sz="900" kern="1200">
        <a:solidFill>
          <a:schemeClr val="tx1"/>
        </a:solidFill>
        <a:latin typeface="+mn-lt"/>
        <a:ea typeface="微软雅黑" panose="020B0503020204020204" pitchFamily="34" charset="-122"/>
        <a:cs typeface="+mn-cs"/>
      </a:defRPr>
    </a:lvl2pPr>
    <a:lvl3pPr marL="685732" algn="l" defTabSz="685732" rtl="0" eaLnBrk="1" latinLnBrk="0" hangingPunct="1">
      <a:defRPr sz="900" kern="1200">
        <a:solidFill>
          <a:schemeClr val="tx1"/>
        </a:solidFill>
        <a:latin typeface="+mn-lt"/>
        <a:ea typeface="微软雅黑" panose="020B0503020204020204" pitchFamily="34" charset="-122"/>
        <a:cs typeface="+mn-cs"/>
      </a:defRPr>
    </a:lvl3pPr>
    <a:lvl4pPr marL="1028598" algn="l" defTabSz="685732" rtl="0" eaLnBrk="1" latinLnBrk="0" hangingPunct="1">
      <a:defRPr sz="900" kern="1200">
        <a:solidFill>
          <a:schemeClr val="tx1"/>
        </a:solidFill>
        <a:latin typeface="+mn-lt"/>
        <a:ea typeface="微软雅黑" panose="020B0503020204020204" pitchFamily="34" charset="-122"/>
        <a:cs typeface="+mn-cs"/>
      </a:defRPr>
    </a:lvl4pPr>
    <a:lvl5pPr marL="1371464" algn="l" defTabSz="685732" rtl="0" eaLnBrk="1" latinLnBrk="0" hangingPunct="1">
      <a:defRPr sz="900" kern="1200">
        <a:solidFill>
          <a:schemeClr val="tx1"/>
        </a:solidFill>
        <a:latin typeface="+mn-lt"/>
        <a:ea typeface="微软雅黑" panose="020B0503020204020204" pitchFamily="34" charset="-122"/>
        <a:cs typeface="+mn-cs"/>
      </a:defRPr>
    </a:lvl5pPr>
    <a:lvl6pPr marL="1714331" algn="l" defTabSz="685732" rtl="0" eaLnBrk="1" latinLnBrk="0" hangingPunct="1">
      <a:defRPr sz="900" kern="1200">
        <a:solidFill>
          <a:schemeClr val="tx1"/>
        </a:solidFill>
        <a:latin typeface="+mn-lt"/>
        <a:ea typeface="+mn-ea"/>
        <a:cs typeface="+mn-cs"/>
      </a:defRPr>
    </a:lvl6pPr>
    <a:lvl7pPr marL="2057195" algn="l" defTabSz="685732" rtl="0" eaLnBrk="1" latinLnBrk="0" hangingPunct="1">
      <a:defRPr sz="900" kern="1200">
        <a:solidFill>
          <a:schemeClr val="tx1"/>
        </a:solidFill>
        <a:latin typeface="+mn-lt"/>
        <a:ea typeface="+mn-ea"/>
        <a:cs typeface="+mn-cs"/>
      </a:defRPr>
    </a:lvl7pPr>
    <a:lvl8pPr marL="2400060" algn="l" defTabSz="685732" rtl="0" eaLnBrk="1" latinLnBrk="0" hangingPunct="1">
      <a:defRPr sz="900" kern="1200">
        <a:solidFill>
          <a:schemeClr val="tx1"/>
        </a:solidFill>
        <a:latin typeface="+mn-lt"/>
        <a:ea typeface="+mn-ea"/>
        <a:cs typeface="+mn-cs"/>
      </a:defRPr>
    </a:lvl8pPr>
    <a:lvl9pPr marL="2742926" algn="l" defTabSz="685732"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75916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89" cy="5143499"/>
          </a:xfrm>
          <a:prstGeom prst="rect">
            <a:avLst/>
          </a:prstGeom>
        </p:spPr>
      </p:pic>
      <p:sp>
        <p:nvSpPr>
          <p:cNvPr id="2" name="矩形 1"/>
          <p:cNvSpPr/>
          <p:nvPr userDrawn="1"/>
        </p:nvSpPr>
        <p:spPr>
          <a:xfrm>
            <a:off x="0" y="0"/>
            <a:ext cx="9144000" cy="5143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8424428" y="4711836"/>
            <a:ext cx="718624" cy="288032"/>
            <a:chOff x="8424428" y="4716750"/>
            <a:chExt cx="718624" cy="288032"/>
          </a:xfrm>
          <a:solidFill>
            <a:srgbClr val="BFBFBF"/>
          </a:solidFill>
        </p:grpSpPr>
        <p:sp>
          <p:nvSpPr>
            <p:cNvPr id="4" name="圆角矩形 3"/>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t>‹#›</a:t>
            </a:fld>
            <a:endParaRPr lang="zh-CN" altLang="en-US" sz="1600" dirty="0">
              <a:solidFill>
                <a:schemeClr val="tx1">
                  <a:lumMod val="65000"/>
                  <a:lumOff val="35000"/>
                </a:schemeClr>
              </a:solidFill>
            </a:endParaRPr>
          </a:p>
        </p:txBody>
      </p:sp>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690" y="224620"/>
            <a:ext cx="750209" cy="720000"/>
          </a:xfrm>
          <a:prstGeom prst="rect">
            <a:avLst/>
          </a:prstGeom>
        </p:spPr>
      </p:pic>
    </p:spTree>
    <p:extLst>
      <p:ext uri="{BB962C8B-B14F-4D97-AF65-F5344CB8AC3E}">
        <p14:creationId xmlns:p14="http://schemas.microsoft.com/office/powerpoint/2010/main" val="3104111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89" cy="5143499"/>
          </a:xfrm>
          <a:prstGeom prst="rect">
            <a:avLst/>
          </a:prstGeom>
        </p:spPr>
      </p:pic>
      <p:sp>
        <p:nvSpPr>
          <p:cNvPr id="5" name="矩形 4"/>
          <p:cNvSpPr/>
          <p:nvPr userDrawn="1"/>
        </p:nvSpPr>
        <p:spPr>
          <a:xfrm>
            <a:off x="0" y="0"/>
            <a:ext cx="9144000" cy="5143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544878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89" cy="5143499"/>
          </a:xfrm>
          <a:prstGeom prst="rect">
            <a:avLst/>
          </a:prstGeom>
        </p:spPr>
      </p:pic>
    </p:spTree>
    <p:extLst>
      <p:ext uri="{BB962C8B-B14F-4D97-AF65-F5344CB8AC3E}">
        <p14:creationId xmlns:p14="http://schemas.microsoft.com/office/powerpoint/2010/main" val="285339358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43481"/>
      </p:ext>
    </p:extLst>
  </p:cSld>
  <p:clrMap bg1="lt1" tx1="dk1" bg2="lt2" tx2="dk2" accent1="accent1" accent2="accent2" accent3="accent3" accent4="accent4" accent5="accent5" accent6="accent6" hlink="hlink" folHlink="folHlink"/>
  <p:sldLayoutIdLst>
    <p:sldLayoutId id="2147483727" r:id="rId1"/>
    <p:sldLayoutId id="2147483732" r:id="rId2"/>
    <p:sldLayoutId id="2147483733" r:id="rId3"/>
    <p:sldLayoutId id="2147483734" r:id="rId4"/>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emf"/><Relationship Id="rId7" Type="http://schemas.openxmlformats.org/officeDocument/2006/relationships/image" Target="../media/image5.emf"/><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 y="0"/>
            <a:ext cx="9141289" cy="5143499"/>
          </a:xfrm>
          <a:prstGeom prst="rect">
            <a:avLst/>
          </a:prstGeom>
        </p:spPr>
      </p:pic>
      <p:pic>
        <p:nvPicPr>
          <p:cNvPr id="32" name="d - 大调卡农">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9592" y="-122767"/>
            <a:ext cx="457200" cy="457200"/>
          </a:xfrm>
          <a:prstGeom prst="rect">
            <a:avLst/>
          </a:prstGeom>
        </p:spPr>
      </p:pic>
      <p:sp>
        <p:nvSpPr>
          <p:cNvPr id="24" name="TextBox 18"/>
          <p:cNvSpPr txBox="1"/>
          <p:nvPr/>
        </p:nvSpPr>
        <p:spPr>
          <a:xfrm>
            <a:off x="971442" y="903586"/>
            <a:ext cx="7759497" cy="648096"/>
          </a:xfrm>
          <a:prstGeom prst="rect">
            <a:avLst/>
          </a:prstGeom>
          <a:noFill/>
        </p:spPr>
        <p:txBody>
          <a:bodyPr wrap="none" lIns="32227" tIns="16114" rIns="32227" bIns="16114" rtlCol="0">
            <a:spAutoFit/>
          </a:bodyPr>
          <a:lstStyle/>
          <a:p>
            <a:pPr defTabSz="868489"/>
            <a:r>
              <a:rPr lang="zh-CN" altLang="zh-CN" sz="4000" b="1" dirty="0">
                <a:latin typeface="微软雅黑"/>
                <a:ea typeface="微软雅黑"/>
                <a:cs typeface="微软雅黑"/>
              </a:rPr>
              <a:t>高校艺术化的思政课教学创新探索</a:t>
            </a:r>
            <a:r>
              <a:rPr lang="zh-CN" altLang="zh-CN" sz="4000" dirty="0">
                <a:latin typeface="微软雅黑"/>
                <a:ea typeface="微软雅黑"/>
                <a:cs typeface="微软雅黑"/>
              </a:rPr>
              <a:t> </a:t>
            </a:r>
            <a:endParaRPr lang="zh-CN" altLang="en-US" sz="4000" spc="-106" dirty="0">
              <a:solidFill>
                <a:srgbClr val="7AC8B9"/>
              </a:solidFill>
              <a:latin typeface="微软雅黑"/>
              <a:ea typeface="微软雅黑"/>
              <a:cs typeface="微软雅黑"/>
            </a:endParaRPr>
          </a:p>
        </p:txBody>
      </p:sp>
      <p:pic>
        <p:nvPicPr>
          <p:cNvPr id="2" name="图片 1"/>
          <p:cNvPicPr>
            <a:picLocks noChangeAspect="1"/>
          </p:cNvPicPr>
          <p:nvPr/>
        </p:nvPicPr>
        <p:blipFill>
          <a:blip r:embed="rId6"/>
          <a:stretch>
            <a:fillRect/>
          </a:stretch>
        </p:blipFill>
        <p:spPr>
          <a:xfrm>
            <a:off x="971704" y="1599275"/>
            <a:ext cx="6203796" cy="166025"/>
          </a:xfrm>
          <a:prstGeom prst="rect">
            <a:avLst/>
          </a:prstGeom>
        </p:spPr>
      </p:pic>
      <p:pic>
        <p:nvPicPr>
          <p:cNvPr id="3" name="图片 2"/>
          <p:cNvPicPr>
            <a:picLocks noChangeAspect="1"/>
          </p:cNvPicPr>
          <p:nvPr/>
        </p:nvPicPr>
        <p:blipFill>
          <a:blip r:embed="rId7"/>
          <a:stretch>
            <a:fillRect/>
          </a:stretch>
        </p:blipFill>
        <p:spPr>
          <a:xfrm>
            <a:off x="7390808" y="375111"/>
            <a:ext cx="666000" cy="540000"/>
          </a:xfrm>
          <a:prstGeom prst="rect">
            <a:avLst/>
          </a:prstGeom>
        </p:spPr>
      </p:pic>
      <p:sp>
        <p:nvSpPr>
          <p:cNvPr id="4" name="文本框 3"/>
          <p:cNvSpPr txBox="1"/>
          <p:nvPr/>
        </p:nvSpPr>
        <p:spPr>
          <a:xfrm>
            <a:off x="5461000" y="3200400"/>
            <a:ext cx="3276600" cy="400110"/>
          </a:xfrm>
          <a:prstGeom prst="rect">
            <a:avLst/>
          </a:prstGeom>
          <a:noFill/>
        </p:spPr>
        <p:txBody>
          <a:bodyPr wrap="square" rtlCol="0">
            <a:spAutoFit/>
          </a:bodyPr>
          <a:lstStyle/>
          <a:p>
            <a:r>
              <a:rPr kumimoji="1" lang="zh-CN" altLang="en-US" sz="2000" dirty="0" smtClean="0">
                <a:latin typeface="微软雅黑"/>
                <a:ea typeface="微软雅黑"/>
                <a:cs typeface="微软雅黑"/>
              </a:rPr>
              <a:t>西安培华学院思政部</a:t>
            </a:r>
            <a:r>
              <a:rPr kumimoji="1" lang="en-US" altLang="zh-CN" sz="2000" dirty="0" smtClean="0">
                <a:latin typeface="微软雅黑"/>
                <a:ea typeface="微软雅黑"/>
                <a:cs typeface="微软雅黑"/>
              </a:rPr>
              <a:t> </a:t>
            </a:r>
            <a:r>
              <a:rPr kumimoji="1" lang="zh-CN" altLang="en-US" sz="2000" dirty="0" smtClean="0">
                <a:latin typeface="微软雅黑"/>
                <a:ea typeface="微软雅黑"/>
                <a:cs typeface="微软雅黑"/>
              </a:rPr>
              <a:t>郗铮</a:t>
            </a:r>
            <a:endParaRPr kumimoji="1" lang="zh-CN" altLang="en-US" sz="2000" dirty="0">
              <a:latin typeface="微软雅黑"/>
              <a:ea typeface="微软雅黑"/>
              <a:cs typeface="微软雅黑"/>
            </a:endParaRPr>
          </a:p>
        </p:txBody>
      </p:sp>
    </p:spTree>
    <p:extLst>
      <p:ext uri="{BB962C8B-B14F-4D97-AF65-F5344CB8AC3E}">
        <p14:creationId xmlns:p14="http://schemas.microsoft.com/office/powerpoint/2010/main" val="3126412226"/>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2"/>
                                        </p:tgtEl>
                                      </p:cBhvr>
                                    </p:cmd>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41" presetClass="entr" presetSubtype="0" fill="hold" grpId="0" nodeType="withEffect">
                                  <p:stCondLst>
                                    <p:cond delay="500"/>
                                  </p:stCondLst>
                                  <p:iterate type="lt">
                                    <p:tmPct val="10000"/>
                                  </p:iterate>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4"/>
                                        </p:tgtEl>
                                        <p:attrNameLst>
                                          <p:attrName>ppt_y</p:attrName>
                                        </p:attrNameLst>
                                      </p:cBhvr>
                                      <p:tavLst>
                                        <p:tav tm="0">
                                          <p:val>
                                            <p:strVal val="#ppt_y"/>
                                          </p:val>
                                        </p:tav>
                                        <p:tav tm="100000">
                                          <p:val>
                                            <p:strVal val="#ppt_y"/>
                                          </p:val>
                                        </p:tav>
                                      </p:tavLst>
                                    </p:anim>
                                    <p:anim calcmode="lin" valueType="num">
                                      <p:cBhvr>
                                        <p:cTn id="1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4"/>
                                        </p:tgtEl>
                                      </p:cBhvr>
                                    </p:animEffect>
                                  </p:childTnLst>
                                </p:cTn>
                              </p:par>
                            </p:childTnLst>
                          </p:cTn>
                        </p:par>
                        <p:par>
                          <p:cTn id="18" fill="hold">
                            <p:stCondLst>
                              <p:cond delay="1700"/>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2200"/>
                            </p:stCondLst>
                            <p:childTnLst>
                              <p:par>
                                <p:cTn id="23" presetID="2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par>
                          <p:cTn id="33" fill="hold">
                            <p:stCondLst>
                              <p:cond delay="3200"/>
                            </p:stCondLst>
                            <p:childTnLst>
                              <p:par>
                                <p:cTn id="34" presetID="22" presetClass="entr" presetSubtype="4"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hold" display="0">
                  <p:stCondLst>
                    <p:cond delay="indefinite"/>
                  </p:stCondLst>
                  <p:endCondLst>
                    <p:cond evt="onStopAudio" delay="0">
                      <p:tgtEl>
                        <p:sldTgt/>
                      </p:tgtEl>
                    </p:cond>
                  </p:endCondLst>
                </p:cTn>
                <p:tgtEl>
                  <p:spTgt spid="32"/>
                </p:tgtEl>
              </p:cMediaNode>
            </p:audio>
          </p:childTnLst>
        </p:cTn>
      </p:par>
    </p:tnLst>
    <p:bldLst>
      <p:bldP spid="24"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
          <p:cNvSpPr>
            <a:spLocks noChangeArrowheads="1"/>
          </p:cNvSpPr>
          <p:nvPr/>
        </p:nvSpPr>
        <p:spPr bwMode="auto">
          <a:xfrm>
            <a:off x="929360" y="377439"/>
            <a:ext cx="1369742"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sz="2400" b="1" dirty="0" smtClean="0">
                <a:solidFill>
                  <a:schemeClr val="tx1">
                    <a:lumMod val="75000"/>
                    <a:lumOff val="25000"/>
                  </a:schemeClr>
                </a:solidFill>
                <a:latin typeface="Arial" panose="020B0604020202020204" pitchFamily="34" charset="0"/>
                <a:cs typeface="Arial" panose="020B0604020202020204" pitchFamily="34" charset="0"/>
              </a:rPr>
              <a:t>创新思路</a:t>
            </a:r>
            <a:endParaRPr lang="zh-CN" altLang="en-U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7" name="椭圆 46"/>
          <p:cNvSpPr/>
          <p:nvPr/>
        </p:nvSpPr>
        <p:spPr>
          <a:xfrm>
            <a:off x="3059113" y="1276350"/>
            <a:ext cx="2917825" cy="2916238"/>
          </a:xfrm>
          <a:prstGeom prst="ellipse">
            <a:avLst/>
          </a:prstGeom>
          <a:noFill/>
          <a:ln w="10795"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grpSp>
        <p:nvGrpSpPr>
          <p:cNvPr id="48" name="组合 47"/>
          <p:cNvGrpSpPr>
            <a:grpSpLocks/>
          </p:cNvGrpSpPr>
          <p:nvPr/>
        </p:nvGrpSpPr>
        <p:grpSpPr bwMode="auto">
          <a:xfrm>
            <a:off x="3125788" y="1341438"/>
            <a:ext cx="2784475" cy="2784475"/>
            <a:chOff x="3047429" y="1323744"/>
            <a:chExt cx="2783847" cy="2783844"/>
          </a:xfrm>
        </p:grpSpPr>
        <p:sp>
          <p:nvSpPr>
            <p:cNvPr id="49" name="椭圆 11"/>
            <p:cNvSpPr>
              <a:spLocks/>
            </p:cNvSpPr>
            <p:nvPr/>
          </p:nvSpPr>
          <p:spPr bwMode="auto">
            <a:xfrm rot="2700000">
              <a:off x="3862480" y="1323962"/>
              <a:ext cx="1153402" cy="1152965"/>
            </a:xfrm>
            <a:custGeom>
              <a:avLst/>
              <a:gdLst>
                <a:gd name="T0" fmla="*/ 746531 w 1153402"/>
                <a:gd name="T1" fmla="*/ 0 h 1152965"/>
                <a:gd name="T2" fmla="*/ 1153402 w 1153402"/>
                <a:gd name="T3" fmla="*/ 342875 h 1152965"/>
                <a:gd name="T4" fmla="*/ 1153402 w 1153402"/>
                <a:gd name="T5" fmla="*/ 1152965 h 1152965"/>
                <a:gd name="T6" fmla="*/ 343312 w 1153402"/>
                <a:gd name="T7" fmla="*/ 1152965 h 1152965"/>
                <a:gd name="T8" fmla="*/ 0 w 1153402"/>
                <a:gd name="T9" fmla="*/ 746050 h 1152965"/>
                <a:gd name="T10" fmla="*/ 746531 w 1153402"/>
                <a:gd name="T11" fmla="*/ 0 h 1152965"/>
                <a:gd name="T12" fmla="*/ 0 60000 65536"/>
                <a:gd name="T13" fmla="*/ 0 60000 65536"/>
                <a:gd name="T14" fmla="*/ 0 60000 65536"/>
                <a:gd name="T15" fmla="*/ 0 60000 65536"/>
                <a:gd name="T16" fmla="*/ 0 60000 65536"/>
                <a:gd name="T17" fmla="*/ 0 60000 65536"/>
                <a:gd name="T18" fmla="*/ 0 w 1153402"/>
                <a:gd name="T19" fmla="*/ 0 h 1152965"/>
                <a:gd name="T20" fmla="*/ 1153402 w 1153402"/>
                <a:gd name="T21" fmla="*/ 1152965 h 1152965"/>
              </a:gdLst>
              <a:ahLst/>
              <a:cxnLst>
                <a:cxn ang="T12">
                  <a:pos x="T0" y="T1"/>
                </a:cxn>
                <a:cxn ang="T13">
                  <a:pos x="T2" y="T3"/>
                </a:cxn>
                <a:cxn ang="T14">
                  <a:pos x="T4" y="T5"/>
                </a:cxn>
                <a:cxn ang="T15">
                  <a:pos x="T6" y="T7"/>
                </a:cxn>
                <a:cxn ang="T16">
                  <a:pos x="T8" y="T9"/>
                </a:cxn>
                <a:cxn ang="T17">
                  <a:pos x="T10" y="T11"/>
                </a:cxn>
              </a:cxnLst>
              <a:rect l="T18" t="T19" r="T20" b="T21"/>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a:solidFill>
              <a:srgbClr val="71C14E"/>
            </a:solidFill>
            <a:ln w="9525">
              <a:noFill/>
              <a:round/>
              <a:headEnd/>
              <a:tailEnd/>
            </a:ln>
          </p:spPr>
          <p:txBody>
            <a:bodyPr lIns="0" tIns="0" rIns="0" bIns="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Arial" charset="0"/>
              </a:endParaRPr>
            </a:p>
          </p:txBody>
        </p:sp>
        <p:sp>
          <p:nvSpPr>
            <p:cNvPr id="50" name="椭圆 11"/>
            <p:cNvSpPr/>
            <p:nvPr/>
          </p:nvSpPr>
          <p:spPr>
            <a:xfrm rot="2700000" flipH="1">
              <a:off x="4679011" y="2139534"/>
              <a:ext cx="1152265" cy="1152264"/>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solidFill>
              <a:srgbClr val="00CFAD"/>
            </a:solidFill>
            <a:ln>
              <a:noFill/>
            </a:ln>
          </p:spPr>
          <p:txBody>
            <a:bodyPr lIns="0" tIns="0" rIns="0" bIns="0" anchor="ct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1" name="椭圆 11"/>
            <p:cNvSpPr/>
            <p:nvPr/>
          </p:nvSpPr>
          <p:spPr>
            <a:xfrm rot="2700000" flipV="1">
              <a:off x="3047429" y="2139534"/>
              <a:ext cx="1153852" cy="1152264"/>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a:solidFill>
              <a:srgbClr val="F7B540"/>
            </a:solidFill>
            <a:ln>
              <a:noFill/>
            </a:ln>
          </p:spPr>
          <p:txBody>
            <a:bodyPr lIns="0" tIns="0" rIns="0" bIns="0" anchor="ct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2" name="椭圆 11"/>
            <p:cNvSpPr>
              <a:spLocks/>
            </p:cNvSpPr>
            <p:nvPr/>
          </p:nvSpPr>
          <p:spPr bwMode="auto">
            <a:xfrm rot="2700000" flipH="1" flipV="1">
              <a:off x="3862864" y="2954647"/>
              <a:ext cx="1152934" cy="1152947"/>
            </a:xfrm>
            <a:custGeom>
              <a:avLst/>
              <a:gdLst>
                <a:gd name="T0" fmla="*/ 1152934 w 1152934"/>
                <a:gd name="T1" fmla="*/ 1152947 h 1152947"/>
                <a:gd name="T2" fmla="*/ 355974 w 1152934"/>
                <a:gd name="T3" fmla="*/ 1152947 h 1152947"/>
                <a:gd name="T4" fmla="*/ 355974 w 1152934"/>
                <a:gd name="T5" fmla="*/ 1152946 h 1152947"/>
                <a:gd name="T6" fmla="*/ 0 w 1152934"/>
                <a:gd name="T7" fmla="*/ 744754 h 1152947"/>
                <a:gd name="T8" fmla="*/ 746064 w 1152934"/>
                <a:gd name="T9" fmla="*/ 0 h 1152947"/>
                <a:gd name="T10" fmla="*/ 1152933 w 1152934"/>
                <a:gd name="T11" fmla="*/ 342857 h 1152947"/>
                <a:gd name="T12" fmla="*/ 1152934 w 1152934"/>
                <a:gd name="T13" fmla="*/ 342857 h 1152947"/>
                <a:gd name="T14" fmla="*/ 0 60000 65536"/>
                <a:gd name="T15" fmla="*/ 0 60000 65536"/>
                <a:gd name="T16" fmla="*/ 0 60000 65536"/>
                <a:gd name="T17" fmla="*/ 0 60000 65536"/>
                <a:gd name="T18" fmla="*/ 0 60000 65536"/>
                <a:gd name="T19" fmla="*/ 0 60000 65536"/>
                <a:gd name="T20" fmla="*/ 0 60000 65536"/>
                <a:gd name="T21" fmla="*/ 0 w 1152934"/>
                <a:gd name="T22" fmla="*/ 0 h 1152947"/>
                <a:gd name="T23" fmla="*/ 1152934 w 1152934"/>
                <a:gd name="T24" fmla="*/ 1152947 h 1152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a:solidFill>
              <a:srgbClr val="00B1DA"/>
            </a:solidFill>
            <a:ln w="9525">
              <a:noFill/>
              <a:round/>
              <a:headEnd/>
              <a:tailEnd/>
            </a:ln>
          </p:spPr>
          <p:txBody>
            <a:bodyPr lIns="0" tIns="0" rIns="0" bIns="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Arial" charset="0"/>
              </a:endParaRPr>
            </a:p>
          </p:txBody>
        </p:sp>
      </p:grpSp>
      <p:sp>
        <p:nvSpPr>
          <p:cNvPr id="53" name="标题层"/>
          <p:cNvSpPr txBox="1"/>
          <p:nvPr/>
        </p:nvSpPr>
        <p:spPr bwMode="auto">
          <a:xfrm>
            <a:off x="3394075" y="1657350"/>
            <a:ext cx="617538" cy="519113"/>
          </a:xfrm>
          <a:prstGeom prst="rect">
            <a:avLst/>
          </a:prstGeom>
          <a:noFill/>
          <a:effectLst/>
        </p:spPr>
        <p:txBody>
          <a:bodyPr>
            <a:spAutoFit/>
          </a:bodyPr>
          <a:lstStyle/>
          <a:p>
            <a:pPr algn="ctr" defTabSz="914400">
              <a:defRPr/>
            </a:pPr>
            <a:r>
              <a:rPr lang="en-US" altLang="zh-CN" sz="2800" kern="0" dirty="0">
                <a:solidFill>
                  <a:srgbClr val="71C14E"/>
                </a:solidFill>
                <a:latin typeface="Impact" pitchFamily="34" charset="0"/>
                <a:ea typeface="微软雅黑" pitchFamily="34" charset="-122"/>
                <a:cs typeface="Arial" panose="020B0604020202020204" pitchFamily="34" charset="0"/>
              </a:rPr>
              <a:t>01</a:t>
            </a:r>
            <a:endParaRPr lang="zh-CN" altLang="en-US" sz="2800" kern="0" dirty="0">
              <a:solidFill>
                <a:srgbClr val="71C14E"/>
              </a:solidFill>
              <a:latin typeface="Impact" pitchFamily="34" charset="0"/>
              <a:ea typeface="微软雅黑" pitchFamily="34" charset="-122"/>
              <a:cs typeface="Arial" panose="020B0604020202020204" pitchFamily="34" charset="0"/>
            </a:endParaRPr>
          </a:p>
        </p:txBody>
      </p:sp>
      <p:sp>
        <p:nvSpPr>
          <p:cNvPr id="54" name="标题层"/>
          <p:cNvSpPr txBox="1"/>
          <p:nvPr/>
        </p:nvSpPr>
        <p:spPr bwMode="auto">
          <a:xfrm>
            <a:off x="5024438" y="1657350"/>
            <a:ext cx="617537" cy="519113"/>
          </a:xfrm>
          <a:prstGeom prst="rect">
            <a:avLst/>
          </a:prstGeom>
          <a:noFill/>
          <a:effectLst/>
        </p:spPr>
        <p:txBody>
          <a:bodyPr>
            <a:spAutoFit/>
          </a:bodyPr>
          <a:lstStyle/>
          <a:p>
            <a:pPr algn="ctr" defTabSz="914400">
              <a:defRPr/>
            </a:pPr>
            <a:r>
              <a:rPr lang="en-US" altLang="zh-CN" sz="2800" kern="0" dirty="0">
                <a:solidFill>
                  <a:srgbClr val="00CFAD"/>
                </a:solidFill>
                <a:latin typeface="Impact" pitchFamily="34" charset="0"/>
                <a:ea typeface="微软雅黑" pitchFamily="34" charset="-122"/>
                <a:cs typeface="Arial" panose="020B0604020202020204" pitchFamily="34" charset="0"/>
              </a:rPr>
              <a:t>02</a:t>
            </a:r>
            <a:endParaRPr lang="zh-CN" altLang="en-US" sz="2800" kern="0" dirty="0">
              <a:solidFill>
                <a:srgbClr val="00CFAD"/>
              </a:solidFill>
              <a:latin typeface="Impact" pitchFamily="34" charset="0"/>
              <a:ea typeface="微软雅黑" pitchFamily="34" charset="-122"/>
              <a:cs typeface="Arial" panose="020B0604020202020204" pitchFamily="34" charset="0"/>
            </a:endParaRPr>
          </a:p>
        </p:txBody>
      </p:sp>
      <p:sp>
        <p:nvSpPr>
          <p:cNvPr id="55" name="标题层"/>
          <p:cNvSpPr txBox="1"/>
          <p:nvPr/>
        </p:nvSpPr>
        <p:spPr bwMode="auto">
          <a:xfrm>
            <a:off x="5024438" y="3287713"/>
            <a:ext cx="617537" cy="519112"/>
          </a:xfrm>
          <a:prstGeom prst="rect">
            <a:avLst/>
          </a:prstGeom>
          <a:noFill/>
          <a:effectLst/>
        </p:spPr>
        <p:txBody>
          <a:bodyPr>
            <a:spAutoFit/>
          </a:bodyPr>
          <a:lstStyle/>
          <a:p>
            <a:pPr algn="ctr" defTabSz="914400">
              <a:defRPr/>
            </a:pPr>
            <a:r>
              <a:rPr lang="en-US" altLang="zh-CN" sz="2800" kern="0" dirty="0">
                <a:solidFill>
                  <a:srgbClr val="00B1DA"/>
                </a:solidFill>
                <a:latin typeface="Impact" pitchFamily="34" charset="0"/>
                <a:ea typeface="微软雅黑" pitchFamily="34" charset="-122"/>
                <a:cs typeface="Arial" panose="020B0604020202020204" pitchFamily="34" charset="0"/>
              </a:rPr>
              <a:t>03</a:t>
            </a:r>
            <a:endParaRPr lang="zh-CN" altLang="en-US" sz="2800" kern="0" dirty="0">
              <a:solidFill>
                <a:srgbClr val="00B1DA"/>
              </a:solidFill>
              <a:latin typeface="Impact" pitchFamily="34" charset="0"/>
              <a:ea typeface="微软雅黑" pitchFamily="34" charset="-122"/>
              <a:cs typeface="Arial" panose="020B0604020202020204" pitchFamily="34" charset="0"/>
            </a:endParaRPr>
          </a:p>
        </p:txBody>
      </p:sp>
      <p:sp>
        <p:nvSpPr>
          <p:cNvPr id="56" name="标题层"/>
          <p:cNvSpPr txBox="1"/>
          <p:nvPr/>
        </p:nvSpPr>
        <p:spPr bwMode="auto">
          <a:xfrm>
            <a:off x="3394075" y="3287713"/>
            <a:ext cx="617538" cy="519112"/>
          </a:xfrm>
          <a:prstGeom prst="rect">
            <a:avLst/>
          </a:prstGeom>
          <a:noFill/>
          <a:effectLst/>
        </p:spPr>
        <p:txBody>
          <a:bodyPr>
            <a:spAutoFit/>
          </a:bodyPr>
          <a:lstStyle/>
          <a:p>
            <a:pPr algn="ctr" defTabSz="914400">
              <a:defRPr/>
            </a:pPr>
            <a:r>
              <a:rPr lang="en-US" altLang="zh-CN" sz="2800" kern="0" dirty="0">
                <a:solidFill>
                  <a:srgbClr val="F7B540"/>
                </a:solidFill>
                <a:latin typeface="Impact" pitchFamily="34" charset="0"/>
                <a:ea typeface="微软雅黑" pitchFamily="34" charset="-122"/>
                <a:cs typeface="Arial" panose="020B0604020202020204" pitchFamily="34" charset="0"/>
              </a:rPr>
              <a:t>04</a:t>
            </a:r>
            <a:endParaRPr lang="zh-CN" altLang="en-US" sz="2800" kern="0" dirty="0">
              <a:solidFill>
                <a:srgbClr val="F7B540"/>
              </a:solidFill>
              <a:latin typeface="Impact" pitchFamily="34" charset="0"/>
              <a:ea typeface="微软雅黑" pitchFamily="34" charset="-122"/>
              <a:cs typeface="Arial" panose="020B0604020202020204" pitchFamily="34" charset="0"/>
            </a:endParaRPr>
          </a:p>
        </p:txBody>
      </p:sp>
      <p:cxnSp>
        <p:nvCxnSpPr>
          <p:cNvPr id="57" name="直接连接符 56"/>
          <p:cNvCxnSpPr>
            <a:cxnSpLocks noChangeShapeType="1"/>
          </p:cNvCxnSpPr>
          <p:nvPr/>
        </p:nvCxnSpPr>
        <p:spPr bwMode="auto">
          <a:xfrm>
            <a:off x="2771775" y="1954213"/>
            <a:ext cx="620713" cy="0"/>
          </a:xfrm>
          <a:prstGeom prst="line">
            <a:avLst/>
          </a:prstGeom>
          <a:noFill/>
          <a:ln w="9525" algn="ctr">
            <a:solidFill>
              <a:srgbClr val="000000"/>
            </a:solidFill>
            <a:prstDash val="sysDash"/>
            <a:round/>
            <a:headEnd type="oval" w="med" len="med"/>
            <a:tailEnd type="oval" w="med" len="med"/>
          </a:ln>
        </p:spPr>
      </p:cxnSp>
      <p:sp>
        <p:nvSpPr>
          <p:cNvPr id="58" name="矩形 57"/>
          <p:cNvSpPr>
            <a:spLocks noChangeArrowheads="1"/>
          </p:cNvSpPr>
          <p:nvPr/>
        </p:nvSpPr>
        <p:spPr bwMode="auto">
          <a:xfrm>
            <a:off x="623888" y="1552575"/>
            <a:ext cx="2016125" cy="1043875"/>
          </a:xfrm>
          <a:prstGeom prst="rect">
            <a:avLst/>
          </a:prstGeom>
          <a:noFill/>
          <a:ln w="9525">
            <a:noFill/>
            <a:miter lim="800000"/>
            <a:headEnd/>
            <a:tailEnd/>
          </a:ln>
        </p:spPr>
        <p:txBody>
          <a:bodyPr>
            <a:spAutoFit/>
          </a:bodyPr>
          <a:lstStyle/>
          <a:p>
            <a:pPr algn="just" defTabSz="914400" fontAlgn="base">
              <a:lnSpc>
                <a:spcPct val="150000"/>
              </a:lnSpc>
              <a:spcBef>
                <a:spcPct val="0"/>
              </a:spcBef>
              <a:spcAft>
                <a:spcPct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将二级</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学院分为四大板块，使思政课教师相对稳定在各二级学院。</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endParaRPr>
          </a:p>
        </p:txBody>
      </p:sp>
      <p:cxnSp>
        <p:nvCxnSpPr>
          <p:cNvPr id="59" name="直接连接符 58"/>
          <p:cNvCxnSpPr>
            <a:cxnSpLocks noChangeShapeType="1"/>
          </p:cNvCxnSpPr>
          <p:nvPr/>
        </p:nvCxnSpPr>
        <p:spPr bwMode="auto">
          <a:xfrm>
            <a:off x="5641975" y="1954213"/>
            <a:ext cx="620713" cy="0"/>
          </a:xfrm>
          <a:prstGeom prst="line">
            <a:avLst/>
          </a:prstGeom>
          <a:noFill/>
          <a:ln w="9525" algn="ctr">
            <a:solidFill>
              <a:srgbClr val="000000"/>
            </a:solidFill>
            <a:prstDash val="sysDash"/>
            <a:round/>
            <a:headEnd type="oval" w="med" len="med"/>
            <a:tailEnd type="oval" w="med" len="med"/>
          </a:ln>
        </p:spPr>
      </p:cxnSp>
      <p:cxnSp>
        <p:nvCxnSpPr>
          <p:cNvPr id="61" name="直接连接符 60"/>
          <p:cNvCxnSpPr>
            <a:cxnSpLocks noChangeShapeType="1"/>
          </p:cNvCxnSpPr>
          <p:nvPr/>
        </p:nvCxnSpPr>
        <p:spPr bwMode="auto">
          <a:xfrm>
            <a:off x="5641975" y="3521075"/>
            <a:ext cx="620713" cy="0"/>
          </a:xfrm>
          <a:prstGeom prst="line">
            <a:avLst/>
          </a:prstGeom>
          <a:noFill/>
          <a:ln w="9525" algn="ctr">
            <a:solidFill>
              <a:srgbClr val="000000"/>
            </a:solidFill>
            <a:prstDash val="sysDash"/>
            <a:round/>
            <a:headEnd type="oval" w="med" len="med"/>
            <a:tailEnd type="oval" w="med" len="med"/>
          </a:ln>
        </p:spPr>
      </p:cxnSp>
      <p:cxnSp>
        <p:nvCxnSpPr>
          <p:cNvPr id="63" name="直接连接符 62"/>
          <p:cNvCxnSpPr>
            <a:cxnSpLocks noChangeShapeType="1"/>
          </p:cNvCxnSpPr>
          <p:nvPr/>
        </p:nvCxnSpPr>
        <p:spPr bwMode="auto">
          <a:xfrm>
            <a:off x="2771775" y="3521075"/>
            <a:ext cx="620713" cy="0"/>
          </a:xfrm>
          <a:prstGeom prst="line">
            <a:avLst/>
          </a:prstGeom>
          <a:noFill/>
          <a:ln w="9525" algn="ctr">
            <a:solidFill>
              <a:srgbClr val="000000"/>
            </a:solidFill>
            <a:prstDash val="sysDash"/>
            <a:round/>
            <a:headEnd type="oval" w="med" len="med"/>
            <a:tailEnd type="oval" w="med" len="med"/>
          </a:ln>
        </p:spPr>
      </p:cxnSp>
      <p:sp>
        <p:nvSpPr>
          <p:cNvPr id="64" name="矩形 63"/>
          <p:cNvSpPr>
            <a:spLocks noChangeArrowheads="1"/>
          </p:cNvSpPr>
          <p:nvPr/>
        </p:nvSpPr>
        <p:spPr bwMode="auto">
          <a:xfrm>
            <a:off x="6415088" y="2981325"/>
            <a:ext cx="2144712" cy="1367041"/>
          </a:xfrm>
          <a:prstGeom prst="rect">
            <a:avLst/>
          </a:prstGeom>
          <a:noFill/>
          <a:ln w="9525">
            <a:noFill/>
            <a:miter lim="800000"/>
            <a:headEnd/>
            <a:tailEnd/>
          </a:ln>
        </p:spPr>
        <p:txBody>
          <a:bodyPr wrap="square">
            <a:spAutoFit/>
          </a:bodyPr>
          <a:lstStyle/>
          <a:p>
            <a:pPr algn="just" defTabSz="914400" fontAlgn="base">
              <a:lnSpc>
                <a:spcPct val="150000"/>
              </a:lnSpc>
              <a:spcBef>
                <a:spcPct val="0"/>
              </a:spcBef>
              <a:spcAft>
                <a:spcPct val="0"/>
              </a:spcAft>
            </a:pPr>
            <a:r>
              <a:rPr lang="zh-CN" altLang="en-US" dirty="0" smtClean="0">
                <a:solidFill>
                  <a:schemeClr val="tx1">
                    <a:lumMod val="75000"/>
                    <a:lumOff val="25000"/>
                  </a:schemeClr>
                </a:solidFill>
                <a:latin typeface="微软雅黑"/>
                <a:ea typeface="微软雅黑"/>
                <a:cs typeface="微软雅黑"/>
                <a:sym typeface="微软雅黑" pitchFamily="34" charset="-122"/>
              </a:rPr>
              <a:t>学生在对教材内容有一定认知的基础上，分组进行艺术构思，设计创作方案，分工进行创作。</a:t>
            </a:r>
            <a:endParaRPr lang="zh-CN" altLang="en-US" dirty="0">
              <a:solidFill>
                <a:schemeClr val="tx1">
                  <a:lumMod val="75000"/>
                  <a:lumOff val="25000"/>
                </a:schemeClr>
              </a:solidFill>
              <a:latin typeface="微软雅黑"/>
              <a:ea typeface="微软雅黑"/>
              <a:cs typeface="微软雅黑"/>
              <a:sym typeface="微软雅黑" pitchFamily="34" charset="-122"/>
            </a:endParaRPr>
          </a:p>
        </p:txBody>
      </p:sp>
      <p:sp>
        <p:nvSpPr>
          <p:cNvPr id="2" name="文本框 1"/>
          <p:cNvSpPr txBox="1"/>
          <p:nvPr/>
        </p:nvSpPr>
        <p:spPr>
          <a:xfrm>
            <a:off x="6502400" y="1511300"/>
            <a:ext cx="2197100" cy="720710"/>
          </a:xfrm>
          <a:prstGeom prst="rect">
            <a:avLst/>
          </a:prstGeom>
          <a:noFill/>
        </p:spPr>
        <p:txBody>
          <a:bodyPr wrap="square" rtlCol="0">
            <a:spAutoFit/>
          </a:bodyPr>
          <a:lstStyle/>
          <a:p>
            <a:pPr>
              <a:lnSpc>
                <a:spcPct val="150000"/>
              </a:lnSpc>
            </a:pPr>
            <a:r>
              <a:rPr kumimoji="1" lang="zh-CN" altLang="en-US" dirty="0" smtClean="0">
                <a:latin typeface="微软雅黑"/>
                <a:ea typeface="微软雅黑"/>
                <a:cs typeface="微软雅黑"/>
              </a:rPr>
              <a:t>课堂上，教师讲解教材结构，与学生讨论知识点。</a:t>
            </a:r>
            <a:endParaRPr kumimoji="1" lang="zh-CN" altLang="en-US" dirty="0">
              <a:latin typeface="微软雅黑"/>
              <a:ea typeface="微软雅黑"/>
              <a:cs typeface="微软雅黑"/>
            </a:endParaRPr>
          </a:p>
        </p:txBody>
      </p:sp>
      <p:sp>
        <p:nvSpPr>
          <p:cNvPr id="4" name="文本框 3"/>
          <p:cNvSpPr txBox="1"/>
          <p:nvPr/>
        </p:nvSpPr>
        <p:spPr>
          <a:xfrm>
            <a:off x="546100" y="3073400"/>
            <a:ext cx="2108200" cy="1043875"/>
          </a:xfrm>
          <a:prstGeom prst="rect">
            <a:avLst/>
          </a:prstGeom>
          <a:noFill/>
        </p:spPr>
        <p:txBody>
          <a:bodyPr wrap="square" rtlCol="0">
            <a:spAutoFit/>
          </a:bodyPr>
          <a:lstStyle/>
          <a:p>
            <a:pPr>
              <a:lnSpc>
                <a:spcPct val="150000"/>
              </a:lnSpc>
            </a:pPr>
            <a:r>
              <a:rPr kumimoji="1" lang="zh-CN" altLang="en-US" dirty="0" smtClean="0">
                <a:latin typeface="微软雅黑"/>
                <a:ea typeface="微软雅黑"/>
                <a:cs typeface="微软雅黑"/>
              </a:rPr>
              <a:t>学期末举办“艺术化思政课教学学生作品比赛”，学生讲解作品。</a:t>
            </a:r>
            <a:endParaRPr kumimoji="1" lang="zh-CN" altLang="en-US" dirty="0">
              <a:latin typeface="微软雅黑"/>
              <a:ea typeface="微软雅黑"/>
              <a:cs typeface="微软雅黑"/>
            </a:endParaRPr>
          </a:p>
        </p:txBody>
      </p:sp>
    </p:spTree>
    <p:extLst>
      <p:ext uri="{BB962C8B-B14F-4D97-AF65-F5344CB8AC3E}">
        <p14:creationId xmlns:p14="http://schemas.microsoft.com/office/powerpoint/2010/main" val="4156760989"/>
      </p:ext>
    </p:extLst>
  </p:cSld>
  <p:clrMapOvr>
    <a:masterClrMapping/>
  </p:clrMapOvr>
  <mc:AlternateContent xmlns:mc="http://schemas.openxmlformats.org/markup-compatibility/2006" xmlns:p14="http://schemas.microsoft.com/office/powerpoint/2010/main">
    <mc:Choice Requires="p14">
      <p:transition spd="slow" p14:dur="1250" advTm="0">
        <p14:switch dir="l"/>
      </p:transition>
    </mc:Choice>
    <mc:Fallback xmlns="">
      <p:transition spd="slow" advTm="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1100" fill="hold"/>
                                        <p:tgtEl>
                                          <p:spTgt spid="48"/>
                                        </p:tgtEl>
                                        <p:attrNameLst>
                                          <p:attrName>ppt_w</p:attrName>
                                        </p:attrNameLst>
                                      </p:cBhvr>
                                      <p:tavLst>
                                        <p:tav tm="0">
                                          <p:val>
                                            <p:fltVal val="0"/>
                                          </p:val>
                                        </p:tav>
                                        <p:tav tm="100000">
                                          <p:val>
                                            <p:strVal val="#ppt_w"/>
                                          </p:val>
                                        </p:tav>
                                      </p:tavLst>
                                    </p:anim>
                                    <p:anim calcmode="lin" valueType="num">
                                      <p:cBhvr>
                                        <p:cTn id="12" dur="1100" fill="hold"/>
                                        <p:tgtEl>
                                          <p:spTgt spid="48"/>
                                        </p:tgtEl>
                                        <p:attrNameLst>
                                          <p:attrName>ppt_h</p:attrName>
                                        </p:attrNameLst>
                                      </p:cBhvr>
                                      <p:tavLst>
                                        <p:tav tm="0">
                                          <p:val>
                                            <p:fltVal val="0"/>
                                          </p:val>
                                        </p:tav>
                                        <p:tav tm="100000">
                                          <p:val>
                                            <p:strVal val="#ppt_h"/>
                                          </p:val>
                                        </p:tav>
                                      </p:tavLst>
                                    </p:anim>
                                    <p:animEffect transition="in" filter="fade">
                                      <p:cBhvr>
                                        <p:cTn id="13" dur="1100"/>
                                        <p:tgtEl>
                                          <p:spTgt spid="48"/>
                                        </p:tgtEl>
                                      </p:cBhvr>
                                    </p:animEffect>
                                  </p:childTnLst>
                                </p:cTn>
                              </p:par>
                              <p:par>
                                <p:cTn id="14" presetID="8" presetClass="emph" presetSubtype="0" fill="hold" nodeType="withEffect">
                                  <p:stCondLst>
                                    <p:cond delay="0"/>
                                  </p:stCondLst>
                                  <p:childTnLst>
                                    <p:animRot by="21600000">
                                      <p:cBhvr>
                                        <p:cTn id="15" dur="1600" fill="hold"/>
                                        <p:tgtEl>
                                          <p:spTgt spid="48"/>
                                        </p:tgtEl>
                                        <p:attrNameLst>
                                          <p:attrName>r</p:attrName>
                                        </p:attrNameLst>
                                      </p:cBhvr>
                                    </p:animRot>
                                  </p:childTnLst>
                                </p:cTn>
                              </p:par>
                            </p:childTnLst>
                          </p:cTn>
                        </p:par>
                        <p:par>
                          <p:cTn id="16" fill="hold">
                            <p:stCondLst>
                              <p:cond delay="21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2600"/>
                            </p:stCondLst>
                            <p:childTnLst>
                              <p:par>
                                <p:cTn id="23" presetID="53" presetClass="entr" presetSubtype="16"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200" fill="hold"/>
                                        <p:tgtEl>
                                          <p:spTgt spid="53"/>
                                        </p:tgtEl>
                                        <p:attrNameLst>
                                          <p:attrName>ppt_w</p:attrName>
                                        </p:attrNameLst>
                                      </p:cBhvr>
                                      <p:tavLst>
                                        <p:tav tm="0">
                                          <p:val>
                                            <p:fltVal val="0"/>
                                          </p:val>
                                        </p:tav>
                                        <p:tav tm="100000">
                                          <p:val>
                                            <p:strVal val="#ppt_w"/>
                                          </p:val>
                                        </p:tav>
                                      </p:tavLst>
                                    </p:anim>
                                    <p:anim calcmode="lin" valueType="num">
                                      <p:cBhvr>
                                        <p:cTn id="26" dur="200" fill="hold"/>
                                        <p:tgtEl>
                                          <p:spTgt spid="53"/>
                                        </p:tgtEl>
                                        <p:attrNameLst>
                                          <p:attrName>ppt_h</p:attrName>
                                        </p:attrNameLst>
                                      </p:cBhvr>
                                      <p:tavLst>
                                        <p:tav tm="0">
                                          <p:val>
                                            <p:fltVal val="0"/>
                                          </p:val>
                                        </p:tav>
                                        <p:tav tm="100000">
                                          <p:val>
                                            <p:strVal val="#ppt_h"/>
                                          </p:val>
                                        </p:tav>
                                      </p:tavLst>
                                    </p:anim>
                                    <p:animEffect transition="in" filter="fade">
                                      <p:cBhvr>
                                        <p:cTn id="27" dur="200"/>
                                        <p:tgtEl>
                                          <p:spTgt spid="53"/>
                                        </p:tgtEl>
                                      </p:cBhvr>
                                    </p:animEffect>
                                  </p:childTnLst>
                                </p:cTn>
                              </p:par>
                              <p:par>
                                <p:cTn id="28" presetID="6" presetClass="emph" presetSubtype="0" autoRev="1" fill="hold" grpId="1" nodeType="withEffect">
                                  <p:stCondLst>
                                    <p:cond delay="150"/>
                                  </p:stCondLst>
                                  <p:childTnLst>
                                    <p:animScale>
                                      <p:cBhvr>
                                        <p:cTn id="29" dur="100" fill="hold"/>
                                        <p:tgtEl>
                                          <p:spTgt spid="53"/>
                                        </p:tgtEl>
                                      </p:cBhvr>
                                      <p:by x="130000" y="130000"/>
                                    </p:animScale>
                                  </p:childTnLst>
                                </p:cTn>
                              </p:par>
                            </p:childTnLst>
                          </p:cTn>
                        </p:par>
                        <p:par>
                          <p:cTn id="30" fill="hold">
                            <p:stCondLst>
                              <p:cond delay="2950"/>
                            </p:stCondLst>
                            <p:childTnLst>
                              <p:par>
                                <p:cTn id="31" presetID="53" presetClass="entr" presetSubtype="16"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200" fill="hold"/>
                                        <p:tgtEl>
                                          <p:spTgt spid="54"/>
                                        </p:tgtEl>
                                        <p:attrNameLst>
                                          <p:attrName>ppt_w</p:attrName>
                                        </p:attrNameLst>
                                      </p:cBhvr>
                                      <p:tavLst>
                                        <p:tav tm="0">
                                          <p:val>
                                            <p:fltVal val="0"/>
                                          </p:val>
                                        </p:tav>
                                        <p:tav tm="100000">
                                          <p:val>
                                            <p:strVal val="#ppt_w"/>
                                          </p:val>
                                        </p:tav>
                                      </p:tavLst>
                                    </p:anim>
                                    <p:anim calcmode="lin" valueType="num">
                                      <p:cBhvr>
                                        <p:cTn id="34" dur="200" fill="hold"/>
                                        <p:tgtEl>
                                          <p:spTgt spid="54"/>
                                        </p:tgtEl>
                                        <p:attrNameLst>
                                          <p:attrName>ppt_h</p:attrName>
                                        </p:attrNameLst>
                                      </p:cBhvr>
                                      <p:tavLst>
                                        <p:tav tm="0">
                                          <p:val>
                                            <p:fltVal val="0"/>
                                          </p:val>
                                        </p:tav>
                                        <p:tav tm="100000">
                                          <p:val>
                                            <p:strVal val="#ppt_h"/>
                                          </p:val>
                                        </p:tav>
                                      </p:tavLst>
                                    </p:anim>
                                    <p:animEffect transition="in" filter="fade">
                                      <p:cBhvr>
                                        <p:cTn id="35" dur="200"/>
                                        <p:tgtEl>
                                          <p:spTgt spid="54"/>
                                        </p:tgtEl>
                                      </p:cBhvr>
                                    </p:animEffect>
                                  </p:childTnLst>
                                </p:cTn>
                              </p:par>
                              <p:par>
                                <p:cTn id="36" presetID="6" presetClass="emph" presetSubtype="0" autoRev="1" fill="hold" grpId="1" nodeType="withEffect">
                                  <p:stCondLst>
                                    <p:cond delay="150"/>
                                  </p:stCondLst>
                                  <p:childTnLst>
                                    <p:animScale>
                                      <p:cBhvr>
                                        <p:cTn id="37" dur="100" fill="hold"/>
                                        <p:tgtEl>
                                          <p:spTgt spid="54"/>
                                        </p:tgtEl>
                                      </p:cBhvr>
                                      <p:by x="130000" y="130000"/>
                                    </p:animScale>
                                  </p:childTnLst>
                                </p:cTn>
                              </p:par>
                            </p:childTnLst>
                          </p:cTn>
                        </p:par>
                        <p:par>
                          <p:cTn id="38" fill="hold">
                            <p:stCondLst>
                              <p:cond delay="3300"/>
                            </p:stCondLst>
                            <p:childTnLst>
                              <p:par>
                                <p:cTn id="39" presetID="53" presetClass="entr" presetSubtype="16"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200" fill="hold"/>
                                        <p:tgtEl>
                                          <p:spTgt spid="55"/>
                                        </p:tgtEl>
                                        <p:attrNameLst>
                                          <p:attrName>ppt_w</p:attrName>
                                        </p:attrNameLst>
                                      </p:cBhvr>
                                      <p:tavLst>
                                        <p:tav tm="0">
                                          <p:val>
                                            <p:fltVal val="0"/>
                                          </p:val>
                                        </p:tav>
                                        <p:tav tm="100000">
                                          <p:val>
                                            <p:strVal val="#ppt_w"/>
                                          </p:val>
                                        </p:tav>
                                      </p:tavLst>
                                    </p:anim>
                                    <p:anim calcmode="lin" valueType="num">
                                      <p:cBhvr>
                                        <p:cTn id="42" dur="200" fill="hold"/>
                                        <p:tgtEl>
                                          <p:spTgt spid="55"/>
                                        </p:tgtEl>
                                        <p:attrNameLst>
                                          <p:attrName>ppt_h</p:attrName>
                                        </p:attrNameLst>
                                      </p:cBhvr>
                                      <p:tavLst>
                                        <p:tav tm="0">
                                          <p:val>
                                            <p:fltVal val="0"/>
                                          </p:val>
                                        </p:tav>
                                        <p:tav tm="100000">
                                          <p:val>
                                            <p:strVal val="#ppt_h"/>
                                          </p:val>
                                        </p:tav>
                                      </p:tavLst>
                                    </p:anim>
                                    <p:animEffect transition="in" filter="fade">
                                      <p:cBhvr>
                                        <p:cTn id="43" dur="200"/>
                                        <p:tgtEl>
                                          <p:spTgt spid="55"/>
                                        </p:tgtEl>
                                      </p:cBhvr>
                                    </p:animEffect>
                                  </p:childTnLst>
                                </p:cTn>
                              </p:par>
                              <p:par>
                                <p:cTn id="44" presetID="6" presetClass="emph" presetSubtype="0" autoRev="1" fill="hold" grpId="1" nodeType="withEffect">
                                  <p:stCondLst>
                                    <p:cond delay="150"/>
                                  </p:stCondLst>
                                  <p:childTnLst>
                                    <p:animScale>
                                      <p:cBhvr>
                                        <p:cTn id="45" dur="100" fill="hold"/>
                                        <p:tgtEl>
                                          <p:spTgt spid="55"/>
                                        </p:tgtEl>
                                      </p:cBhvr>
                                      <p:by x="130000" y="130000"/>
                                    </p:animScale>
                                  </p:childTnLst>
                                </p:cTn>
                              </p:par>
                            </p:childTnLst>
                          </p:cTn>
                        </p:par>
                        <p:par>
                          <p:cTn id="46" fill="hold">
                            <p:stCondLst>
                              <p:cond delay="3650"/>
                            </p:stCondLst>
                            <p:childTnLst>
                              <p:par>
                                <p:cTn id="47" presetID="53" presetClass="entr" presetSubtype="16"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p:cTn id="49" dur="200" fill="hold"/>
                                        <p:tgtEl>
                                          <p:spTgt spid="56"/>
                                        </p:tgtEl>
                                        <p:attrNameLst>
                                          <p:attrName>ppt_w</p:attrName>
                                        </p:attrNameLst>
                                      </p:cBhvr>
                                      <p:tavLst>
                                        <p:tav tm="0">
                                          <p:val>
                                            <p:fltVal val="0"/>
                                          </p:val>
                                        </p:tav>
                                        <p:tav tm="100000">
                                          <p:val>
                                            <p:strVal val="#ppt_w"/>
                                          </p:val>
                                        </p:tav>
                                      </p:tavLst>
                                    </p:anim>
                                    <p:anim calcmode="lin" valueType="num">
                                      <p:cBhvr>
                                        <p:cTn id="50" dur="200" fill="hold"/>
                                        <p:tgtEl>
                                          <p:spTgt spid="56"/>
                                        </p:tgtEl>
                                        <p:attrNameLst>
                                          <p:attrName>ppt_h</p:attrName>
                                        </p:attrNameLst>
                                      </p:cBhvr>
                                      <p:tavLst>
                                        <p:tav tm="0">
                                          <p:val>
                                            <p:fltVal val="0"/>
                                          </p:val>
                                        </p:tav>
                                        <p:tav tm="100000">
                                          <p:val>
                                            <p:strVal val="#ppt_h"/>
                                          </p:val>
                                        </p:tav>
                                      </p:tavLst>
                                    </p:anim>
                                    <p:animEffect transition="in" filter="fade">
                                      <p:cBhvr>
                                        <p:cTn id="51" dur="200"/>
                                        <p:tgtEl>
                                          <p:spTgt spid="56"/>
                                        </p:tgtEl>
                                      </p:cBhvr>
                                    </p:animEffect>
                                  </p:childTnLst>
                                </p:cTn>
                              </p:par>
                              <p:par>
                                <p:cTn id="52" presetID="6" presetClass="emph" presetSubtype="0" autoRev="1" fill="hold" grpId="1" nodeType="withEffect">
                                  <p:stCondLst>
                                    <p:cond delay="150"/>
                                  </p:stCondLst>
                                  <p:childTnLst>
                                    <p:animScale>
                                      <p:cBhvr>
                                        <p:cTn id="53" dur="100" fill="hold"/>
                                        <p:tgtEl>
                                          <p:spTgt spid="56"/>
                                        </p:tgtEl>
                                      </p:cBhvr>
                                      <p:by x="130000" y="130000"/>
                                    </p:animScale>
                                  </p:childTnLst>
                                </p:cTn>
                              </p:par>
                            </p:childTnLst>
                          </p:cTn>
                        </p:par>
                        <p:par>
                          <p:cTn id="54" fill="hold">
                            <p:stCondLst>
                              <p:cond delay="4000"/>
                            </p:stCondLst>
                            <p:childTnLst>
                              <p:par>
                                <p:cTn id="55" presetID="22" presetClass="entr" presetSubtype="2"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right)">
                                      <p:cBhvr>
                                        <p:cTn id="57" dur="300"/>
                                        <p:tgtEl>
                                          <p:spTgt spid="57"/>
                                        </p:tgtEl>
                                      </p:cBhvr>
                                    </p:animEffect>
                                  </p:childTnLst>
                                </p:cTn>
                              </p:par>
                            </p:childTnLst>
                          </p:cTn>
                        </p:par>
                        <p:par>
                          <p:cTn id="58" fill="hold">
                            <p:stCondLst>
                              <p:cond delay="4300"/>
                            </p:stCondLst>
                            <p:childTnLst>
                              <p:par>
                                <p:cTn id="59" presetID="2" presetClass="entr" presetSubtype="8"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300" fill="hold"/>
                                        <p:tgtEl>
                                          <p:spTgt spid="58"/>
                                        </p:tgtEl>
                                        <p:attrNameLst>
                                          <p:attrName>ppt_x</p:attrName>
                                        </p:attrNameLst>
                                      </p:cBhvr>
                                      <p:tavLst>
                                        <p:tav tm="0">
                                          <p:val>
                                            <p:strVal val="0-#ppt_w/2"/>
                                          </p:val>
                                        </p:tav>
                                        <p:tav tm="100000">
                                          <p:val>
                                            <p:strVal val="#ppt_x"/>
                                          </p:val>
                                        </p:tav>
                                      </p:tavLst>
                                    </p:anim>
                                    <p:anim calcmode="lin" valueType="num">
                                      <p:cBhvr additive="base">
                                        <p:cTn id="62" dur="300" fill="hold"/>
                                        <p:tgtEl>
                                          <p:spTgt spid="58"/>
                                        </p:tgtEl>
                                        <p:attrNameLst>
                                          <p:attrName>ppt_y</p:attrName>
                                        </p:attrNameLst>
                                      </p:cBhvr>
                                      <p:tavLst>
                                        <p:tav tm="0">
                                          <p:val>
                                            <p:strVal val="#ppt_y"/>
                                          </p:val>
                                        </p:tav>
                                        <p:tav tm="100000">
                                          <p:val>
                                            <p:strVal val="#ppt_y"/>
                                          </p:val>
                                        </p:tav>
                                      </p:tavLst>
                                    </p:anim>
                                  </p:childTnLst>
                                </p:cTn>
                              </p:par>
                            </p:childTnLst>
                          </p:cTn>
                        </p:par>
                        <p:par>
                          <p:cTn id="63" fill="hold">
                            <p:stCondLst>
                              <p:cond delay="4600"/>
                            </p:stCondLst>
                            <p:childTnLst>
                              <p:par>
                                <p:cTn id="64" presetID="22" presetClass="entr" presetSubtype="8" fill="hold"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300"/>
                                        <p:tgtEl>
                                          <p:spTgt spid="59"/>
                                        </p:tgtEl>
                                      </p:cBhvr>
                                    </p:animEffect>
                                  </p:childTnLst>
                                </p:cTn>
                              </p:par>
                            </p:childTnLst>
                          </p:cTn>
                        </p:par>
                        <p:par>
                          <p:cTn id="67" fill="hold">
                            <p:stCondLst>
                              <p:cond delay="4900"/>
                            </p:stCondLst>
                            <p:childTnLst>
                              <p:par>
                                <p:cTn id="68" presetID="2" presetClass="entr" presetSubtype="4" fill="hold" grpId="0" nodeType="after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additive="base">
                                        <p:cTn id="70" dur="500" fill="hold"/>
                                        <p:tgtEl>
                                          <p:spTgt spid="2"/>
                                        </p:tgtEl>
                                        <p:attrNameLst>
                                          <p:attrName>ppt_x</p:attrName>
                                        </p:attrNameLst>
                                      </p:cBhvr>
                                      <p:tavLst>
                                        <p:tav tm="0">
                                          <p:val>
                                            <p:strVal val="#ppt_x"/>
                                          </p:val>
                                        </p:tav>
                                        <p:tav tm="100000">
                                          <p:val>
                                            <p:strVal val="#ppt_x"/>
                                          </p:val>
                                        </p:tav>
                                      </p:tavLst>
                                    </p:anim>
                                    <p:anim calcmode="lin" valueType="num">
                                      <p:cBhvr additive="base">
                                        <p:cTn id="71" dur="500" fill="hold"/>
                                        <p:tgtEl>
                                          <p:spTgt spid="2"/>
                                        </p:tgtEl>
                                        <p:attrNameLst>
                                          <p:attrName>ppt_y</p:attrName>
                                        </p:attrNameLst>
                                      </p:cBhvr>
                                      <p:tavLst>
                                        <p:tav tm="0">
                                          <p:val>
                                            <p:strVal val="1+#ppt_h/2"/>
                                          </p:val>
                                        </p:tav>
                                        <p:tav tm="100000">
                                          <p:val>
                                            <p:strVal val="#ppt_y"/>
                                          </p:val>
                                        </p:tav>
                                      </p:tavLst>
                                    </p:anim>
                                  </p:childTnLst>
                                </p:cTn>
                              </p:par>
                            </p:childTnLst>
                          </p:cTn>
                        </p:par>
                        <p:par>
                          <p:cTn id="72" fill="hold">
                            <p:stCondLst>
                              <p:cond delay="5400"/>
                            </p:stCondLst>
                            <p:childTnLst>
                              <p:par>
                                <p:cTn id="73" presetID="22" presetClass="entr" presetSubtype="8" fill="hold"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left)">
                                      <p:cBhvr>
                                        <p:cTn id="75" dur="300"/>
                                        <p:tgtEl>
                                          <p:spTgt spid="61"/>
                                        </p:tgtEl>
                                      </p:cBhvr>
                                    </p:animEffect>
                                  </p:childTnLst>
                                </p:cTn>
                              </p:par>
                            </p:childTnLst>
                          </p:cTn>
                        </p:par>
                        <p:par>
                          <p:cTn id="76" fill="hold">
                            <p:stCondLst>
                              <p:cond delay="5700"/>
                            </p:stCondLst>
                            <p:childTnLst>
                              <p:par>
                                <p:cTn id="77" presetID="2" presetClass="entr" presetSubtype="8" fill="hold" grpId="0" nodeType="after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additive="base">
                                        <p:cTn id="79" dur="300" fill="hold"/>
                                        <p:tgtEl>
                                          <p:spTgt spid="64"/>
                                        </p:tgtEl>
                                        <p:attrNameLst>
                                          <p:attrName>ppt_x</p:attrName>
                                        </p:attrNameLst>
                                      </p:cBhvr>
                                      <p:tavLst>
                                        <p:tav tm="0">
                                          <p:val>
                                            <p:strVal val="0-#ppt_w/2"/>
                                          </p:val>
                                        </p:tav>
                                        <p:tav tm="100000">
                                          <p:val>
                                            <p:strVal val="#ppt_x"/>
                                          </p:val>
                                        </p:tav>
                                      </p:tavLst>
                                    </p:anim>
                                    <p:anim calcmode="lin" valueType="num">
                                      <p:cBhvr additive="base">
                                        <p:cTn id="80" dur="300" fill="hold"/>
                                        <p:tgtEl>
                                          <p:spTgt spid="64"/>
                                        </p:tgtEl>
                                        <p:attrNameLst>
                                          <p:attrName>ppt_y</p:attrName>
                                        </p:attrNameLst>
                                      </p:cBhvr>
                                      <p:tavLst>
                                        <p:tav tm="0">
                                          <p:val>
                                            <p:strVal val="#ppt_y"/>
                                          </p:val>
                                        </p:tav>
                                        <p:tav tm="100000">
                                          <p:val>
                                            <p:strVal val="#ppt_y"/>
                                          </p:val>
                                        </p:tav>
                                      </p:tavLst>
                                    </p:anim>
                                  </p:childTnLst>
                                </p:cTn>
                              </p:par>
                            </p:childTnLst>
                          </p:cTn>
                        </p:par>
                        <p:par>
                          <p:cTn id="81" fill="hold">
                            <p:stCondLst>
                              <p:cond delay="6000"/>
                            </p:stCondLst>
                            <p:childTnLst>
                              <p:par>
                                <p:cTn id="82" presetID="22" presetClass="entr" presetSubtype="2" fill="hold"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right)">
                                      <p:cBhvr>
                                        <p:cTn id="84" dur="300"/>
                                        <p:tgtEl>
                                          <p:spTgt spid="63"/>
                                        </p:tgtEl>
                                      </p:cBhvr>
                                    </p:animEffect>
                                  </p:childTnLst>
                                </p:cTn>
                              </p:par>
                            </p:childTnLst>
                          </p:cTn>
                        </p:par>
                        <p:par>
                          <p:cTn id="85" fill="hold">
                            <p:stCondLst>
                              <p:cond delay="6300"/>
                            </p:stCondLst>
                            <p:childTnLst>
                              <p:par>
                                <p:cTn id="86" presetID="12" presetClass="entr" presetSubtype="4" fill="hold" grpId="0" nodeType="after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additive="base">
                                        <p:cTn id="88" dur="500"/>
                                        <p:tgtEl>
                                          <p:spTgt spid="4"/>
                                        </p:tgtEl>
                                        <p:attrNameLst>
                                          <p:attrName>ppt_y</p:attrName>
                                        </p:attrNameLst>
                                      </p:cBhvr>
                                      <p:tavLst>
                                        <p:tav tm="0">
                                          <p:val>
                                            <p:strVal val="#ppt_y+#ppt_h*1.125000"/>
                                          </p:val>
                                        </p:tav>
                                        <p:tav tm="100000">
                                          <p:val>
                                            <p:strVal val="#ppt_y"/>
                                          </p:val>
                                        </p:tav>
                                      </p:tavLst>
                                    </p:anim>
                                    <p:animEffect transition="in" filter="wipe(up)">
                                      <p:cBhvr>
                                        <p:cTn id="8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P spid="53" grpId="0"/>
      <p:bldP spid="53" grpId="1"/>
      <p:bldP spid="54" grpId="0"/>
      <p:bldP spid="54" grpId="1"/>
      <p:bldP spid="55" grpId="0"/>
      <p:bldP spid="55" grpId="1"/>
      <p:bldP spid="56" grpId="0"/>
      <p:bldP spid="56" grpId="1"/>
      <p:bldP spid="58" grpId="0"/>
      <p:bldP spid="64"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rot="18900000">
            <a:off x="1950226" y="1883893"/>
            <a:ext cx="1147763" cy="1147763"/>
          </a:xfrm>
          <a:prstGeom prst="rect">
            <a:avLst/>
          </a:prstGeom>
          <a:noFill/>
          <a:ln>
            <a:solidFill>
              <a:srgbClr val="B4C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矩形 9"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rot="18900000">
            <a:off x="1604038" y="1899463"/>
            <a:ext cx="1116623" cy="1116623"/>
          </a:xfrm>
          <a:prstGeom prst="rect">
            <a:avLst/>
          </a:prstGeom>
          <a:solidFill>
            <a:srgbClr val="7A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 name="矩形 12"/>
          <p:cNvSpPr/>
          <p:nvPr/>
        </p:nvSpPr>
        <p:spPr>
          <a:xfrm>
            <a:off x="3675438" y="2062387"/>
            <a:ext cx="4006783" cy="553998"/>
          </a:xfrm>
          <a:prstGeom prst="rect">
            <a:avLst/>
          </a:prstGeom>
        </p:spPr>
        <p:txBody>
          <a:bodyPr wrap="square">
            <a:spAutoFit/>
          </a:bodyPr>
          <a:lstStyle/>
          <a:p>
            <a:r>
              <a:rPr lang="zh-CN" altLang="en-US" sz="3000" b="1" dirty="0" smtClean="0">
                <a:solidFill>
                  <a:prstClr val="black">
                    <a:lumMod val="65000"/>
                    <a:lumOff val="35000"/>
                  </a:prstClr>
                </a:solidFill>
                <a:latin typeface="微软雅黑"/>
                <a:ea typeface="微软雅黑"/>
                <a:cs typeface="微软雅黑"/>
              </a:rPr>
              <a:t>成果展示</a:t>
            </a:r>
            <a:endParaRPr lang="en-US" altLang="zh-CN" sz="3000" b="1" dirty="0">
              <a:solidFill>
                <a:prstClr val="black">
                  <a:lumMod val="65000"/>
                  <a:lumOff val="35000"/>
                </a:prstClr>
              </a:solidFill>
              <a:latin typeface="微软雅黑"/>
              <a:ea typeface="微软雅黑"/>
              <a:cs typeface="微软雅黑"/>
            </a:endParaRPr>
          </a:p>
        </p:txBody>
      </p:sp>
      <p:sp>
        <p:nvSpPr>
          <p:cNvPr id="14" name="矩形 13"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1731222" y="2015478"/>
            <a:ext cx="890745" cy="854080"/>
          </a:xfrm>
          <a:prstGeom prst="rect">
            <a:avLst/>
          </a:prstGeom>
        </p:spPr>
        <p:txBody>
          <a:bodyPr wrap="none">
            <a:spAutoFit/>
          </a:bodyPr>
          <a:lstStyle/>
          <a:p>
            <a:r>
              <a:rPr lang="en-US" altLang="zh-CN" sz="4950" dirty="0"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04</a:t>
            </a:r>
            <a:endParaRPr lang="zh-CN" altLang="en-US" sz="4950" dirty="0">
              <a:solidFill>
                <a:prstClr val="white"/>
              </a:solidFill>
              <a:latin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033261594"/>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2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2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3"/>
          <p:cNvSpPr>
            <a:spLocks noChangeArrowheads="1"/>
          </p:cNvSpPr>
          <p:nvPr/>
        </p:nvSpPr>
        <p:spPr bwMode="auto">
          <a:xfrm>
            <a:off x="903960" y="212339"/>
            <a:ext cx="1382416"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sz="2400" b="1" dirty="0" smtClean="0">
                <a:solidFill>
                  <a:schemeClr val="tx1">
                    <a:lumMod val="75000"/>
                    <a:lumOff val="25000"/>
                  </a:schemeClr>
                </a:solidFill>
                <a:latin typeface="Arial" panose="020B0604020202020204" pitchFamily="34" charset="0"/>
                <a:cs typeface="Arial" panose="020B0604020202020204" pitchFamily="34" charset="0"/>
              </a:rPr>
              <a:t>成果展示</a:t>
            </a:r>
            <a:endParaRPr lang="zh-CN" altLang="en-US" sz="2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88" name="图片 87" descr="WechatIMG14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339" y="625827"/>
            <a:ext cx="3942838" cy="2458008"/>
          </a:xfrm>
          <a:prstGeom prst="rect">
            <a:avLst/>
          </a:prstGeom>
        </p:spPr>
      </p:pic>
      <p:pic>
        <p:nvPicPr>
          <p:cNvPr id="89" name="图片 88" descr="WechatIMG14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206" y="625828"/>
            <a:ext cx="4082308" cy="2458008"/>
          </a:xfrm>
          <a:prstGeom prst="rect">
            <a:avLst/>
          </a:prstGeom>
        </p:spPr>
      </p:pic>
      <p:pic>
        <p:nvPicPr>
          <p:cNvPr id="90" name="图片 89" descr="WechatIMG126.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2" y="2289341"/>
            <a:ext cx="1952857" cy="2765259"/>
          </a:xfrm>
          <a:prstGeom prst="rect">
            <a:avLst/>
          </a:prstGeom>
        </p:spPr>
      </p:pic>
      <p:pic>
        <p:nvPicPr>
          <p:cNvPr id="91" name="图片 90" descr="WechatIMG14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8453" y="2807240"/>
            <a:ext cx="3379575" cy="2336260"/>
          </a:xfrm>
          <a:prstGeom prst="rect">
            <a:avLst/>
          </a:prstGeom>
        </p:spPr>
      </p:pic>
      <p:pic>
        <p:nvPicPr>
          <p:cNvPr id="92" name="图片 91" descr="WechatIMG134.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6790" y="2571010"/>
            <a:ext cx="1778136" cy="2572490"/>
          </a:xfrm>
          <a:prstGeom prst="rect">
            <a:avLst/>
          </a:prstGeom>
        </p:spPr>
      </p:pic>
      <p:pic>
        <p:nvPicPr>
          <p:cNvPr id="93" name="图片 92" descr="WechatIMG131.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1504" y="2172028"/>
            <a:ext cx="2315949" cy="2971472"/>
          </a:xfrm>
          <a:prstGeom prst="rect">
            <a:avLst/>
          </a:prstGeom>
        </p:spPr>
      </p:pic>
      <p:pic>
        <p:nvPicPr>
          <p:cNvPr id="94" name="图片 93" descr="WechatIMG137.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3206" y="2162082"/>
            <a:ext cx="2017568" cy="2918884"/>
          </a:xfrm>
          <a:prstGeom prst="rect">
            <a:avLst/>
          </a:prstGeom>
        </p:spPr>
      </p:pic>
      <p:pic>
        <p:nvPicPr>
          <p:cNvPr id="95" name="图片 94" descr="WechatIMG135.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1160" y="2823506"/>
            <a:ext cx="3003063" cy="2319994"/>
          </a:xfrm>
          <a:prstGeom prst="rect">
            <a:avLst/>
          </a:prstGeom>
        </p:spPr>
      </p:pic>
      <p:pic>
        <p:nvPicPr>
          <p:cNvPr id="2" name="图片 1" descr="WechatIMG136.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28291" y="2082800"/>
            <a:ext cx="2115709" cy="3060700"/>
          </a:xfrm>
          <a:prstGeom prst="rect">
            <a:avLst/>
          </a:prstGeom>
        </p:spPr>
      </p:pic>
    </p:spTree>
    <p:extLst>
      <p:ext uri="{BB962C8B-B14F-4D97-AF65-F5344CB8AC3E}">
        <p14:creationId xmlns:p14="http://schemas.microsoft.com/office/powerpoint/2010/main" val="2146417995"/>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down)">
                                      <p:cBhvr>
                                        <p:cTn id="12" dur="290">
                                          <p:stCondLst>
                                            <p:cond delay="0"/>
                                          </p:stCondLst>
                                        </p:cTn>
                                        <p:tgtEl>
                                          <p:spTgt spid="88"/>
                                        </p:tgtEl>
                                      </p:cBhvr>
                                    </p:animEffect>
                                    <p:anim calcmode="lin" valueType="num">
                                      <p:cBhvr>
                                        <p:cTn id="13" dur="911"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88"/>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88"/>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88"/>
                                        </p:tgtEl>
                                        <p:attrNameLst>
                                          <p:attrName>ppt_y</p:attrName>
                                        </p:attrNameLst>
                                      </p:cBhvr>
                                      <p:tavLst>
                                        <p:tav tm="0" fmla="#ppt_y-sin(pi*$)/81">
                                          <p:val>
                                            <p:fltVal val="0"/>
                                          </p:val>
                                        </p:tav>
                                        <p:tav tm="100000">
                                          <p:val>
                                            <p:fltVal val="1"/>
                                          </p:val>
                                        </p:tav>
                                      </p:tavLst>
                                    </p:anim>
                                    <p:animScale>
                                      <p:cBhvr>
                                        <p:cTn id="18" dur="13">
                                          <p:stCondLst>
                                            <p:cond delay="325"/>
                                          </p:stCondLst>
                                        </p:cTn>
                                        <p:tgtEl>
                                          <p:spTgt spid="88"/>
                                        </p:tgtEl>
                                      </p:cBhvr>
                                      <p:to x="100000" y="60000"/>
                                    </p:animScale>
                                    <p:animScale>
                                      <p:cBhvr>
                                        <p:cTn id="19" dur="83" decel="50000">
                                          <p:stCondLst>
                                            <p:cond delay="338"/>
                                          </p:stCondLst>
                                        </p:cTn>
                                        <p:tgtEl>
                                          <p:spTgt spid="88"/>
                                        </p:tgtEl>
                                      </p:cBhvr>
                                      <p:to x="100000" y="100000"/>
                                    </p:animScale>
                                    <p:animScale>
                                      <p:cBhvr>
                                        <p:cTn id="20" dur="13">
                                          <p:stCondLst>
                                            <p:cond delay="656"/>
                                          </p:stCondLst>
                                        </p:cTn>
                                        <p:tgtEl>
                                          <p:spTgt spid="88"/>
                                        </p:tgtEl>
                                      </p:cBhvr>
                                      <p:to x="100000" y="80000"/>
                                    </p:animScale>
                                    <p:animScale>
                                      <p:cBhvr>
                                        <p:cTn id="21" dur="83" decel="50000">
                                          <p:stCondLst>
                                            <p:cond delay="669"/>
                                          </p:stCondLst>
                                        </p:cTn>
                                        <p:tgtEl>
                                          <p:spTgt spid="88"/>
                                        </p:tgtEl>
                                      </p:cBhvr>
                                      <p:to x="100000" y="100000"/>
                                    </p:animScale>
                                    <p:animScale>
                                      <p:cBhvr>
                                        <p:cTn id="22" dur="13">
                                          <p:stCondLst>
                                            <p:cond delay="821"/>
                                          </p:stCondLst>
                                        </p:cTn>
                                        <p:tgtEl>
                                          <p:spTgt spid="88"/>
                                        </p:tgtEl>
                                      </p:cBhvr>
                                      <p:to x="100000" y="90000"/>
                                    </p:animScale>
                                    <p:animScale>
                                      <p:cBhvr>
                                        <p:cTn id="23" dur="83" decel="50000">
                                          <p:stCondLst>
                                            <p:cond delay="834"/>
                                          </p:stCondLst>
                                        </p:cTn>
                                        <p:tgtEl>
                                          <p:spTgt spid="88"/>
                                        </p:tgtEl>
                                      </p:cBhvr>
                                      <p:to x="100000" y="100000"/>
                                    </p:animScale>
                                    <p:animScale>
                                      <p:cBhvr>
                                        <p:cTn id="24" dur="13">
                                          <p:stCondLst>
                                            <p:cond delay="904"/>
                                          </p:stCondLst>
                                        </p:cTn>
                                        <p:tgtEl>
                                          <p:spTgt spid="88"/>
                                        </p:tgtEl>
                                      </p:cBhvr>
                                      <p:to x="100000" y="95000"/>
                                    </p:animScale>
                                    <p:animScale>
                                      <p:cBhvr>
                                        <p:cTn id="25" dur="83" decel="50000">
                                          <p:stCondLst>
                                            <p:cond delay="917"/>
                                          </p:stCondLst>
                                        </p:cTn>
                                        <p:tgtEl>
                                          <p:spTgt spid="8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800" decel="100000"/>
                                        <p:tgtEl>
                                          <p:spTgt spid="89"/>
                                        </p:tgtEl>
                                      </p:cBhvr>
                                    </p:animEffect>
                                    <p:anim calcmode="lin" valueType="num">
                                      <p:cBhvr>
                                        <p:cTn id="31" dur="800" decel="100000" fill="hold"/>
                                        <p:tgtEl>
                                          <p:spTgt spid="89"/>
                                        </p:tgtEl>
                                        <p:attrNameLst>
                                          <p:attrName>style.rotation</p:attrName>
                                        </p:attrNameLst>
                                      </p:cBhvr>
                                      <p:tavLst>
                                        <p:tav tm="0">
                                          <p:val>
                                            <p:fltVal val="-90"/>
                                          </p:val>
                                        </p:tav>
                                        <p:tav tm="100000">
                                          <p:val>
                                            <p:fltVal val="0"/>
                                          </p:val>
                                        </p:tav>
                                      </p:tavLst>
                                    </p:anim>
                                    <p:anim calcmode="lin" valueType="num">
                                      <p:cBhvr>
                                        <p:cTn id="32" dur="800" decel="100000" fill="hold"/>
                                        <p:tgtEl>
                                          <p:spTgt spid="89"/>
                                        </p:tgtEl>
                                        <p:attrNameLst>
                                          <p:attrName>ppt_x</p:attrName>
                                        </p:attrNameLst>
                                      </p:cBhvr>
                                      <p:tavLst>
                                        <p:tav tm="0">
                                          <p:val>
                                            <p:strVal val="#ppt_x+0.4"/>
                                          </p:val>
                                        </p:tav>
                                        <p:tav tm="100000">
                                          <p:val>
                                            <p:strVal val="#ppt_x-0.05"/>
                                          </p:val>
                                        </p:tav>
                                      </p:tavLst>
                                    </p:anim>
                                    <p:anim calcmode="lin" valueType="num">
                                      <p:cBhvr>
                                        <p:cTn id="33" dur="800" decel="100000" fill="hold"/>
                                        <p:tgtEl>
                                          <p:spTgt spid="8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9"/>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p:cTn id="40" dur="500" decel="50000" fill="hold">
                                          <p:stCondLst>
                                            <p:cond delay="0"/>
                                          </p:stCondLst>
                                        </p:cTn>
                                        <p:tgtEl>
                                          <p:spTgt spid="9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0"/>
                                        </p:tgtEl>
                                        <p:attrNameLst>
                                          <p:attrName>ppt_w</p:attrName>
                                        </p:attrNameLst>
                                      </p:cBhvr>
                                      <p:tavLst>
                                        <p:tav tm="0">
                                          <p:val>
                                            <p:strVal val="#ppt_w*.05"/>
                                          </p:val>
                                        </p:tav>
                                        <p:tav tm="100000">
                                          <p:val>
                                            <p:strVal val="#ppt_w"/>
                                          </p:val>
                                        </p:tav>
                                      </p:tavLst>
                                    </p:anim>
                                    <p:anim calcmode="lin" valueType="num">
                                      <p:cBhvr>
                                        <p:cTn id="43" dur="1000" fill="hold"/>
                                        <p:tgtEl>
                                          <p:spTgt spid="9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circle(in)">
                                      <p:cBhvr>
                                        <p:cTn id="52" dur="10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barn(inVertical)">
                                      <p:cBhvr>
                                        <p:cTn id="57" dur="500"/>
                                        <p:tgtEl>
                                          <p:spTgt spid="9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3"/>
                                        </p:tgtEl>
                                        <p:attrNameLst>
                                          <p:attrName>style.visibility</p:attrName>
                                        </p:attrNameLst>
                                      </p:cBhvr>
                                      <p:to>
                                        <p:strVal val="visible"/>
                                      </p:to>
                                    </p:set>
                                    <p:anim calcmode="lin" valueType="num">
                                      <p:cBhvr additive="base">
                                        <p:cTn id="62" dur="500" fill="hold"/>
                                        <p:tgtEl>
                                          <p:spTgt spid="93"/>
                                        </p:tgtEl>
                                        <p:attrNameLst>
                                          <p:attrName>ppt_x</p:attrName>
                                        </p:attrNameLst>
                                      </p:cBhvr>
                                      <p:tavLst>
                                        <p:tav tm="0">
                                          <p:val>
                                            <p:strVal val="#ppt_x"/>
                                          </p:val>
                                        </p:tav>
                                        <p:tav tm="100000">
                                          <p:val>
                                            <p:strVal val="#ppt_x"/>
                                          </p:val>
                                        </p:tav>
                                      </p:tavLst>
                                    </p:anim>
                                    <p:anim calcmode="lin" valueType="num">
                                      <p:cBhvr additive="base">
                                        <p:cTn id="6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nodeType="clickEffect">
                                  <p:stCondLst>
                                    <p:cond delay="0"/>
                                  </p:stCondLst>
                                  <p:childTnLst>
                                    <p:set>
                                      <p:cBhvr>
                                        <p:cTn id="67" dur="1" fill="hold">
                                          <p:stCondLst>
                                            <p:cond delay="0"/>
                                          </p:stCondLst>
                                        </p:cTn>
                                        <p:tgtEl>
                                          <p:spTgt spid="94"/>
                                        </p:tgtEl>
                                        <p:attrNameLst>
                                          <p:attrName>style.visibility</p:attrName>
                                        </p:attrNameLst>
                                      </p:cBhvr>
                                      <p:to>
                                        <p:strVal val="visible"/>
                                      </p:to>
                                    </p:set>
                                    <p:anim calcmode="lin" valueType="num">
                                      <p:cBhvr>
                                        <p:cTn id="68" dur="500" decel="50000" fill="hold">
                                          <p:stCondLst>
                                            <p:cond delay="0"/>
                                          </p:stCondLst>
                                        </p:cTn>
                                        <p:tgtEl>
                                          <p:spTgt spid="94"/>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94"/>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94"/>
                                        </p:tgtEl>
                                        <p:attrNameLst>
                                          <p:attrName>ppt_w</p:attrName>
                                        </p:attrNameLst>
                                      </p:cBhvr>
                                      <p:tavLst>
                                        <p:tav tm="0">
                                          <p:val>
                                            <p:strVal val="#ppt_w*.05"/>
                                          </p:val>
                                        </p:tav>
                                        <p:tav tm="100000">
                                          <p:val>
                                            <p:strVal val="#ppt_w"/>
                                          </p:val>
                                        </p:tav>
                                      </p:tavLst>
                                    </p:anim>
                                    <p:anim calcmode="lin" valueType="num">
                                      <p:cBhvr>
                                        <p:cTn id="71" dur="1000" fill="hold"/>
                                        <p:tgtEl>
                                          <p:spTgt spid="94"/>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94"/>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94"/>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94"/>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94"/>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nodeType="click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800" decel="100000"/>
                                        <p:tgtEl>
                                          <p:spTgt spid="95"/>
                                        </p:tgtEl>
                                      </p:cBhvr>
                                    </p:animEffect>
                                    <p:anim calcmode="lin" valueType="num">
                                      <p:cBhvr>
                                        <p:cTn id="81" dur="800" decel="100000" fill="hold"/>
                                        <p:tgtEl>
                                          <p:spTgt spid="95"/>
                                        </p:tgtEl>
                                        <p:attrNameLst>
                                          <p:attrName>style.rotation</p:attrName>
                                        </p:attrNameLst>
                                      </p:cBhvr>
                                      <p:tavLst>
                                        <p:tav tm="0">
                                          <p:val>
                                            <p:fltVal val="-90"/>
                                          </p:val>
                                        </p:tav>
                                        <p:tav tm="100000">
                                          <p:val>
                                            <p:fltVal val="0"/>
                                          </p:val>
                                        </p:tav>
                                      </p:tavLst>
                                    </p:anim>
                                    <p:anim calcmode="lin" valueType="num">
                                      <p:cBhvr>
                                        <p:cTn id="82" dur="800" decel="100000" fill="hold"/>
                                        <p:tgtEl>
                                          <p:spTgt spid="95"/>
                                        </p:tgtEl>
                                        <p:attrNameLst>
                                          <p:attrName>ppt_x</p:attrName>
                                        </p:attrNameLst>
                                      </p:cBhvr>
                                      <p:tavLst>
                                        <p:tav tm="0">
                                          <p:val>
                                            <p:strVal val="#ppt_x+0.4"/>
                                          </p:val>
                                        </p:tav>
                                        <p:tav tm="100000">
                                          <p:val>
                                            <p:strVal val="#ppt_x-0.05"/>
                                          </p:val>
                                        </p:tav>
                                      </p:tavLst>
                                    </p:anim>
                                    <p:anim calcmode="lin" valueType="num">
                                      <p:cBhvr>
                                        <p:cTn id="83" dur="800" decel="100000" fill="hold"/>
                                        <p:tgtEl>
                                          <p:spTgt spid="95"/>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95"/>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95"/>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 presetClass="entr" presetSubtype="4" fill="hold" nodeType="after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3"/>
          <p:cNvSpPr>
            <a:spLocks noChangeArrowheads="1"/>
          </p:cNvSpPr>
          <p:nvPr/>
        </p:nvSpPr>
        <p:spPr bwMode="auto">
          <a:xfrm>
            <a:off x="929360" y="377439"/>
            <a:ext cx="1382416"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sz="2400" b="1" dirty="0" smtClean="0">
                <a:solidFill>
                  <a:schemeClr val="tx1">
                    <a:lumMod val="75000"/>
                    <a:lumOff val="25000"/>
                  </a:schemeClr>
                </a:solidFill>
                <a:latin typeface="Arial" panose="020B0604020202020204" pitchFamily="34" charset="0"/>
                <a:cs typeface="Arial" panose="020B0604020202020204" pitchFamily="34" charset="0"/>
              </a:rPr>
              <a:t>成果展示</a:t>
            </a:r>
            <a:endParaRPr lang="zh-CN" altLang="en-U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0" name="Rectangle 11"/>
          <p:cNvSpPr>
            <a:spLocks noChangeArrowheads="1"/>
          </p:cNvSpPr>
          <p:nvPr/>
        </p:nvSpPr>
        <p:spPr bwMode="auto">
          <a:xfrm>
            <a:off x="954882" y="1488281"/>
            <a:ext cx="233719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Raleway"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9pPr>
          </a:lstStyle>
          <a:p>
            <a:pPr algn="just" eaLnBrk="1" hangingPunct="1">
              <a:lnSpc>
                <a:spcPct val="150000"/>
              </a:lnSpc>
              <a:spcBef>
                <a:spcPct val="0"/>
              </a:spcBef>
              <a:buFontTx/>
              <a:buNone/>
            </a:pPr>
            <a:r>
              <a:rPr lang="zh-CN" altLang="en-US" sz="1500" dirty="0" smtClean="0">
                <a:solidFill>
                  <a:schemeClr val="bg1"/>
                </a:solidFill>
                <a:latin typeface="微软雅黑" panose="020B0503020204020204" pitchFamily="34" charset="-122"/>
                <a:ea typeface="微软雅黑" panose="020B0503020204020204" pitchFamily="34" charset="-122"/>
              </a:rPr>
              <a:t>标题文本</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34" name="Rectangle 15"/>
          <p:cNvSpPr>
            <a:spLocks noChangeArrowheads="1"/>
          </p:cNvSpPr>
          <p:nvPr/>
        </p:nvSpPr>
        <p:spPr bwMode="auto">
          <a:xfrm>
            <a:off x="2695576" y="1980010"/>
            <a:ext cx="233719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Raleway"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9pPr>
          </a:lstStyle>
          <a:p>
            <a:pPr algn="just" eaLnBrk="1" hangingPunct="1">
              <a:lnSpc>
                <a:spcPct val="150000"/>
              </a:lnSpc>
              <a:spcBef>
                <a:spcPct val="0"/>
              </a:spcBef>
              <a:buFontTx/>
              <a:buNone/>
            </a:pPr>
            <a:r>
              <a:rPr lang="zh-CN" altLang="en-US" sz="1500" dirty="0" smtClean="0">
                <a:solidFill>
                  <a:schemeClr val="bg1"/>
                </a:solidFill>
                <a:latin typeface="微软雅黑" panose="020B0503020204020204" pitchFamily="34" charset="-122"/>
                <a:ea typeface="微软雅黑" panose="020B0503020204020204" pitchFamily="34" charset="-122"/>
              </a:rPr>
              <a:t>标题文本</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36" name="Rectangle 17"/>
          <p:cNvSpPr>
            <a:spLocks noChangeArrowheads="1"/>
          </p:cNvSpPr>
          <p:nvPr/>
        </p:nvSpPr>
        <p:spPr bwMode="auto">
          <a:xfrm>
            <a:off x="6122194" y="3008710"/>
            <a:ext cx="233600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aleway"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Raleway"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Raleway"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Raleway"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Raleway"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Raleway" pitchFamily="34" charset="0"/>
              </a:defRPr>
            </a:lvl9pPr>
          </a:lstStyle>
          <a:p>
            <a:pPr algn="just" eaLnBrk="1" hangingPunct="1">
              <a:lnSpc>
                <a:spcPct val="150000"/>
              </a:lnSpc>
              <a:spcBef>
                <a:spcPct val="0"/>
              </a:spcBef>
              <a:buFontTx/>
              <a:buNone/>
            </a:pPr>
            <a:r>
              <a:rPr lang="zh-CN" altLang="en-US" sz="1500" dirty="0" smtClean="0">
                <a:solidFill>
                  <a:schemeClr val="bg1"/>
                </a:solidFill>
                <a:latin typeface="微软雅黑" panose="020B0503020204020204" pitchFamily="34" charset="-122"/>
                <a:ea typeface="微软雅黑" panose="020B0503020204020204" pitchFamily="34" charset="-122"/>
              </a:rPr>
              <a:t>标题文本</a:t>
            </a:r>
            <a:endParaRPr lang="en-US" altLang="zh-CN" sz="1500" dirty="0">
              <a:solidFill>
                <a:schemeClr val="bg1"/>
              </a:solidFill>
              <a:latin typeface="微软雅黑" panose="020B0503020204020204" pitchFamily="34" charset="-122"/>
              <a:ea typeface="微软雅黑" panose="020B0503020204020204" pitchFamily="34" charset="-122"/>
            </a:endParaRPr>
          </a:p>
        </p:txBody>
      </p:sp>
      <p:pic>
        <p:nvPicPr>
          <p:cNvPr id="2" name="图片 1" descr="201850050450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965200"/>
            <a:ext cx="4820095" cy="3162300"/>
          </a:xfrm>
          <a:prstGeom prst="rect">
            <a:avLst/>
          </a:prstGeom>
        </p:spPr>
      </p:pic>
      <p:pic>
        <p:nvPicPr>
          <p:cNvPr id="3" name="图片 2" descr="201813050313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814" y="0"/>
            <a:ext cx="5525186" cy="3679774"/>
          </a:xfrm>
          <a:prstGeom prst="rect">
            <a:avLst/>
          </a:prstGeom>
        </p:spPr>
      </p:pic>
      <p:pic>
        <p:nvPicPr>
          <p:cNvPr id="4" name="图片 3" descr="201746250346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6642"/>
            <a:ext cx="5274425" cy="3956858"/>
          </a:xfrm>
          <a:prstGeom prst="rect">
            <a:avLst/>
          </a:prstGeom>
        </p:spPr>
      </p:pic>
      <p:pic>
        <p:nvPicPr>
          <p:cNvPr id="5" name="图片 4" descr="2018120503124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9378" y="787400"/>
            <a:ext cx="6684622" cy="4483100"/>
          </a:xfrm>
          <a:prstGeom prst="rect">
            <a:avLst/>
          </a:prstGeom>
        </p:spPr>
      </p:pic>
    </p:spTree>
    <p:extLst>
      <p:ext uri="{BB962C8B-B14F-4D97-AF65-F5344CB8AC3E}">
        <p14:creationId xmlns:p14="http://schemas.microsoft.com/office/powerpoint/2010/main" val="280480092"/>
      </p:ext>
    </p:extLst>
  </p:cSld>
  <p:clrMapOvr>
    <a:masterClrMapping/>
  </p:clrMapOvr>
  <mc:AlternateContent xmlns:mc="http://schemas.openxmlformats.org/markup-compatibility/2006" xmlns:p14="http://schemas.microsoft.com/office/powerpoint/2010/main">
    <mc:Choice Requires="p14">
      <p:transition spd="slow" p14:dur="1250" advTm="0">
        <p14:flip dir="l"/>
      </p:transition>
    </mc:Choice>
    <mc:Fallback xmlns="">
      <p:transition spd="slow" advTm="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1000"/>
                                        <p:tgtEl>
                                          <p:spTgt spid="3"/>
                                        </p:tgtEl>
                                      </p:cBhvr>
                                    </p:animEffect>
                                  </p:childTnLst>
                                </p:cTn>
                              </p:par>
                            </p:childTnLst>
                          </p:cTn>
                        </p:par>
                        <p:par>
                          <p:cTn id="16" fill="hold">
                            <p:stCondLst>
                              <p:cond delay="2500"/>
                            </p:stCondLst>
                            <p:childTnLst>
                              <p:par>
                                <p:cTn id="17" presetID="5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89" cy="5143499"/>
          </a:xfrm>
          <a:prstGeom prst="rect">
            <a:avLst/>
          </a:prstGeom>
        </p:spPr>
      </p:pic>
      <p:sp>
        <p:nvSpPr>
          <p:cNvPr id="24" name="TextBox 18"/>
          <p:cNvSpPr txBox="1"/>
          <p:nvPr/>
        </p:nvSpPr>
        <p:spPr>
          <a:xfrm>
            <a:off x="1434527" y="893735"/>
            <a:ext cx="3014809" cy="863539"/>
          </a:xfrm>
          <a:prstGeom prst="rect">
            <a:avLst/>
          </a:prstGeom>
          <a:noFill/>
        </p:spPr>
        <p:txBody>
          <a:bodyPr wrap="square" lIns="32227" tIns="16114" rIns="32227" bIns="16114" rtlCol="0">
            <a:spAutoFit/>
          </a:bodyPr>
          <a:lstStyle/>
          <a:p>
            <a:pPr algn="dist" defTabSz="868489"/>
            <a:r>
              <a:rPr lang="zh-CN" altLang="en-US" sz="5400" spc="-106" dirty="0" smtClean="0">
                <a:solidFill>
                  <a:srgbClr val="7AC8B9"/>
                </a:solidFill>
                <a:latin typeface="微软雅黑" panose="020B0503020204020204" pitchFamily="34" charset="-122"/>
                <a:ea typeface="微软雅黑" panose="020B0503020204020204" pitchFamily="34" charset="-122"/>
              </a:rPr>
              <a:t>谢谢</a:t>
            </a:r>
            <a:endParaRPr lang="zh-CN" altLang="en-US" sz="5400" spc="-106" dirty="0">
              <a:solidFill>
                <a:srgbClr val="7AC8B9"/>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483931" y="1796102"/>
            <a:ext cx="2916000" cy="78045"/>
          </a:xfrm>
          <a:prstGeom prst="rect">
            <a:avLst/>
          </a:prstGeom>
        </p:spPr>
      </p:pic>
      <p:pic>
        <p:nvPicPr>
          <p:cNvPr id="3" name="图片 2"/>
          <p:cNvPicPr>
            <a:picLocks noChangeAspect="1"/>
          </p:cNvPicPr>
          <p:nvPr/>
        </p:nvPicPr>
        <p:blipFill>
          <a:blip r:embed="rId4"/>
          <a:stretch>
            <a:fillRect/>
          </a:stretch>
        </p:blipFill>
        <p:spPr>
          <a:xfrm>
            <a:off x="4582559" y="634886"/>
            <a:ext cx="666000" cy="540000"/>
          </a:xfrm>
          <a:prstGeom prst="rect">
            <a:avLst/>
          </a:prstGeom>
        </p:spPr>
      </p:pic>
    </p:spTree>
    <p:extLst>
      <p:ext uri="{BB962C8B-B14F-4D97-AF65-F5344CB8AC3E}">
        <p14:creationId xmlns:p14="http://schemas.microsoft.com/office/powerpoint/2010/main" val="4917759"/>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1" presetClass="entr" presetSubtype="0" fill="hold" grpId="0" nodeType="withEffect">
                                  <p:stCondLst>
                                    <p:cond delay="500"/>
                                  </p:stCondLst>
                                  <p:iterate type="lt">
                                    <p:tmPct val="10000"/>
                                  </p:iterate>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4"/>
                                        </p:tgtEl>
                                        <p:attrNameLst>
                                          <p:attrName>ppt_y</p:attrName>
                                        </p:attrNameLst>
                                      </p:cBhvr>
                                      <p:tavLst>
                                        <p:tav tm="0">
                                          <p:val>
                                            <p:strVal val="#ppt_y"/>
                                          </p:val>
                                        </p:tav>
                                        <p:tav tm="100000">
                                          <p:val>
                                            <p:strVal val="#ppt_y"/>
                                          </p:val>
                                        </p:tav>
                                      </p:tavLst>
                                    </p:anim>
                                    <p:anim calcmode="lin" valueType="num">
                                      <p:cBhvr>
                                        <p:cTn id="1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4"/>
                                        </p:tgtEl>
                                      </p:cBhvr>
                                    </p:animEffect>
                                  </p:childTnLst>
                                </p:cTn>
                              </p:par>
                            </p:childTnLst>
                          </p:cTn>
                        </p:par>
                        <p:par>
                          <p:cTn id="15" fill="hold">
                            <p:stCondLst>
                              <p:cond delay="1050"/>
                            </p:stCondLst>
                            <p:childTnLst>
                              <p:par>
                                <p:cTn id="16" presetID="16" presetClass="entr" presetSubtype="2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1550"/>
                            </p:stCondLst>
                            <p:childTnLst>
                              <p:par>
                                <p:cTn id="20" presetID="25"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3349587" y="465890"/>
            <a:ext cx="2338885" cy="600164"/>
          </a:xfrm>
          <a:prstGeom prst="rect">
            <a:avLst/>
          </a:prstGeom>
          <a:ln>
            <a:noFill/>
          </a:ln>
        </p:spPr>
        <p:txBody>
          <a:bodyPr wrap="square">
            <a:spAutoFit/>
          </a:bodyPr>
          <a:lstStyle/>
          <a:p>
            <a:r>
              <a:rPr lang="en-US" altLang="zh-CN" sz="3300" b="1" dirty="0">
                <a:solidFill>
                  <a:prstClr val="black">
                    <a:lumMod val="65000"/>
                    <a:lumOff val="35000"/>
                  </a:prstClr>
                </a:solidFill>
                <a:latin typeface="Open Sans Light" panose="020B0306030504020204" pitchFamily="34" charset="0"/>
                <a:ea typeface="Open Sans Light" panose="020B0306030504020204" pitchFamily="34" charset="0"/>
                <a:cs typeface="Open Sans Light" panose="020B0306030504020204" pitchFamily="34" charset="0"/>
              </a:rPr>
              <a:t> </a:t>
            </a:r>
            <a:r>
              <a:rPr lang="zh-CN" altLang="en-US" sz="3300" b="1" dirty="0" smtClean="0">
                <a:solidFill>
                  <a:prstClr val="black">
                    <a:lumMod val="65000"/>
                    <a:lumOff val="35000"/>
                  </a:prstClr>
                </a:solidFill>
                <a:latin typeface="微软雅黑"/>
                <a:ea typeface="微软雅黑"/>
                <a:cs typeface="微软雅黑"/>
              </a:rPr>
              <a:t>目</a:t>
            </a:r>
            <a:r>
              <a:rPr lang="en-US" altLang="zh-CN" sz="3300" b="1" dirty="0" smtClean="0">
                <a:solidFill>
                  <a:prstClr val="black">
                    <a:lumMod val="65000"/>
                    <a:lumOff val="35000"/>
                  </a:prstClr>
                </a:solidFill>
                <a:latin typeface="微软雅黑"/>
                <a:ea typeface="微软雅黑"/>
                <a:cs typeface="微软雅黑"/>
              </a:rPr>
              <a:t>       </a:t>
            </a:r>
            <a:r>
              <a:rPr lang="zh-CN" altLang="en-US" sz="3300" b="1" dirty="0" smtClean="0">
                <a:solidFill>
                  <a:prstClr val="black">
                    <a:lumMod val="65000"/>
                    <a:lumOff val="35000"/>
                  </a:prstClr>
                </a:solidFill>
                <a:latin typeface="微软雅黑"/>
                <a:ea typeface="微软雅黑"/>
                <a:cs typeface="微软雅黑"/>
              </a:rPr>
              <a:t>录</a:t>
            </a:r>
            <a:endParaRPr lang="en-US" altLang="zh-CN" sz="3300" b="1" dirty="0">
              <a:solidFill>
                <a:prstClr val="black">
                  <a:lumMod val="65000"/>
                  <a:lumOff val="35000"/>
                </a:prstClr>
              </a:solidFill>
              <a:latin typeface="微软雅黑"/>
              <a:ea typeface="微软雅黑"/>
              <a:cs typeface="微软雅黑"/>
            </a:endParaRPr>
          </a:p>
        </p:txBody>
      </p:sp>
      <p:sp>
        <p:nvSpPr>
          <p:cNvPr id="48" name="矩形 47"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1381836" y="2272352"/>
            <a:ext cx="440141" cy="440141"/>
          </a:xfrm>
          <a:prstGeom prst="rect">
            <a:avLst/>
          </a:prstGeom>
          <a:noFill/>
          <a:ln>
            <a:solidFill>
              <a:srgbClr val="B4C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 name="矩形 48"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1289713" y="2180229"/>
            <a:ext cx="428199" cy="428199"/>
          </a:xfrm>
          <a:prstGeom prst="rect">
            <a:avLst/>
          </a:prstGeom>
          <a:solidFill>
            <a:srgbClr val="7A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0" name="矩形 49"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1381836" y="3502357"/>
            <a:ext cx="440141" cy="440141"/>
          </a:xfrm>
          <a:prstGeom prst="rect">
            <a:avLst/>
          </a:prstGeom>
          <a:noFill/>
          <a:ln>
            <a:solidFill>
              <a:srgbClr val="B4C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0" name="矩形 89"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1289713" y="3410234"/>
            <a:ext cx="428199" cy="428199"/>
          </a:xfrm>
          <a:prstGeom prst="rect">
            <a:avLst/>
          </a:prstGeom>
          <a:solidFill>
            <a:srgbClr val="7A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1" name="矩形 90"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4984845" y="2272352"/>
            <a:ext cx="440141" cy="440141"/>
          </a:xfrm>
          <a:prstGeom prst="rect">
            <a:avLst/>
          </a:prstGeom>
          <a:noFill/>
          <a:ln>
            <a:solidFill>
              <a:srgbClr val="B4C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2" name="矩形 91"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4892722" y="2180229"/>
            <a:ext cx="428199" cy="428199"/>
          </a:xfrm>
          <a:prstGeom prst="rect">
            <a:avLst/>
          </a:prstGeom>
          <a:solidFill>
            <a:srgbClr val="7A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3" name="矩形 92"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4984845" y="3502357"/>
            <a:ext cx="440141" cy="440141"/>
          </a:xfrm>
          <a:prstGeom prst="rect">
            <a:avLst/>
          </a:prstGeom>
          <a:noFill/>
          <a:ln>
            <a:solidFill>
              <a:srgbClr val="B4C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4" name="矩形 93"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4892722" y="3410234"/>
            <a:ext cx="428199" cy="428199"/>
          </a:xfrm>
          <a:prstGeom prst="rect">
            <a:avLst/>
          </a:prstGeom>
          <a:solidFill>
            <a:srgbClr val="7A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5" name="任意多边形 94"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3122138" y="1042970"/>
            <a:ext cx="2640842" cy="0"/>
          </a:xfrm>
          <a:custGeom>
            <a:avLst/>
            <a:gdLst>
              <a:gd name="connsiteX0" fmla="*/ 0 w 3521123"/>
              <a:gd name="connsiteY0" fmla="*/ 0 h 0"/>
              <a:gd name="connsiteX1" fmla="*/ 3521123 w 3521123"/>
              <a:gd name="connsiteY1" fmla="*/ 0 h 0"/>
            </a:gdLst>
            <a:ahLst/>
            <a:cxnLst>
              <a:cxn ang="0">
                <a:pos x="connsiteX0" y="connsiteY0"/>
              </a:cxn>
              <a:cxn ang="0">
                <a:pos x="connsiteX1" y="connsiteY1"/>
              </a:cxn>
            </a:cxnLst>
            <a:rect l="l" t="t" r="r" b="b"/>
            <a:pathLst>
              <a:path w="3521123">
                <a:moveTo>
                  <a:pt x="0" y="0"/>
                </a:moveTo>
                <a:lnTo>
                  <a:pt x="3521123" y="0"/>
                </a:lnTo>
              </a:path>
            </a:pathLst>
          </a:custGeom>
          <a:noFill/>
          <a:ln>
            <a:solidFill>
              <a:srgbClr val="B4C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6" name="矩形 95"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3533488" y="1048399"/>
            <a:ext cx="1818140" cy="93206"/>
          </a:xfrm>
          <a:prstGeom prst="rect">
            <a:avLst/>
          </a:prstGeom>
          <a:solidFill>
            <a:srgbClr val="7A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9" name="矩形 98"/>
          <p:cNvSpPr/>
          <p:nvPr/>
        </p:nvSpPr>
        <p:spPr>
          <a:xfrm>
            <a:off x="1991409" y="2179820"/>
            <a:ext cx="2606062" cy="369332"/>
          </a:xfrm>
          <a:prstGeom prst="rect">
            <a:avLst/>
          </a:prstGeom>
        </p:spPr>
        <p:txBody>
          <a:bodyPr wrap="square">
            <a:spAutoFit/>
          </a:bodyPr>
          <a:lstStyle/>
          <a:p>
            <a:r>
              <a:rPr lang="zh-CN" altLang="en-US" sz="1800" b="1" dirty="0" smtClean="0">
                <a:solidFill>
                  <a:prstClr val="black">
                    <a:lumMod val="65000"/>
                    <a:lumOff val="35000"/>
                  </a:prstClr>
                </a:solidFill>
                <a:latin typeface="微软雅黑"/>
                <a:ea typeface="微软雅黑"/>
                <a:cs typeface="微软雅黑"/>
              </a:rPr>
              <a:t>成员介绍</a:t>
            </a:r>
            <a:endParaRPr lang="en-US" altLang="zh-CN" sz="1800" b="1" dirty="0">
              <a:solidFill>
                <a:prstClr val="black">
                  <a:lumMod val="65000"/>
                  <a:lumOff val="35000"/>
                </a:prstClr>
              </a:solidFill>
              <a:latin typeface="微软雅黑"/>
              <a:ea typeface="微软雅黑"/>
              <a:cs typeface="微软雅黑"/>
            </a:endParaRPr>
          </a:p>
        </p:txBody>
      </p:sp>
      <p:sp>
        <p:nvSpPr>
          <p:cNvPr id="100" name="矩形 99"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1283228" y="2198593"/>
            <a:ext cx="450380" cy="415498"/>
          </a:xfrm>
          <a:prstGeom prst="rect">
            <a:avLst/>
          </a:prstGeom>
        </p:spPr>
        <p:txBody>
          <a:bodyPr wrap="none">
            <a:spAutoFit/>
          </a:bodyPr>
          <a:lstStyle/>
          <a:p>
            <a:r>
              <a:rPr lang="en-US" altLang="zh-CN" sz="21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01</a:t>
            </a:r>
            <a:endParaRPr lang="zh-CN" altLang="en-US" sz="2100" dirty="0">
              <a:solidFill>
                <a:prstClr val="white"/>
              </a:solidFill>
              <a:latin typeface="Open Sans Light" panose="020B0306030504020204" pitchFamily="34" charset="0"/>
              <a:cs typeface="Open Sans Light" panose="020B0306030504020204" pitchFamily="34" charset="0"/>
            </a:endParaRPr>
          </a:p>
        </p:txBody>
      </p:sp>
      <p:sp>
        <p:nvSpPr>
          <p:cNvPr id="103" name="矩形 102"/>
          <p:cNvSpPr/>
          <p:nvPr/>
        </p:nvSpPr>
        <p:spPr>
          <a:xfrm>
            <a:off x="1991409" y="3413186"/>
            <a:ext cx="2606062" cy="369332"/>
          </a:xfrm>
          <a:prstGeom prst="rect">
            <a:avLst/>
          </a:prstGeom>
        </p:spPr>
        <p:txBody>
          <a:bodyPr wrap="square">
            <a:spAutoFit/>
          </a:bodyPr>
          <a:lstStyle/>
          <a:p>
            <a:r>
              <a:rPr lang="zh-CN" altLang="en-US" sz="1800" b="1" dirty="0" smtClean="0">
                <a:solidFill>
                  <a:prstClr val="black">
                    <a:lumMod val="65000"/>
                    <a:lumOff val="35000"/>
                  </a:prstClr>
                </a:solidFill>
                <a:latin typeface="微软雅黑"/>
                <a:ea typeface="微软雅黑"/>
                <a:cs typeface="微软雅黑"/>
              </a:rPr>
              <a:t>创新探索</a:t>
            </a:r>
            <a:endParaRPr lang="en-US" altLang="zh-CN" sz="1800" b="1" dirty="0">
              <a:solidFill>
                <a:prstClr val="black">
                  <a:lumMod val="65000"/>
                  <a:lumOff val="35000"/>
                </a:prstClr>
              </a:solidFill>
              <a:latin typeface="微软雅黑"/>
              <a:ea typeface="微软雅黑"/>
              <a:cs typeface="微软雅黑"/>
            </a:endParaRPr>
          </a:p>
        </p:txBody>
      </p:sp>
      <p:sp>
        <p:nvSpPr>
          <p:cNvPr id="104" name="矩形 103"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1283228" y="3431959"/>
            <a:ext cx="460382" cy="415498"/>
          </a:xfrm>
          <a:prstGeom prst="rect">
            <a:avLst/>
          </a:prstGeom>
        </p:spPr>
        <p:txBody>
          <a:bodyPr wrap="none">
            <a:spAutoFit/>
          </a:bodyPr>
          <a:lstStyle/>
          <a:p>
            <a:r>
              <a:rPr lang="en-US" altLang="zh-CN" sz="21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02</a:t>
            </a:r>
            <a:endParaRPr lang="zh-CN" altLang="en-US" sz="2100" dirty="0">
              <a:solidFill>
                <a:prstClr val="white"/>
              </a:solidFill>
              <a:latin typeface="Open Sans Light" panose="020B0306030504020204" pitchFamily="34" charset="0"/>
              <a:cs typeface="Open Sans Light" panose="020B0306030504020204" pitchFamily="34" charset="0"/>
            </a:endParaRPr>
          </a:p>
        </p:txBody>
      </p:sp>
      <p:sp>
        <p:nvSpPr>
          <p:cNvPr id="107" name="矩形 106"/>
          <p:cNvSpPr/>
          <p:nvPr/>
        </p:nvSpPr>
        <p:spPr>
          <a:xfrm>
            <a:off x="5589752" y="2179820"/>
            <a:ext cx="2606062" cy="369332"/>
          </a:xfrm>
          <a:prstGeom prst="rect">
            <a:avLst/>
          </a:prstGeom>
        </p:spPr>
        <p:txBody>
          <a:bodyPr wrap="square">
            <a:spAutoFit/>
          </a:bodyPr>
          <a:lstStyle/>
          <a:p>
            <a:r>
              <a:rPr lang="zh-CN" altLang="en-US" sz="1800" b="1" dirty="0" smtClean="0">
                <a:solidFill>
                  <a:prstClr val="black">
                    <a:lumMod val="65000"/>
                    <a:lumOff val="35000"/>
                  </a:prstClr>
                </a:solidFill>
                <a:latin typeface="微软雅黑"/>
                <a:ea typeface="微软雅黑"/>
                <a:cs typeface="微软雅黑"/>
              </a:rPr>
              <a:t>创新思路</a:t>
            </a:r>
            <a:endParaRPr lang="en-US" altLang="zh-CN" sz="1800" b="1" dirty="0">
              <a:solidFill>
                <a:prstClr val="black">
                  <a:lumMod val="65000"/>
                  <a:lumOff val="35000"/>
                </a:prstClr>
              </a:solidFill>
              <a:latin typeface="微软雅黑"/>
              <a:ea typeface="微软雅黑"/>
              <a:cs typeface="微软雅黑"/>
            </a:endParaRPr>
          </a:p>
        </p:txBody>
      </p:sp>
      <p:sp>
        <p:nvSpPr>
          <p:cNvPr id="108" name="矩形 107"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4881571" y="2198593"/>
            <a:ext cx="460382" cy="415498"/>
          </a:xfrm>
          <a:prstGeom prst="rect">
            <a:avLst/>
          </a:prstGeom>
        </p:spPr>
        <p:txBody>
          <a:bodyPr wrap="none">
            <a:spAutoFit/>
          </a:bodyPr>
          <a:lstStyle/>
          <a:p>
            <a:r>
              <a:rPr lang="en-US" altLang="zh-CN" sz="21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03</a:t>
            </a:r>
            <a:endParaRPr lang="zh-CN" altLang="en-US" sz="2100" dirty="0">
              <a:solidFill>
                <a:prstClr val="white"/>
              </a:solidFill>
              <a:latin typeface="Open Sans Light" panose="020B0306030504020204" pitchFamily="34" charset="0"/>
              <a:cs typeface="Open Sans Light" panose="020B0306030504020204" pitchFamily="34" charset="0"/>
            </a:endParaRPr>
          </a:p>
        </p:txBody>
      </p:sp>
      <p:sp>
        <p:nvSpPr>
          <p:cNvPr id="111" name="矩形 110"/>
          <p:cNvSpPr/>
          <p:nvPr/>
        </p:nvSpPr>
        <p:spPr>
          <a:xfrm>
            <a:off x="5589752" y="3413186"/>
            <a:ext cx="2606062" cy="369332"/>
          </a:xfrm>
          <a:prstGeom prst="rect">
            <a:avLst/>
          </a:prstGeom>
        </p:spPr>
        <p:txBody>
          <a:bodyPr wrap="square">
            <a:spAutoFit/>
          </a:bodyPr>
          <a:lstStyle/>
          <a:p>
            <a:r>
              <a:rPr lang="zh-CN" altLang="en-US" sz="1800" b="1" dirty="0" smtClean="0">
                <a:solidFill>
                  <a:prstClr val="black">
                    <a:lumMod val="65000"/>
                    <a:lumOff val="35000"/>
                  </a:prstClr>
                </a:solidFill>
                <a:latin typeface="微软雅黑"/>
                <a:ea typeface="微软雅黑"/>
                <a:cs typeface="微软雅黑"/>
              </a:rPr>
              <a:t>成果展示</a:t>
            </a:r>
            <a:endParaRPr lang="en-US" altLang="zh-CN" sz="1800" b="1" dirty="0">
              <a:solidFill>
                <a:prstClr val="black">
                  <a:lumMod val="65000"/>
                  <a:lumOff val="35000"/>
                </a:prstClr>
              </a:solidFill>
              <a:latin typeface="微软雅黑"/>
              <a:ea typeface="微软雅黑"/>
              <a:cs typeface="微软雅黑"/>
            </a:endParaRPr>
          </a:p>
        </p:txBody>
      </p:sp>
      <p:sp>
        <p:nvSpPr>
          <p:cNvPr id="112" name="矩形 111"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4881571" y="3431959"/>
            <a:ext cx="461729" cy="415498"/>
          </a:xfrm>
          <a:prstGeom prst="rect">
            <a:avLst/>
          </a:prstGeom>
        </p:spPr>
        <p:txBody>
          <a:bodyPr wrap="none">
            <a:spAutoFit/>
          </a:bodyPr>
          <a:lstStyle/>
          <a:p>
            <a:r>
              <a:rPr lang="en-US" altLang="zh-CN" sz="21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04</a:t>
            </a:r>
            <a:endParaRPr lang="zh-CN" altLang="en-US" sz="2100" dirty="0">
              <a:solidFill>
                <a:prstClr val="white"/>
              </a:solidFill>
              <a:latin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74834576"/>
      </p:ext>
    </p:extLst>
  </p:cSld>
  <p:clrMapOvr>
    <a:masterClrMapping/>
  </p:clrMapOvr>
  <p:transition xmlns:p14="http://schemas.microsoft.com/office/powerpoint/2010/mai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14:bounceEnd="50000">
                                          <p:cBhvr additive="base">
                                            <p:cTn id="7" dur="2000" fill="hold"/>
                                            <p:tgtEl>
                                              <p:spTgt spid="95"/>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9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14:bounceEnd="50000">
                                          <p:cBhvr additive="base">
                                            <p:cTn id="11" dur="2000" fill="hold"/>
                                            <p:tgtEl>
                                              <p:spTgt spid="96"/>
                                            </p:tgtEl>
                                            <p:attrNameLst>
                                              <p:attrName>ppt_x</p:attrName>
                                            </p:attrNameLst>
                                          </p:cBhvr>
                                          <p:tavLst>
                                            <p:tav tm="0">
                                              <p:val>
                                                <p:strVal val="1+#ppt_w/2"/>
                                              </p:val>
                                            </p:tav>
                                            <p:tav tm="100000">
                                              <p:val>
                                                <p:strVal val="#ppt_x"/>
                                              </p:val>
                                            </p:tav>
                                          </p:tavLst>
                                        </p:anim>
                                        <p:anim calcmode="lin" valueType="num" p14:bounceEnd="50000">
                                          <p:cBhvr additive="base">
                                            <p:cTn id="12" dur="2000" fill="hold"/>
                                            <p:tgtEl>
                                              <p:spTgt spid="9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00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animEffect transition="in" filter="fade">
                                          <p:cBhvr>
                                            <p:cTn id="17" dur="500"/>
                                            <p:tgtEl>
                                              <p:spTgt spid="47"/>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par>
                                    <p:cTn id="24" presetID="42" presetClass="path" presetSubtype="0" accel="50000" decel="50000" autoRev="1" fill="hold" grpId="1" nodeType="withEffect">
                                      <p:stCondLst>
                                        <p:cond delay="2000"/>
                                      </p:stCondLst>
                                      <p:childTnLst>
                                        <p:animMotion origin="layout" path="M -3.125E-6 7.40741E-7 L 0.01068 0.01898 " pathEditMode="relative" rAng="0" ptsTypes="AA">
                                          <p:cBhvr>
                                            <p:cTn id="25" dur="2000" fill="hold"/>
                                            <p:tgtEl>
                                              <p:spTgt spid="49"/>
                                            </p:tgtEl>
                                            <p:attrNameLst>
                                              <p:attrName>ppt_x</p:attrName>
                                              <p:attrName>ppt_y</p:attrName>
                                            </p:attrNameLst>
                                          </p:cBhvr>
                                          <p:rCtr x="1133" y="2037"/>
                                        </p:animMotion>
                                      </p:childTnLst>
                                    </p:cTn>
                                  </p:par>
                                  <p:par>
                                    <p:cTn id="26" presetID="42" presetClass="path" presetSubtype="0" accel="50000" decel="50000" autoRev="1" fill="hold" grpId="1" nodeType="withEffect">
                                      <p:stCondLst>
                                        <p:cond delay="2000"/>
                                      </p:stCondLst>
                                      <p:childTnLst>
                                        <p:animMotion origin="layout" path="M -2.08333E-7 -7.40741E-7 L -0.02539 -0.04583 " pathEditMode="relative" rAng="0" ptsTypes="AA">
                                          <p:cBhvr>
                                            <p:cTn id="27" dur="2000" fill="hold"/>
                                            <p:tgtEl>
                                              <p:spTgt spid="48"/>
                                            </p:tgtEl>
                                            <p:attrNameLst>
                                              <p:attrName>ppt_x</p:attrName>
                                              <p:attrName>ppt_y</p:attrName>
                                            </p:attrNameLst>
                                          </p:cBhvr>
                                          <p:rCtr x="-1276" y="-2292"/>
                                        </p:animMotion>
                                      </p:childTnLst>
                                    </p:cTn>
                                  </p:par>
                                  <p:par>
                                    <p:cTn id="28" presetID="10" presetClass="entr" presetSubtype="0" fill="hold" grpId="0" nodeType="withEffect">
                                      <p:stCondLst>
                                        <p:cond delay="2000"/>
                                      </p:stCondLst>
                                      <p:childTnLst>
                                        <p:set>
                                          <p:cBhvr>
                                            <p:cTn id="29" dur="1" fill="hold">
                                              <p:stCondLst>
                                                <p:cond delay="0"/>
                                              </p:stCondLst>
                                            </p:cTn>
                                            <p:tgtEl>
                                              <p:spTgt spid="92"/>
                                            </p:tgtEl>
                                            <p:attrNameLst>
                                              <p:attrName>style.visibility</p:attrName>
                                            </p:attrNameLst>
                                          </p:cBhvr>
                                          <p:to>
                                            <p:strVal val="visible"/>
                                          </p:to>
                                        </p:set>
                                        <p:animEffect transition="in" filter="fade">
                                          <p:cBhvr>
                                            <p:cTn id="30" dur="1000"/>
                                            <p:tgtEl>
                                              <p:spTgt spid="92"/>
                                            </p:tgtEl>
                                          </p:cBhvr>
                                        </p:animEffect>
                                      </p:childTnLst>
                                    </p:cTn>
                                  </p:par>
                                  <p:par>
                                    <p:cTn id="31" presetID="42" presetClass="path" presetSubtype="0" accel="50000" decel="50000" autoRev="1" fill="hold" grpId="1" nodeType="withEffect">
                                      <p:stCondLst>
                                        <p:cond delay="2000"/>
                                      </p:stCondLst>
                                      <p:childTnLst>
                                        <p:animMotion origin="layout" path="M -3.125E-6 7.40741E-7 L 0.01068 0.01898 " pathEditMode="relative" rAng="0" ptsTypes="AA">
                                          <p:cBhvr>
                                            <p:cTn id="32" dur="2000" fill="hold"/>
                                            <p:tgtEl>
                                              <p:spTgt spid="92"/>
                                            </p:tgtEl>
                                            <p:attrNameLst>
                                              <p:attrName>ppt_x</p:attrName>
                                              <p:attrName>ppt_y</p:attrName>
                                            </p:attrNameLst>
                                          </p:cBhvr>
                                          <p:rCtr x="1133" y="2037"/>
                                        </p:animMotion>
                                      </p:childTnLst>
                                    </p:cTn>
                                  </p:par>
                                  <p:par>
                                    <p:cTn id="33" presetID="10" presetClass="entr" presetSubtype="0" fill="hold" grpId="0" nodeType="withEffect">
                                      <p:stCondLst>
                                        <p:cond delay="20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1000"/>
                                            <p:tgtEl>
                                              <p:spTgt spid="91"/>
                                            </p:tgtEl>
                                          </p:cBhvr>
                                        </p:animEffect>
                                      </p:childTnLst>
                                    </p:cTn>
                                  </p:par>
                                  <p:par>
                                    <p:cTn id="36" presetID="42" presetClass="path" presetSubtype="0" accel="50000" decel="50000" autoRev="1" fill="hold" grpId="1" nodeType="withEffect">
                                      <p:stCondLst>
                                        <p:cond delay="2000"/>
                                      </p:stCondLst>
                                      <p:childTnLst>
                                        <p:animMotion origin="layout" path="M -2.08333E-7 -7.40741E-7 L -0.02539 -0.04583 " pathEditMode="relative" rAng="0" ptsTypes="AA">
                                          <p:cBhvr>
                                            <p:cTn id="37" dur="2000" fill="hold"/>
                                            <p:tgtEl>
                                              <p:spTgt spid="91"/>
                                            </p:tgtEl>
                                            <p:attrNameLst>
                                              <p:attrName>ppt_x</p:attrName>
                                              <p:attrName>ppt_y</p:attrName>
                                            </p:attrNameLst>
                                          </p:cBhvr>
                                          <p:rCtr x="-1276" y="-2292"/>
                                        </p:animMotion>
                                      </p:childTnLst>
                                    </p:cTn>
                                  </p:par>
                                  <p:par>
                                    <p:cTn id="38" presetID="10" presetClass="entr" presetSubtype="0" fill="hold" grpId="0" nodeType="withEffect">
                                      <p:stCondLst>
                                        <p:cond delay="200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1000"/>
                                            <p:tgtEl>
                                              <p:spTgt spid="90"/>
                                            </p:tgtEl>
                                          </p:cBhvr>
                                        </p:animEffect>
                                      </p:childTnLst>
                                    </p:cTn>
                                  </p:par>
                                  <p:par>
                                    <p:cTn id="41" presetID="42" presetClass="path" presetSubtype="0" accel="50000" decel="50000" autoRev="1" fill="hold" grpId="1" nodeType="withEffect">
                                      <p:stCondLst>
                                        <p:cond delay="2000"/>
                                      </p:stCondLst>
                                      <p:childTnLst>
                                        <p:animMotion origin="layout" path="M -3.125E-6 7.40741E-7 L 0.01068 0.01898 " pathEditMode="relative" rAng="0" ptsTypes="AA">
                                          <p:cBhvr>
                                            <p:cTn id="42" dur="2000" fill="hold"/>
                                            <p:tgtEl>
                                              <p:spTgt spid="90"/>
                                            </p:tgtEl>
                                            <p:attrNameLst>
                                              <p:attrName>ppt_x</p:attrName>
                                              <p:attrName>ppt_y</p:attrName>
                                            </p:attrNameLst>
                                          </p:cBhvr>
                                          <p:rCtr x="1133" y="2037"/>
                                        </p:animMotion>
                                      </p:childTnLst>
                                    </p:cTn>
                                  </p:par>
                                  <p:par>
                                    <p:cTn id="43" presetID="10" presetClass="entr" presetSubtype="0" fill="hold" grpId="0" nodeType="withEffect">
                                      <p:stCondLst>
                                        <p:cond delay="200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childTnLst>
                                    </p:cTn>
                                  </p:par>
                                  <p:par>
                                    <p:cTn id="46" presetID="42" presetClass="path" presetSubtype="0" accel="50000" decel="50000" autoRev="1" fill="hold" grpId="1" nodeType="withEffect">
                                      <p:stCondLst>
                                        <p:cond delay="2000"/>
                                      </p:stCondLst>
                                      <p:childTnLst>
                                        <p:animMotion origin="layout" path="M -3.125E-6 7.40741E-7 L 0.01068 0.01898 " pathEditMode="relative" rAng="0" ptsTypes="AA">
                                          <p:cBhvr>
                                            <p:cTn id="47" dur="2000" fill="hold"/>
                                            <p:tgtEl>
                                              <p:spTgt spid="94"/>
                                            </p:tgtEl>
                                            <p:attrNameLst>
                                              <p:attrName>ppt_x</p:attrName>
                                              <p:attrName>ppt_y</p:attrName>
                                            </p:attrNameLst>
                                          </p:cBhvr>
                                          <p:rCtr x="1133" y="2037"/>
                                        </p:animMotion>
                                      </p:childTnLst>
                                    </p:cTn>
                                  </p:par>
                                  <p:par>
                                    <p:cTn id="48" presetID="10" presetClass="entr" presetSubtype="0" fill="hold" grpId="0" nodeType="withEffect">
                                      <p:stCondLst>
                                        <p:cond delay="2000"/>
                                      </p:stCondLst>
                                      <p:childTnLst>
                                        <p:set>
                                          <p:cBhvr>
                                            <p:cTn id="49" dur="1" fill="hold">
                                              <p:stCondLst>
                                                <p:cond delay="0"/>
                                              </p:stCondLst>
                                            </p:cTn>
                                            <p:tgtEl>
                                              <p:spTgt spid="93"/>
                                            </p:tgtEl>
                                            <p:attrNameLst>
                                              <p:attrName>style.visibility</p:attrName>
                                            </p:attrNameLst>
                                          </p:cBhvr>
                                          <p:to>
                                            <p:strVal val="visible"/>
                                          </p:to>
                                        </p:set>
                                        <p:animEffect transition="in" filter="fade">
                                          <p:cBhvr>
                                            <p:cTn id="50" dur="1000"/>
                                            <p:tgtEl>
                                              <p:spTgt spid="93"/>
                                            </p:tgtEl>
                                          </p:cBhvr>
                                        </p:animEffect>
                                      </p:childTnLst>
                                    </p:cTn>
                                  </p:par>
                                  <p:par>
                                    <p:cTn id="51" presetID="42" presetClass="path" presetSubtype="0" accel="50000" decel="50000" autoRev="1" fill="hold" grpId="1" nodeType="withEffect">
                                      <p:stCondLst>
                                        <p:cond delay="2000"/>
                                      </p:stCondLst>
                                      <p:childTnLst>
                                        <p:animMotion origin="layout" path="M -2.08333E-7 -7.40741E-7 L -0.02539 -0.04583 " pathEditMode="relative" rAng="0" ptsTypes="AA">
                                          <p:cBhvr>
                                            <p:cTn id="52" dur="2000" fill="hold"/>
                                            <p:tgtEl>
                                              <p:spTgt spid="93"/>
                                            </p:tgtEl>
                                            <p:attrNameLst>
                                              <p:attrName>ppt_x</p:attrName>
                                              <p:attrName>ppt_y</p:attrName>
                                            </p:attrNameLst>
                                          </p:cBhvr>
                                          <p:rCtr x="-1276" y="-2292"/>
                                        </p:animMotion>
                                      </p:childTnLst>
                                    </p:cTn>
                                  </p:par>
                                  <p:par>
                                    <p:cTn id="53" presetID="10" presetClass="entr" presetSubtype="0" fill="hold" grpId="0" nodeType="withEffect">
                                      <p:stCondLst>
                                        <p:cond delay="20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childTnLst>
                                    </p:cTn>
                                  </p:par>
                                  <p:par>
                                    <p:cTn id="56" presetID="42" presetClass="path" presetSubtype="0" accel="50000" decel="50000" autoRev="1" fill="hold" grpId="1" nodeType="withEffect">
                                      <p:stCondLst>
                                        <p:cond delay="2000"/>
                                      </p:stCondLst>
                                      <p:childTnLst>
                                        <p:animMotion origin="layout" path="M -2.08333E-7 -7.40741E-7 L -0.02539 -0.04583 " pathEditMode="relative" rAng="0" ptsTypes="AA">
                                          <p:cBhvr>
                                            <p:cTn id="57" dur="2000" fill="hold"/>
                                            <p:tgtEl>
                                              <p:spTgt spid="50"/>
                                            </p:tgtEl>
                                            <p:attrNameLst>
                                              <p:attrName>ppt_x</p:attrName>
                                              <p:attrName>ppt_y</p:attrName>
                                            </p:attrNameLst>
                                          </p:cBhvr>
                                          <p:rCtr x="-1276" y="-2292"/>
                                        </p:animMotion>
                                      </p:childTnLst>
                                    </p:cTn>
                                  </p:par>
                                  <p:par>
                                    <p:cTn id="58" presetID="53" presetClass="entr" presetSubtype="16" fill="hold" grpId="0" nodeType="withEffect">
                                      <p:stCondLst>
                                        <p:cond delay="5000"/>
                                      </p:stCondLst>
                                      <p:childTnLst>
                                        <p:set>
                                          <p:cBhvr>
                                            <p:cTn id="59" dur="1" fill="hold">
                                              <p:stCondLst>
                                                <p:cond delay="0"/>
                                              </p:stCondLst>
                                            </p:cTn>
                                            <p:tgtEl>
                                              <p:spTgt spid="100"/>
                                            </p:tgtEl>
                                            <p:attrNameLst>
                                              <p:attrName>style.visibility</p:attrName>
                                            </p:attrNameLst>
                                          </p:cBhvr>
                                          <p:to>
                                            <p:strVal val="visible"/>
                                          </p:to>
                                        </p:set>
                                        <p:anim calcmode="lin" valueType="num">
                                          <p:cBhvr>
                                            <p:cTn id="60" dur="500" fill="hold"/>
                                            <p:tgtEl>
                                              <p:spTgt spid="100"/>
                                            </p:tgtEl>
                                            <p:attrNameLst>
                                              <p:attrName>ppt_w</p:attrName>
                                            </p:attrNameLst>
                                          </p:cBhvr>
                                          <p:tavLst>
                                            <p:tav tm="0">
                                              <p:val>
                                                <p:fltVal val="0"/>
                                              </p:val>
                                            </p:tav>
                                            <p:tav tm="100000">
                                              <p:val>
                                                <p:strVal val="#ppt_w"/>
                                              </p:val>
                                            </p:tav>
                                          </p:tavLst>
                                        </p:anim>
                                        <p:anim calcmode="lin" valueType="num">
                                          <p:cBhvr>
                                            <p:cTn id="61" dur="500" fill="hold"/>
                                            <p:tgtEl>
                                              <p:spTgt spid="100"/>
                                            </p:tgtEl>
                                            <p:attrNameLst>
                                              <p:attrName>ppt_h</p:attrName>
                                            </p:attrNameLst>
                                          </p:cBhvr>
                                          <p:tavLst>
                                            <p:tav tm="0">
                                              <p:val>
                                                <p:fltVal val="0"/>
                                              </p:val>
                                            </p:tav>
                                            <p:tav tm="100000">
                                              <p:val>
                                                <p:strVal val="#ppt_h"/>
                                              </p:val>
                                            </p:tav>
                                          </p:tavLst>
                                        </p:anim>
                                        <p:animEffect transition="in" filter="fade">
                                          <p:cBhvr>
                                            <p:cTn id="62" dur="500"/>
                                            <p:tgtEl>
                                              <p:spTgt spid="100"/>
                                            </p:tgtEl>
                                          </p:cBhvr>
                                        </p:animEffect>
                                      </p:childTnLst>
                                    </p:cTn>
                                  </p:par>
                                  <p:par>
                                    <p:cTn id="63" presetID="53" presetClass="entr" presetSubtype="16" fill="hold" grpId="0" nodeType="withEffect">
                                      <p:stCondLst>
                                        <p:cond delay="5000"/>
                                      </p:stCondLst>
                                      <p:childTnLst>
                                        <p:set>
                                          <p:cBhvr>
                                            <p:cTn id="64" dur="1" fill="hold">
                                              <p:stCondLst>
                                                <p:cond delay="0"/>
                                              </p:stCondLst>
                                            </p:cTn>
                                            <p:tgtEl>
                                              <p:spTgt spid="104"/>
                                            </p:tgtEl>
                                            <p:attrNameLst>
                                              <p:attrName>style.visibility</p:attrName>
                                            </p:attrNameLst>
                                          </p:cBhvr>
                                          <p:to>
                                            <p:strVal val="visible"/>
                                          </p:to>
                                        </p:set>
                                        <p:anim calcmode="lin" valueType="num">
                                          <p:cBhvr>
                                            <p:cTn id="65" dur="500" fill="hold"/>
                                            <p:tgtEl>
                                              <p:spTgt spid="104"/>
                                            </p:tgtEl>
                                            <p:attrNameLst>
                                              <p:attrName>ppt_w</p:attrName>
                                            </p:attrNameLst>
                                          </p:cBhvr>
                                          <p:tavLst>
                                            <p:tav tm="0">
                                              <p:val>
                                                <p:fltVal val="0"/>
                                              </p:val>
                                            </p:tav>
                                            <p:tav tm="100000">
                                              <p:val>
                                                <p:strVal val="#ppt_w"/>
                                              </p:val>
                                            </p:tav>
                                          </p:tavLst>
                                        </p:anim>
                                        <p:anim calcmode="lin" valueType="num">
                                          <p:cBhvr>
                                            <p:cTn id="66" dur="500" fill="hold"/>
                                            <p:tgtEl>
                                              <p:spTgt spid="104"/>
                                            </p:tgtEl>
                                            <p:attrNameLst>
                                              <p:attrName>ppt_h</p:attrName>
                                            </p:attrNameLst>
                                          </p:cBhvr>
                                          <p:tavLst>
                                            <p:tav tm="0">
                                              <p:val>
                                                <p:fltVal val="0"/>
                                              </p:val>
                                            </p:tav>
                                            <p:tav tm="100000">
                                              <p:val>
                                                <p:strVal val="#ppt_h"/>
                                              </p:val>
                                            </p:tav>
                                          </p:tavLst>
                                        </p:anim>
                                        <p:animEffect transition="in" filter="fade">
                                          <p:cBhvr>
                                            <p:cTn id="67" dur="500"/>
                                            <p:tgtEl>
                                              <p:spTgt spid="104"/>
                                            </p:tgtEl>
                                          </p:cBhvr>
                                        </p:animEffect>
                                      </p:childTnLst>
                                    </p:cTn>
                                  </p:par>
                                  <p:par>
                                    <p:cTn id="68" presetID="53" presetClass="entr" presetSubtype="16" fill="hold" grpId="0" nodeType="withEffect">
                                      <p:stCondLst>
                                        <p:cond delay="5000"/>
                                      </p:stCondLst>
                                      <p:childTnLst>
                                        <p:set>
                                          <p:cBhvr>
                                            <p:cTn id="69" dur="1" fill="hold">
                                              <p:stCondLst>
                                                <p:cond delay="0"/>
                                              </p:stCondLst>
                                            </p:cTn>
                                            <p:tgtEl>
                                              <p:spTgt spid="108"/>
                                            </p:tgtEl>
                                            <p:attrNameLst>
                                              <p:attrName>style.visibility</p:attrName>
                                            </p:attrNameLst>
                                          </p:cBhvr>
                                          <p:to>
                                            <p:strVal val="visible"/>
                                          </p:to>
                                        </p:set>
                                        <p:anim calcmode="lin" valueType="num">
                                          <p:cBhvr>
                                            <p:cTn id="70" dur="500" fill="hold"/>
                                            <p:tgtEl>
                                              <p:spTgt spid="108"/>
                                            </p:tgtEl>
                                            <p:attrNameLst>
                                              <p:attrName>ppt_w</p:attrName>
                                            </p:attrNameLst>
                                          </p:cBhvr>
                                          <p:tavLst>
                                            <p:tav tm="0">
                                              <p:val>
                                                <p:fltVal val="0"/>
                                              </p:val>
                                            </p:tav>
                                            <p:tav tm="100000">
                                              <p:val>
                                                <p:strVal val="#ppt_w"/>
                                              </p:val>
                                            </p:tav>
                                          </p:tavLst>
                                        </p:anim>
                                        <p:anim calcmode="lin" valueType="num">
                                          <p:cBhvr>
                                            <p:cTn id="71" dur="500" fill="hold"/>
                                            <p:tgtEl>
                                              <p:spTgt spid="108"/>
                                            </p:tgtEl>
                                            <p:attrNameLst>
                                              <p:attrName>ppt_h</p:attrName>
                                            </p:attrNameLst>
                                          </p:cBhvr>
                                          <p:tavLst>
                                            <p:tav tm="0">
                                              <p:val>
                                                <p:fltVal val="0"/>
                                              </p:val>
                                            </p:tav>
                                            <p:tav tm="100000">
                                              <p:val>
                                                <p:strVal val="#ppt_h"/>
                                              </p:val>
                                            </p:tav>
                                          </p:tavLst>
                                        </p:anim>
                                        <p:animEffect transition="in" filter="fade">
                                          <p:cBhvr>
                                            <p:cTn id="72" dur="500"/>
                                            <p:tgtEl>
                                              <p:spTgt spid="108"/>
                                            </p:tgtEl>
                                          </p:cBhvr>
                                        </p:animEffect>
                                      </p:childTnLst>
                                    </p:cTn>
                                  </p:par>
                                  <p:par>
                                    <p:cTn id="73" presetID="53" presetClass="entr" presetSubtype="16" fill="hold" grpId="0" nodeType="withEffect">
                                      <p:stCondLst>
                                        <p:cond delay="5000"/>
                                      </p:stCondLst>
                                      <p:childTnLst>
                                        <p:set>
                                          <p:cBhvr>
                                            <p:cTn id="74" dur="1" fill="hold">
                                              <p:stCondLst>
                                                <p:cond delay="0"/>
                                              </p:stCondLst>
                                            </p:cTn>
                                            <p:tgtEl>
                                              <p:spTgt spid="112"/>
                                            </p:tgtEl>
                                            <p:attrNameLst>
                                              <p:attrName>style.visibility</p:attrName>
                                            </p:attrNameLst>
                                          </p:cBhvr>
                                          <p:to>
                                            <p:strVal val="visible"/>
                                          </p:to>
                                        </p:set>
                                        <p:anim calcmode="lin" valueType="num">
                                          <p:cBhvr>
                                            <p:cTn id="75" dur="500" fill="hold"/>
                                            <p:tgtEl>
                                              <p:spTgt spid="112"/>
                                            </p:tgtEl>
                                            <p:attrNameLst>
                                              <p:attrName>ppt_w</p:attrName>
                                            </p:attrNameLst>
                                          </p:cBhvr>
                                          <p:tavLst>
                                            <p:tav tm="0">
                                              <p:val>
                                                <p:fltVal val="0"/>
                                              </p:val>
                                            </p:tav>
                                            <p:tav tm="100000">
                                              <p:val>
                                                <p:strVal val="#ppt_w"/>
                                              </p:val>
                                            </p:tav>
                                          </p:tavLst>
                                        </p:anim>
                                        <p:anim calcmode="lin" valueType="num">
                                          <p:cBhvr>
                                            <p:cTn id="76" dur="500" fill="hold"/>
                                            <p:tgtEl>
                                              <p:spTgt spid="112"/>
                                            </p:tgtEl>
                                            <p:attrNameLst>
                                              <p:attrName>ppt_h</p:attrName>
                                            </p:attrNameLst>
                                          </p:cBhvr>
                                          <p:tavLst>
                                            <p:tav tm="0">
                                              <p:val>
                                                <p:fltVal val="0"/>
                                              </p:val>
                                            </p:tav>
                                            <p:tav tm="100000">
                                              <p:val>
                                                <p:strVal val="#ppt_h"/>
                                              </p:val>
                                            </p:tav>
                                          </p:tavLst>
                                        </p:anim>
                                        <p:animEffect transition="in" filter="fade">
                                          <p:cBhvr>
                                            <p:cTn id="77" dur="500"/>
                                            <p:tgtEl>
                                              <p:spTgt spid="112"/>
                                            </p:tgtEl>
                                          </p:cBhvr>
                                        </p:animEffect>
                                      </p:childTnLst>
                                    </p:cTn>
                                  </p:par>
                                </p:childTnLst>
                              </p:cTn>
                            </p:par>
                            <p:par>
                              <p:cTn id="78" fill="hold">
                                <p:stCondLst>
                                  <p:cond delay="6000"/>
                                </p:stCondLst>
                                <p:childTnLst>
                                  <p:par>
                                    <p:cTn id="79" presetID="20" presetClass="entr" presetSubtype="0" fill="hold" grpId="0"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edge">
                                          <p:cBhvr>
                                            <p:cTn id="81" dur="1000"/>
                                            <p:tgtEl>
                                              <p:spTgt spid="99"/>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edge">
                                          <p:cBhvr>
                                            <p:cTn id="84" dur="1000"/>
                                            <p:tgtEl>
                                              <p:spTgt spid="103"/>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wedge">
                                          <p:cBhvr>
                                            <p:cTn id="87" dur="1000"/>
                                            <p:tgtEl>
                                              <p:spTgt spid="107"/>
                                            </p:tgtEl>
                                          </p:cBhvr>
                                        </p:animEffect>
                                      </p:childTnLst>
                                    </p:cTn>
                                  </p:par>
                                  <p:par>
                                    <p:cTn id="88" presetID="20" presetClass="entr" presetSubtype="0" fill="hold" grpId="0" nodeType="withEffect">
                                      <p:stCondLst>
                                        <p:cond delay="0"/>
                                      </p:stCondLst>
                                      <p:childTnLst>
                                        <p:set>
                                          <p:cBhvr>
                                            <p:cTn id="89" dur="1" fill="hold">
                                              <p:stCondLst>
                                                <p:cond delay="0"/>
                                              </p:stCondLst>
                                            </p:cTn>
                                            <p:tgtEl>
                                              <p:spTgt spid="111"/>
                                            </p:tgtEl>
                                            <p:attrNameLst>
                                              <p:attrName>style.visibility</p:attrName>
                                            </p:attrNameLst>
                                          </p:cBhvr>
                                          <p:to>
                                            <p:strVal val="visible"/>
                                          </p:to>
                                        </p:set>
                                        <p:animEffect transition="in" filter="wedge">
                                          <p:cBhvr>
                                            <p:cTn id="90"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8" grpId="1" animBg="1"/>
          <p:bldP spid="49" grpId="0" animBg="1"/>
          <p:bldP spid="49" grpId="1" animBg="1"/>
          <p:bldP spid="50" grpId="0" animBg="1"/>
          <p:bldP spid="50"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6" grpId="0" animBg="1"/>
          <p:bldP spid="99" grpId="0"/>
          <p:bldP spid="100" grpId="0"/>
          <p:bldP spid="103" grpId="0"/>
          <p:bldP spid="104" grpId="0"/>
          <p:bldP spid="107" grpId="0"/>
          <p:bldP spid="108" grpId="0"/>
          <p:bldP spid="111" grpId="0"/>
          <p:bldP spid="112" grpId="0"/>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2000" fill="hold"/>
                                            <p:tgtEl>
                                              <p:spTgt spid="95"/>
                                            </p:tgtEl>
                                            <p:attrNameLst>
                                              <p:attrName>ppt_x</p:attrName>
                                            </p:attrNameLst>
                                          </p:cBhvr>
                                          <p:tavLst>
                                            <p:tav tm="0">
                                              <p:val>
                                                <p:strVal val="0-#ppt_w/2"/>
                                              </p:val>
                                            </p:tav>
                                            <p:tav tm="100000">
                                              <p:val>
                                                <p:strVal val="#ppt_x"/>
                                              </p:val>
                                            </p:tav>
                                          </p:tavLst>
                                        </p:anim>
                                        <p:anim calcmode="lin" valueType="num">
                                          <p:cBhvr additive="base">
                                            <p:cTn id="8" dur="2000" fill="hold"/>
                                            <p:tgtEl>
                                              <p:spTgt spid="9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2000" fill="hold"/>
                                            <p:tgtEl>
                                              <p:spTgt spid="96"/>
                                            </p:tgtEl>
                                            <p:attrNameLst>
                                              <p:attrName>ppt_x</p:attrName>
                                            </p:attrNameLst>
                                          </p:cBhvr>
                                          <p:tavLst>
                                            <p:tav tm="0">
                                              <p:val>
                                                <p:strVal val="1+#ppt_w/2"/>
                                              </p:val>
                                            </p:tav>
                                            <p:tav tm="100000">
                                              <p:val>
                                                <p:strVal val="#ppt_x"/>
                                              </p:val>
                                            </p:tav>
                                          </p:tavLst>
                                        </p:anim>
                                        <p:anim calcmode="lin" valueType="num">
                                          <p:cBhvr additive="base">
                                            <p:cTn id="12" dur="2000" fill="hold"/>
                                            <p:tgtEl>
                                              <p:spTgt spid="9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00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animEffect transition="in" filter="fade">
                                          <p:cBhvr>
                                            <p:cTn id="17" dur="500"/>
                                            <p:tgtEl>
                                              <p:spTgt spid="47"/>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par>
                                    <p:cTn id="24" presetID="42" presetClass="path" presetSubtype="0" accel="50000" decel="50000" autoRev="1" fill="hold" grpId="1" nodeType="withEffect">
                                      <p:stCondLst>
                                        <p:cond delay="2000"/>
                                      </p:stCondLst>
                                      <p:childTnLst>
                                        <p:animMotion origin="layout" path="M -3.125E-6 7.40741E-7 L 0.01068 0.01898 " pathEditMode="relative" rAng="0" ptsTypes="AA">
                                          <p:cBhvr>
                                            <p:cTn id="25" dur="2000" fill="hold"/>
                                            <p:tgtEl>
                                              <p:spTgt spid="49"/>
                                            </p:tgtEl>
                                            <p:attrNameLst>
                                              <p:attrName>ppt_x</p:attrName>
                                              <p:attrName>ppt_y</p:attrName>
                                            </p:attrNameLst>
                                          </p:cBhvr>
                                          <p:rCtr x="1133" y="2037"/>
                                        </p:animMotion>
                                      </p:childTnLst>
                                    </p:cTn>
                                  </p:par>
                                  <p:par>
                                    <p:cTn id="26" presetID="42" presetClass="path" presetSubtype="0" accel="50000" decel="50000" autoRev="1" fill="hold" grpId="1" nodeType="withEffect">
                                      <p:stCondLst>
                                        <p:cond delay="2000"/>
                                      </p:stCondLst>
                                      <p:childTnLst>
                                        <p:animMotion origin="layout" path="M -2.08333E-7 -7.40741E-7 L -0.02539 -0.04583 " pathEditMode="relative" rAng="0" ptsTypes="AA">
                                          <p:cBhvr>
                                            <p:cTn id="27" dur="2000" fill="hold"/>
                                            <p:tgtEl>
                                              <p:spTgt spid="48"/>
                                            </p:tgtEl>
                                            <p:attrNameLst>
                                              <p:attrName>ppt_x</p:attrName>
                                              <p:attrName>ppt_y</p:attrName>
                                            </p:attrNameLst>
                                          </p:cBhvr>
                                          <p:rCtr x="-1276" y="-2292"/>
                                        </p:animMotion>
                                      </p:childTnLst>
                                    </p:cTn>
                                  </p:par>
                                  <p:par>
                                    <p:cTn id="28" presetID="10" presetClass="entr" presetSubtype="0" fill="hold" grpId="0" nodeType="withEffect">
                                      <p:stCondLst>
                                        <p:cond delay="2000"/>
                                      </p:stCondLst>
                                      <p:childTnLst>
                                        <p:set>
                                          <p:cBhvr>
                                            <p:cTn id="29" dur="1" fill="hold">
                                              <p:stCondLst>
                                                <p:cond delay="0"/>
                                              </p:stCondLst>
                                            </p:cTn>
                                            <p:tgtEl>
                                              <p:spTgt spid="92"/>
                                            </p:tgtEl>
                                            <p:attrNameLst>
                                              <p:attrName>style.visibility</p:attrName>
                                            </p:attrNameLst>
                                          </p:cBhvr>
                                          <p:to>
                                            <p:strVal val="visible"/>
                                          </p:to>
                                        </p:set>
                                        <p:animEffect transition="in" filter="fade">
                                          <p:cBhvr>
                                            <p:cTn id="30" dur="1000"/>
                                            <p:tgtEl>
                                              <p:spTgt spid="92"/>
                                            </p:tgtEl>
                                          </p:cBhvr>
                                        </p:animEffect>
                                      </p:childTnLst>
                                    </p:cTn>
                                  </p:par>
                                  <p:par>
                                    <p:cTn id="31" presetID="42" presetClass="path" presetSubtype="0" accel="50000" decel="50000" autoRev="1" fill="hold" grpId="1" nodeType="withEffect">
                                      <p:stCondLst>
                                        <p:cond delay="2000"/>
                                      </p:stCondLst>
                                      <p:childTnLst>
                                        <p:animMotion origin="layout" path="M -3.125E-6 7.40741E-7 L 0.01068 0.01898 " pathEditMode="relative" rAng="0" ptsTypes="AA">
                                          <p:cBhvr>
                                            <p:cTn id="32" dur="2000" fill="hold"/>
                                            <p:tgtEl>
                                              <p:spTgt spid="92"/>
                                            </p:tgtEl>
                                            <p:attrNameLst>
                                              <p:attrName>ppt_x</p:attrName>
                                              <p:attrName>ppt_y</p:attrName>
                                            </p:attrNameLst>
                                          </p:cBhvr>
                                          <p:rCtr x="1133" y="2037"/>
                                        </p:animMotion>
                                      </p:childTnLst>
                                    </p:cTn>
                                  </p:par>
                                  <p:par>
                                    <p:cTn id="33" presetID="10" presetClass="entr" presetSubtype="0" fill="hold" grpId="0" nodeType="withEffect">
                                      <p:stCondLst>
                                        <p:cond delay="20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1000"/>
                                            <p:tgtEl>
                                              <p:spTgt spid="91"/>
                                            </p:tgtEl>
                                          </p:cBhvr>
                                        </p:animEffect>
                                      </p:childTnLst>
                                    </p:cTn>
                                  </p:par>
                                  <p:par>
                                    <p:cTn id="36" presetID="42" presetClass="path" presetSubtype="0" accel="50000" decel="50000" autoRev="1" fill="hold" grpId="1" nodeType="withEffect">
                                      <p:stCondLst>
                                        <p:cond delay="2000"/>
                                      </p:stCondLst>
                                      <p:childTnLst>
                                        <p:animMotion origin="layout" path="M -2.08333E-7 -7.40741E-7 L -0.02539 -0.04583 " pathEditMode="relative" rAng="0" ptsTypes="AA">
                                          <p:cBhvr>
                                            <p:cTn id="37" dur="2000" fill="hold"/>
                                            <p:tgtEl>
                                              <p:spTgt spid="91"/>
                                            </p:tgtEl>
                                            <p:attrNameLst>
                                              <p:attrName>ppt_x</p:attrName>
                                              <p:attrName>ppt_y</p:attrName>
                                            </p:attrNameLst>
                                          </p:cBhvr>
                                          <p:rCtr x="-1276" y="-2292"/>
                                        </p:animMotion>
                                      </p:childTnLst>
                                    </p:cTn>
                                  </p:par>
                                  <p:par>
                                    <p:cTn id="38" presetID="10" presetClass="entr" presetSubtype="0" fill="hold" grpId="0" nodeType="withEffect">
                                      <p:stCondLst>
                                        <p:cond delay="200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1000"/>
                                            <p:tgtEl>
                                              <p:spTgt spid="90"/>
                                            </p:tgtEl>
                                          </p:cBhvr>
                                        </p:animEffect>
                                      </p:childTnLst>
                                    </p:cTn>
                                  </p:par>
                                  <p:par>
                                    <p:cTn id="41" presetID="42" presetClass="path" presetSubtype="0" accel="50000" decel="50000" autoRev="1" fill="hold" grpId="1" nodeType="withEffect">
                                      <p:stCondLst>
                                        <p:cond delay="2000"/>
                                      </p:stCondLst>
                                      <p:childTnLst>
                                        <p:animMotion origin="layout" path="M -3.125E-6 7.40741E-7 L 0.01068 0.01898 " pathEditMode="relative" rAng="0" ptsTypes="AA">
                                          <p:cBhvr>
                                            <p:cTn id="42" dur="2000" fill="hold"/>
                                            <p:tgtEl>
                                              <p:spTgt spid="90"/>
                                            </p:tgtEl>
                                            <p:attrNameLst>
                                              <p:attrName>ppt_x</p:attrName>
                                              <p:attrName>ppt_y</p:attrName>
                                            </p:attrNameLst>
                                          </p:cBhvr>
                                          <p:rCtr x="1133" y="2037"/>
                                        </p:animMotion>
                                      </p:childTnLst>
                                    </p:cTn>
                                  </p:par>
                                  <p:par>
                                    <p:cTn id="43" presetID="10" presetClass="entr" presetSubtype="0" fill="hold" grpId="0" nodeType="withEffect">
                                      <p:stCondLst>
                                        <p:cond delay="200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childTnLst>
                                    </p:cTn>
                                  </p:par>
                                  <p:par>
                                    <p:cTn id="46" presetID="42" presetClass="path" presetSubtype="0" accel="50000" decel="50000" autoRev="1" fill="hold" grpId="1" nodeType="withEffect">
                                      <p:stCondLst>
                                        <p:cond delay="2000"/>
                                      </p:stCondLst>
                                      <p:childTnLst>
                                        <p:animMotion origin="layout" path="M -3.125E-6 7.40741E-7 L 0.01068 0.01898 " pathEditMode="relative" rAng="0" ptsTypes="AA">
                                          <p:cBhvr>
                                            <p:cTn id="47" dur="2000" fill="hold"/>
                                            <p:tgtEl>
                                              <p:spTgt spid="94"/>
                                            </p:tgtEl>
                                            <p:attrNameLst>
                                              <p:attrName>ppt_x</p:attrName>
                                              <p:attrName>ppt_y</p:attrName>
                                            </p:attrNameLst>
                                          </p:cBhvr>
                                          <p:rCtr x="1133" y="2037"/>
                                        </p:animMotion>
                                      </p:childTnLst>
                                    </p:cTn>
                                  </p:par>
                                  <p:par>
                                    <p:cTn id="48" presetID="10" presetClass="entr" presetSubtype="0" fill="hold" grpId="0" nodeType="withEffect">
                                      <p:stCondLst>
                                        <p:cond delay="2000"/>
                                      </p:stCondLst>
                                      <p:childTnLst>
                                        <p:set>
                                          <p:cBhvr>
                                            <p:cTn id="49" dur="1" fill="hold">
                                              <p:stCondLst>
                                                <p:cond delay="0"/>
                                              </p:stCondLst>
                                            </p:cTn>
                                            <p:tgtEl>
                                              <p:spTgt spid="93"/>
                                            </p:tgtEl>
                                            <p:attrNameLst>
                                              <p:attrName>style.visibility</p:attrName>
                                            </p:attrNameLst>
                                          </p:cBhvr>
                                          <p:to>
                                            <p:strVal val="visible"/>
                                          </p:to>
                                        </p:set>
                                        <p:animEffect transition="in" filter="fade">
                                          <p:cBhvr>
                                            <p:cTn id="50" dur="1000"/>
                                            <p:tgtEl>
                                              <p:spTgt spid="93"/>
                                            </p:tgtEl>
                                          </p:cBhvr>
                                        </p:animEffect>
                                      </p:childTnLst>
                                    </p:cTn>
                                  </p:par>
                                  <p:par>
                                    <p:cTn id="51" presetID="42" presetClass="path" presetSubtype="0" accel="50000" decel="50000" autoRev="1" fill="hold" grpId="1" nodeType="withEffect">
                                      <p:stCondLst>
                                        <p:cond delay="2000"/>
                                      </p:stCondLst>
                                      <p:childTnLst>
                                        <p:animMotion origin="layout" path="M -2.08333E-7 -7.40741E-7 L -0.02539 -0.04583 " pathEditMode="relative" rAng="0" ptsTypes="AA">
                                          <p:cBhvr>
                                            <p:cTn id="52" dur="2000" fill="hold"/>
                                            <p:tgtEl>
                                              <p:spTgt spid="93"/>
                                            </p:tgtEl>
                                            <p:attrNameLst>
                                              <p:attrName>ppt_x</p:attrName>
                                              <p:attrName>ppt_y</p:attrName>
                                            </p:attrNameLst>
                                          </p:cBhvr>
                                          <p:rCtr x="-1276" y="-2292"/>
                                        </p:animMotion>
                                      </p:childTnLst>
                                    </p:cTn>
                                  </p:par>
                                  <p:par>
                                    <p:cTn id="53" presetID="10" presetClass="entr" presetSubtype="0" fill="hold" grpId="0" nodeType="withEffect">
                                      <p:stCondLst>
                                        <p:cond delay="20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childTnLst>
                                    </p:cTn>
                                  </p:par>
                                  <p:par>
                                    <p:cTn id="56" presetID="42" presetClass="path" presetSubtype="0" accel="50000" decel="50000" autoRev="1" fill="hold" grpId="1" nodeType="withEffect">
                                      <p:stCondLst>
                                        <p:cond delay="2000"/>
                                      </p:stCondLst>
                                      <p:childTnLst>
                                        <p:animMotion origin="layout" path="M -2.08333E-7 -7.40741E-7 L -0.02539 -0.04583 " pathEditMode="relative" rAng="0" ptsTypes="AA">
                                          <p:cBhvr>
                                            <p:cTn id="57" dur="2000" fill="hold"/>
                                            <p:tgtEl>
                                              <p:spTgt spid="50"/>
                                            </p:tgtEl>
                                            <p:attrNameLst>
                                              <p:attrName>ppt_x</p:attrName>
                                              <p:attrName>ppt_y</p:attrName>
                                            </p:attrNameLst>
                                          </p:cBhvr>
                                          <p:rCtr x="-1276" y="-2292"/>
                                        </p:animMotion>
                                      </p:childTnLst>
                                    </p:cTn>
                                  </p:par>
                                  <p:par>
                                    <p:cTn id="58" presetID="53" presetClass="entr" presetSubtype="16" fill="hold" grpId="0" nodeType="withEffect">
                                      <p:stCondLst>
                                        <p:cond delay="5000"/>
                                      </p:stCondLst>
                                      <p:childTnLst>
                                        <p:set>
                                          <p:cBhvr>
                                            <p:cTn id="59" dur="1" fill="hold">
                                              <p:stCondLst>
                                                <p:cond delay="0"/>
                                              </p:stCondLst>
                                            </p:cTn>
                                            <p:tgtEl>
                                              <p:spTgt spid="100"/>
                                            </p:tgtEl>
                                            <p:attrNameLst>
                                              <p:attrName>style.visibility</p:attrName>
                                            </p:attrNameLst>
                                          </p:cBhvr>
                                          <p:to>
                                            <p:strVal val="visible"/>
                                          </p:to>
                                        </p:set>
                                        <p:anim calcmode="lin" valueType="num">
                                          <p:cBhvr>
                                            <p:cTn id="60" dur="500" fill="hold"/>
                                            <p:tgtEl>
                                              <p:spTgt spid="100"/>
                                            </p:tgtEl>
                                            <p:attrNameLst>
                                              <p:attrName>ppt_w</p:attrName>
                                            </p:attrNameLst>
                                          </p:cBhvr>
                                          <p:tavLst>
                                            <p:tav tm="0">
                                              <p:val>
                                                <p:fltVal val="0"/>
                                              </p:val>
                                            </p:tav>
                                            <p:tav tm="100000">
                                              <p:val>
                                                <p:strVal val="#ppt_w"/>
                                              </p:val>
                                            </p:tav>
                                          </p:tavLst>
                                        </p:anim>
                                        <p:anim calcmode="lin" valueType="num">
                                          <p:cBhvr>
                                            <p:cTn id="61" dur="500" fill="hold"/>
                                            <p:tgtEl>
                                              <p:spTgt spid="100"/>
                                            </p:tgtEl>
                                            <p:attrNameLst>
                                              <p:attrName>ppt_h</p:attrName>
                                            </p:attrNameLst>
                                          </p:cBhvr>
                                          <p:tavLst>
                                            <p:tav tm="0">
                                              <p:val>
                                                <p:fltVal val="0"/>
                                              </p:val>
                                            </p:tav>
                                            <p:tav tm="100000">
                                              <p:val>
                                                <p:strVal val="#ppt_h"/>
                                              </p:val>
                                            </p:tav>
                                          </p:tavLst>
                                        </p:anim>
                                        <p:animEffect transition="in" filter="fade">
                                          <p:cBhvr>
                                            <p:cTn id="62" dur="500"/>
                                            <p:tgtEl>
                                              <p:spTgt spid="100"/>
                                            </p:tgtEl>
                                          </p:cBhvr>
                                        </p:animEffect>
                                      </p:childTnLst>
                                    </p:cTn>
                                  </p:par>
                                  <p:par>
                                    <p:cTn id="63" presetID="53" presetClass="entr" presetSubtype="16" fill="hold" grpId="0" nodeType="withEffect">
                                      <p:stCondLst>
                                        <p:cond delay="5000"/>
                                      </p:stCondLst>
                                      <p:childTnLst>
                                        <p:set>
                                          <p:cBhvr>
                                            <p:cTn id="64" dur="1" fill="hold">
                                              <p:stCondLst>
                                                <p:cond delay="0"/>
                                              </p:stCondLst>
                                            </p:cTn>
                                            <p:tgtEl>
                                              <p:spTgt spid="104"/>
                                            </p:tgtEl>
                                            <p:attrNameLst>
                                              <p:attrName>style.visibility</p:attrName>
                                            </p:attrNameLst>
                                          </p:cBhvr>
                                          <p:to>
                                            <p:strVal val="visible"/>
                                          </p:to>
                                        </p:set>
                                        <p:anim calcmode="lin" valueType="num">
                                          <p:cBhvr>
                                            <p:cTn id="65" dur="500" fill="hold"/>
                                            <p:tgtEl>
                                              <p:spTgt spid="104"/>
                                            </p:tgtEl>
                                            <p:attrNameLst>
                                              <p:attrName>ppt_w</p:attrName>
                                            </p:attrNameLst>
                                          </p:cBhvr>
                                          <p:tavLst>
                                            <p:tav tm="0">
                                              <p:val>
                                                <p:fltVal val="0"/>
                                              </p:val>
                                            </p:tav>
                                            <p:tav tm="100000">
                                              <p:val>
                                                <p:strVal val="#ppt_w"/>
                                              </p:val>
                                            </p:tav>
                                          </p:tavLst>
                                        </p:anim>
                                        <p:anim calcmode="lin" valueType="num">
                                          <p:cBhvr>
                                            <p:cTn id="66" dur="500" fill="hold"/>
                                            <p:tgtEl>
                                              <p:spTgt spid="104"/>
                                            </p:tgtEl>
                                            <p:attrNameLst>
                                              <p:attrName>ppt_h</p:attrName>
                                            </p:attrNameLst>
                                          </p:cBhvr>
                                          <p:tavLst>
                                            <p:tav tm="0">
                                              <p:val>
                                                <p:fltVal val="0"/>
                                              </p:val>
                                            </p:tav>
                                            <p:tav tm="100000">
                                              <p:val>
                                                <p:strVal val="#ppt_h"/>
                                              </p:val>
                                            </p:tav>
                                          </p:tavLst>
                                        </p:anim>
                                        <p:animEffect transition="in" filter="fade">
                                          <p:cBhvr>
                                            <p:cTn id="67" dur="500"/>
                                            <p:tgtEl>
                                              <p:spTgt spid="104"/>
                                            </p:tgtEl>
                                          </p:cBhvr>
                                        </p:animEffect>
                                      </p:childTnLst>
                                    </p:cTn>
                                  </p:par>
                                  <p:par>
                                    <p:cTn id="68" presetID="53" presetClass="entr" presetSubtype="16" fill="hold" grpId="0" nodeType="withEffect">
                                      <p:stCondLst>
                                        <p:cond delay="5000"/>
                                      </p:stCondLst>
                                      <p:childTnLst>
                                        <p:set>
                                          <p:cBhvr>
                                            <p:cTn id="69" dur="1" fill="hold">
                                              <p:stCondLst>
                                                <p:cond delay="0"/>
                                              </p:stCondLst>
                                            </p:cTn>
                                            <p:tgtEl>
                                              <p:spTgt spid="108"/>
                                            </p:tgtEl>
                                            <p:attrNameLst>
                                              <p:attrName>style.visibility</p:attrName>
                                            </p:attrNameLst>
                                          </p:cBhvr>
                                          <p:to>
                                            <p:strVal val="visible"/>
                                          </p:to>
                                        </p:set>
                                        <p:anim calcmode="lin" valueType="num">
                                          <p:cBhvr>
                                            <p:cTn id="70" dur="500" fill="hold"/>
                                            <p:tgtEl>
                                              <p:spTgt spid="108"/>
                                            </p:tgtEl>
                                            <p:attrNameLst>
                                              <p:attrName>ppt_w</p:attrName>
                                            </p:attrNameLst>
                                          </p:cBhvr>
                                          <p:tavLst>
                                            <p:tav tm="0">
                                              <p:val>
                                                <p:fltVal val="0"/>
                                              </p:val>
                                            </p:tav>
                                            <p:tav tm="100000">
                                              <p:val>
                                                <p:strVal val="#ppt_w"/>
                                              </p:val>
                                            </p:tav>
                                          </p:tavLst>
                                        </p:anim>
                                        <p:anim calcmode="lin" valueType="num">
                                          <p:cBhvr>
                                            <p:cTn id="71" dur="500" fill="hold"/>
                                            <p:tgtEl>
                                              <p:spTgt spid="108"/>
                                            </p:tgtEl>
                                            <p:attrNameLst>
                                              <p:attrName>ppt_h</p:attrName>
                                            </p:attrNameLst>
                                          </p:cBhvr>
                                          <p:tavLst>
                                            <p:tav tm="0">
                                              <p:val>
                                                <p:fltVal val="0"/>
                                              </p:val>
                                            </p:tav>
                                            <p:tav tm="100000">
                                              <p:val>
                                                <p:strVal val="#ppt_h"/>
                                              </p:val>
                                            </p:tav>
                                          </p:tavLst>
                                        </p:anim>
                                        <p:animEffect transition="in" filter="fade">
                                          <p:cBhvr>
                                            <p:cTn id="72" dur="500"/>
                                            <p:tgtEl>
                                              <p:spTgt spid="108"/>
                                            </p:tgtEl>
                                          </p:cBhvr>
                                        </p:animEffect>
                                      </p:childTnLst>
                                    </p:cTn>
                                  </p:par>
                                  <p:par>
                                    <p:cTn id="73" presetID="53" presetClass="entr" presetSubtype="16" fill="hold" grpId="0" nodeType="withEffect">
                                      <p:stCondLst>
                                        <p:cond delay="5000"/>
                                      </p:stCondLst>
                                      <p:childTnLst>
                                        <p:set>
                                          <p:cBhvr>
                                            <p:cTn id="74" dur="1" fill="hold">
                                              <p:stCondLst>
                                                <p:cond delay="0"/>
                                              </p:stCondLst>
                                            </p:cTn>
                                            <p:tgtEl>
                                              <p:spTgt spid="112"/>
                                            </p:tgtEl>
                                            <p:attrNameLst>
                                              <p:attrName>style.visibility</p:attrName>
                                            </p:attrNameLst>
                                          </p:cBhvr>
                                          <p:to>
                                            <p:strVal val="visible"/>
                                          </p:to>
                                        </p:set>
                                        <p:anim calcmode="lin" valueType="num">
                                          <p:cBhvr>
                                            <p:cTn id="75" dur="500" fill="hold"/>
                                            <p:tgtEl>
                                              <p:spTgt spid="112"/>
                                            </p:tgtEl>
                                            <p:attrNameLst>
                                              <p:attrName>ppt_w</p:attrName>
                                            </p:attrNameLst>
                                          </p:cBhvr>
                                          <p:tavLst>
                                            <p:tav tm="0">
                                              <p:val>
                                                <p:fltVal val="0"/>
                                              </p:val>
                                            </p:tav>
                                            <p:tav tm="100000">
                                              <p:val>
                                                <p:strVal val="#ppt_w"/>
                                              </p:val>
                                            </p:tav>
                                          </p:tavLst>
                                        </p:anim>
                                        <p:anim calcmode="lin" valueType="num">
                                          <p:cBhvr>
                                            <p:cTn id="76" dur="500" fill="hold"/>
                                            <p:tgtEl>
                                              <p:spTgt spid="112"/>
                                            </p:tgtEl>
                                            <p:attrNameLst>
                                              <p:attrName>ppt_h</p:attrName>
                                            </p:attrNameLst>
                                          </p:cBhvr>
                                          <p:tavLst>
                                            <p:tav tm="0">
                                              <p:val>
                                                <p:fltVal val="0"/>
                                              </p:val>
                                            </p:tav>
                                            <p:tav tm="100000">
                                              <p:val>
                                                <p:strVal val="#ppt_h"/>
                                              </p:val>
                                            </p:tav>
                                          </p:tavLst>
                                        </p:anim>
                                        <p:animEffect transition="in" filter="fade">
                                          <p:cBhvr>
                                            <p:cTn id="77" dur="500"/>
                                            <p:tgtEl>
                                              <p:spTgt spid="112"/>
                                            </p:tgtEl>
                                          </p:cBhvr>
                                        </p:animEffect>
                                      </p:childTnLst>
                                    </p:cTn>
                                  </p:par>
                                </p:childTnLst>
                              </p:cTn>
                            </p:par>
                            <p:par>
                              <p:cTn id="78" fill="hold">
                                <p:stCondLst>
                                  <p:cond delay="6000"/>
                                </p:stCondLst>
                                <p:childTnLst>
                                  <p:par>
                                    <p:cTn id="79" presetID="20" presetClass="entr" presetSubtype="0" fill="hold" grpId="0"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edge">
                                          <p:cBhvr>
                                            <p:cTn id="81" dur="1000"/>
                                            <p:tgtEl>
                                              <p:spTgt spid="99"/>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edge">
                                          <p:cBhvr>
                                            <p:cTn id="84" dur="1000"/>
                                            <p:tgtEl>
                                              <p:spTgt spid="103"/>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wedge">
                                          <p:cBhvr>
                                            <p:cTn id="87" dur="1000"/>
                                            <p:tgtEl>
                                              <p:spTgt spid="107"/>
                                            </p:tgtEl>
                                          </p:cBhvr>
                                        </p:animEffect>
                                      </p:childTnLst>
                                    </p:cTn>
                                  </p:par>
                                  <p:par>
                                    <p:cTn id="88" presetID="20" presetClass="entr" presetSubtype="0" fill="hold" grpId="0" nodeType="withEffect">
                                      <p:stCondLst>
                                        <p:cond delay="0"/>
                                      </p:stCondLst>
                                      <p:childTnLst>
                                        <p:set>
                                          <p:cBhvr>
                                            <p:cTn id="89" dur="1" fill="hold">
                                              <p:stCondLst>
                                                <p:cond delay="0"/>
                                              </p:stCondLst>
                                            </p:cTn>
                                            <p:tgtEl>
                                              <p:spTgt spid="111"/>
                                            </p:tgtEl>
                                            <p:attrNameLst>
                                              <p:attrName>style.visibility</p:attrName>
                                            </p:attrNameLst>
                                          </p:cBhvr>
                                          <p:to>
                                            <p:strVal val="visible"/>
                                          </p:to>
                                        </p:set>
                                        <p:animEffect transition="in" filter="wedge">
                                          <p:cBhvr>
                                            <p:cTn id="90"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8" grpId="1" animBg="1"/>
          <p:bldP spid="49" grpId="0" animBg="1"/>
          <p:bldP spid="49" grpId="1" animBg="1"/>
          <p:bldP spid="50" grpId="0" animBg="1"/>
          <p:bldP spid="50"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6" grpId="0" animBg="1"/>
          <p:bldP spid="99" grpId="0"/>
          <p:bldP spid="100" grpId="0"/>
          <p:bldP spid="103" grpId="0"/>
          <p:bldP spid="104" grpId="0"/>
          <p:bldP spid="107" grpId="0"/>
          <p:bldP spid="108" grpId="0"/>
          <p:bldP spid="111" grpId="0"/>
          <p:bldP spid="1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rot="18900000">
            <a:off x="1950226" y="1883893"/>
            <a:ext cx="1147763" cy="1147763"/>
          </a:xfrm>
          <a:prstGeom prst="rect">
            <a:avLst/>
          </a:prstGeom>
          <a:noFill/>
          <a:ln>
            <a:solidFill>
              <a:srgbClr val="B4C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矩形 9"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rot="18900000">
            <a:off x="1604038" y="1899463"/>
            <a:ext cx="1116623" cy="1116623"/>
          </a:xfrm>
          <a:prstGeom prst="rect">
            <a:avLst/>
          </a:prstGeom>
          <a:solidFill>
            <a:srgbClr val="7A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 name="矩形 12"/>
          <p:cNvSpPr/>
          <p:nvPr/>
        </p:nvSpPr>
        <p:spPr>
          <a:xfrm>
            <a:off x="3675438" y="2062387"/>
            <a:ext cx="4006783" cy="553998"/>
          </a:xfrm>
          <a:prstGeom prst="rect">
            <a:avLst/>
          </a:prstGeom>
        </p:spPr>
        <p:txBody>
          <a:bodyPr wrap="square">
            <a:spAutoFit/>
          </a:bodyPr>
          <a:lstStyle/>
          <a:p>
            <a:r>
              <a:rPr lang="zh-CN" altLang="en-US" sz="3000" b="1" dirty="0" smtClean="0">
                <a:solidFill>
                  <a:prstClr val="black">
                    <a:lumMod val="65000"/>
                    <a:lumOff val="35000"/>
                  </a:prstClr>
                </a:solidFill>
                <a:latin typeface="微软雅黑"/>
                <a:ea typeface="微软雅黑"/>
                <a:cs typeface="微软雅黑"/>
              </a:rPr>
              <a:t>成员介绍</a:t>
            </a:r>
            <a:endParaRPr lang="en-US" altLang="zh-CN" sz="3000" b="1" dirty="0">
              <a:solidFill>
                <a:prstClr val="black">
                  <a:lumMod val="65000"/>
                  <a:lumOff val="35000"/>
                </a:prstClr>
              </a:solidFill>
              <a:latin typeface="微软雅黑"/>
              <a:ea typeface="微软雅黑"/>
              <a:cs typeface="微软雅黑"/>
            </a:endParaRPr>
          </a:p>
        </p:txBody>
      </p:sp>
      <p:sp>
        <p:nvSpPr>
          <p:cNvPr id="14" name="矩形 13"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1731222" y="2015478"/>
            <a:ext cx="808748" cy="854080"/>
          </a:xfrm>
          <a:prstGeom prst="rect">
            <a:avLst/>
          </a:prstGeom>
        </p:spPr>
        <p:txBody>
          <a:bodyPr wrap="none">
            <a:spAutoFit/>
          </a:bodyPr>
          <a:lstStyle/>
          <a:p>
            <a:r>
              <a:rPr lang="en-US" altLang="zh-CN" sz="495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01</a:t>
            </a:r>
            <a:endParaRPr lang="zh-CN" altLang="en-US" sz="4950" dirty="0">
              <a:solidFill>
                <a:prstClr val="white"/>
              </a:solidFill>
              <a:latin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247691456"/>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2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2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p:nvPr/>
        </p:nvPicPr>
        <p:blipFill>
          <a:blip r:embed="rId2">
            <a:extLst>
              <a:ext uri="{28A0092B-C50C-407E-A947-70E740481C1C}">
                <a14:useLocalDpi xmlns:a14="http://schemas.microsoft.com/office/drawing/2010/main" val="0"/>
              </a:ext>
            </a:extLst>
          </a:blip>
          <a:stretch>
            <a:fillRect/>
          </a:stretch>
        </p:blipFill>
        <p:spPr bwMode="auto">
          <a:xfrm>
            <a:off x="908050" y="571500"/>
            <a:ext cx="3257550" cy="4483100"/>
          </a:xfrm>
          <a:prstGeom prst="rect">
            <a:avLst/>
          </a:prstGeom>
          <a:noFill/>
          <a:ln>
            <a:noFill/>
          </a:ln>
          <a:extLst>
            <a:ext uri="{53640926-AAD7-44d8-BBD7-CCE9431645EC}">
              <a14:shadowObscured xmlns:a14="http://schemas.microsoft.com/office/drawing/2010/main"/>
            </a:ext>
          </a:extLst>
        </p:spPr>
      </p:pic>
      <p:sp>
        <p:nvSpPr>
          <p:cNvPr id="2" name="矩形 1"/>
          <p:cNvSpPr/>
          <p:nvPr/>
        </p:nvSpPr>
        <p:spPr>
          <a:xfrm>
            <a:off x="4572000" y="1231097"/>
            <a:ext cx="3479800" cy="1677810"/>
          </a:xfrm>
          <a:prstGeom prst="rect">
            <a:avLst/>
          </a:prstGeom>
        </p:spPr>
        <p:txBody>
          <a:bodyPr wrap="square">
            <a:spAutoFit/>
          </a:bodyPr>
          <a:lstStyle/>
          <a:p>
            <a:pPr>
              <a:lnSpc>
                <a:spcPts val="2500"/>
              </a:lnSpc>
            </a:pPr>
            <a:r>
              <a:rPr lang="zh-CN" altLang="zh-CN" dirty="0">
                <a:latin typeface="微软雅黑"/>
                <a:ea typeface="微软雅黑"/>
                <a:cs typeface="微软雅黑"/>
              </a:rPr>
              <a:t>郗铮，女，汉族，中共党员，西安培华学院思政部讲师。从事思政课教学工作多年，在省、校讲课比赛、多媒体课件大赛等赛事中都取得优异的成绩，主持、参与多项省、厅、校课题研究。</a:t>
            </a:r>
          </a:p>
        </p:txBody>
      </p:sp>
    </p:spTree>
    <p:extLst>
      <p:ext uri="{BB962C8B-B14F-4D97-AF65-F5344CB8AC3E}">
        <p14:creationId xmlns:p14="http://schemas.microsoft.com/office/powerpoint/2010/main" val="363041394"/>
      </p:ext>
    </p:extLst>
  </p:cSld>
  <p:clrMapOvr>
    <a:masterClrMapping/>
  </p:clrMapOvr>
  <p:transition xmlns:p14="http://schemas.microsoft.com/office/powerpoint/2010/main" spd="slow" advTm="0">
    <p:comb/>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descr="Macintosh HD:Users:xizheng:Desktop:思修出册:史老师.jpeg"/>
          <p:cNvPicPr/>
          <p:nvPr/>
        </p:nvPicPr>
        <p:blipFill>
          <a:blip r:embed="rId2">
            <a:extLst>
              <a:ext uri="{28A0092B-C50C-407E-A947-70E740481C1C}">
                <a14:useLocalDpi xmlns:a14="http://schemas.microsoft.com/office/drawing/2010/main" val="0"/>
              </a:ext>
            </a:extLst>
          </a:blip>
          <a:srcRect/>
          <a:stretch>
            <a:fillRect/>
          </a:stretch>
        </p:blipFill>
        <p:spPr bwMode="auto">
          <a:xfrm>
            <a:off x="844550" y="876300"/>
            <a:ext cx="2673350" cy="3911600"/>
          </a:xfrm>
          <a:prstGeom prst="rect">
            <a:avLst/>
          </a:prstGeom>
          <a:noFill/>
          <a:ln>
            <a:noFill/>
          </a:ln>
        </p:spPr>
      </p:pic>
      <p:sp>
        <p:nvSpPr>
          <p:cNvPr id="2" name="矩形 1"/>
          <p:cNvSpPr/>
          <p:nvPr/>
        </p:nvSpPr>
        <p:spPr>
          <a:xfrm>
            <a:off x="4419600" y="939908"/>
            <a:ext cx="3429000" cy="3601413"/>
          </a:xfrm>
          <a:prstGeom prst="rect">
            <a:avLst/>
          </a:prstGeom>
        </p:spPr>
        <p:txBody>
          <a:bodyPr wrap="square">
            <a:spAutoFit/>
          </a:bodyPr>
          <a:lstStyle/>
          <a:p>
            <a:pPr>
              <a:lnSpc>
                <a:spcPts val="2500"/>
              </a:lnSpc>
            </a:pPr>
            <a:r>
              <a:rPr lang="en-US" altLang="zh-CN" dirty="0" smtClean="0"/>
              <a:t> </a:t>
            </a:r>
            <a:r>
              <a:rPr lang="zh-CN" altLang="zh-CN" dirty="0" smtClean="0">
                <a:latin typeface="微软雅黑"/>
                <a:ea typeface="微软雅黑"/>
                <a:cs typeface="微软雅黑"/>
              </a:rPr>
              <a:t>史晓</a:t>
            </a:r>
            <a:r>
              <a:rPr lang="zh-CN" altLang="zh-CN" dirty="0">
                <a:latin typeface="微软雅黑"/>
                <a:ea typeface="微软雅黑"/>
                <a:cs typeface="微软雅黑"/>
              </a:rPr>
              <a:t>眉，女，汉族，中共党员。三级教授，艺术学理论学科硕士生导师。</a:t>
            </a:r>
            <a:r>
              <a:rPr lang="en-US" altLang="zh-CN" dirty="0">
                <a:latin typeface="微软雅黑"/>
                <a:ea typeface="微软雅黑"/>
                <a:cs typeface="微软雅黑"/>
              </a:rPr>
              <a:t>2003</a:t>
            </a:r>
            <a:r>
              <a:rPr lang="zh-CN" altLang="zh-CN" dirty="0">
                <a:latin typeface="微软雅黑"/>
                <a:ea typeface="微软雅黑"/>
                <a:cs typeface="微软雅黑"/>
              </a:rPr>
              <a:t>年被授予首届“陕西省普通高校教学名师”称号，</a:t>
            </a:r>
            <a:r>
              <a:rPr lang="en-US" altLang="zh-CN" dirty="0">
                <a:latin typeface="微软雅黑"/>
                <a:ea typeface="微软雅黑"/>
                <a:cs typeface="微软雅黑"/>
              </a:rPr>
              <a:t>2004</a:t>
            </a:r>
            <a:r>
              <a:rPr lang="zh-CN" altLang="zh-CN" dirty="0">
                <a:latin typeface="微软雅黑"/>
                <a:ea typeface="微软雅黑"/>
                <a:cs typeface="微软雅黑"/>
              </a:rPr>
              <a:t>年被授予“陕西省师德先进个人”称号。</a:t>
            </a:r>
            <a:r>
              <a:rPr lang="en-US" altLang="zh-CN" dirty="0">
                <a:latin typeface="微软雅黑"/>
                <a:ea typeface="微软雅黑"/>
                <a:cs typeface="微软雅黑"/>
              </a:rPr>
              <a:t>2008</a:t>
            </a:r>
            <a:r>
              <a:rPr lang="zh-CN" altLang="zh-CN" dirty="0">
                <a:latin typeface="微软雅黑"/>
                <a:ea typeface="微软雅黑"/>
                <a:cs typeface="微软雅黑"/>
              </a:rPr>
              <a:t>年国家科学技术进步奖二等奖获得者。</a:t>
            </a:r>
            <a:r>
              <a:rPr lang="en-US" altLang="zh-CN" dirty="0">
                <a:latin typeface="微软雅黑"/>
                <a:ea typeface="微软雅黑"/>
                <a:cs typeface="微软雅黑"/>
              </a:rPr>
              <a:t>2013</a:t>
            </a:r>
            <a:r>
              <a:rPr lang="zh-CN" altLang="zh-CN" dirty="0">
                <a:latin typeface="微软雅黑"/>
                <a:ea typeface="微软雅黑"/>
                <a:cs typeface="微软雅黑"/>
              </a:rPr>
              <a:t>年被授予“全国高校公共关系教书育人楷模”，</a:t>
            </a:r>
            <a:r>
              <a:rPr lang="en-US" altLang="zh-CN" dirty="0">
                <a:latin typeface="微软雅黑"/>
                <a:ea typeface="微软雅黑"/>
                <a:cs typeface="微软雅黑"/>
              </a:rPr>
              <a:t>2015</a:t>
            </a:r>
            <a:r>
              <a:rPr lang="zh-CN" altLang="zh-CN" dirty="0">
                <a:latin typeface="微软雅黑"/>
                <a:ea typeface="微软雅黑"/>
                <a:cs typeface="微软雅黑"/>
              </a:rPr>
              <a:t>年被授予中国高等教育学会公共关系专业委员会“功勋会员”称号。</a:t>
            </a:r>
            <a:r>
              <a:rPr lang="en-US" altLang="zh-CN" dirty="0">
                <a:latin typeface="微软雅黑"/>
                <a:ea typeface="微软雅黑"/>
                <a:cs typeface="微软雅黑"/>
              </a:rPr>
              <a:t>2018</a:t>
            </a:r>
            <a:r>
              <a:rPr lang="zh-CN" altLang="zh-CN" dirty="0">
                <a:latin typeface="微软雅黑"/>
                <a:ea typeface="微软雅黑"/>
                <a:cs typeface="微软雅黑"/>
              </a:rPr>
              <a:t>年任全国民办高校马克思主义学院建设暨思想政治理论课建设协调委员会常务理事。</a:t>
            </a:r>
          </a:p>
        </p:txBody>
      </p:sp>
    </p:spTree>
    <p:extLst>
      <p:ext uri="{BB962C8B-B14F-4D97-AF65-F5344CB8AC3E}">
        <p14:creationId xmlns:p14="http://schemas.microsoft.com/office/powerpoint/2010/main" val="687674736"/>
      </p:ext>
    </p:extLst>
  </p:cSld>
  <p:clrMapOvr>
    <a:masterClrMapping/>
  </p:clrMapOvr>
  <p:transition xmlns:p14="http://schemas.microsoft.com/office/powerpoint/2010/main" spd="slow" advTm="0">
    <p:comb/>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WechatIMG1891.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489" y="558800"/>
            <a:ext cx="3338512" cy="4451349"/>
          </a:xfrm>
          <a:prstGeom prst="rect">
            <a:avLst/>
          </a:prstGeom>
        </p:spPr>
      </p:pic>
      <p:sp>
        <p:nvSpPr>
          <p:cNvPr id="4" name="文本框 3"/>
          <p:cNvSpPr txBox="1"/>
          <p:nvPr/>
        </p:nvSpPr>
        <p:spPr>
          <a:xfrm>
            <a:off x="5054600" y="1346200"/>
            <a:ext cx="3378200" cy="1036609"/>
          </a:xfrm>
          <a:prstGeom prst="rect">
            <a:avLst/>
          </a:prstGeom>
          <a:noFill/>
        </p:spPr>
        <p:txBody>
          <a:bodyPr wrap="square" rtlCol="0">
            <a:spAutoFit/>
          </a:bodyPr>
          <a:lstStyle/>
          <a:p>
            <a:pPr>
              <a:lnSpc>
                <a:spcPts val="2500"/>
              </a:lnSpc>
            </a:pPr>
            <a:r>
              <a:rPr lang="zh-CN" altLang="en-US" dirty="0" smtClean="0">
                <a:latin typeface="微软雅黑"/>
                <a:ea typeface="微软雅黑"/>
                <a:cs typeface="微软雅黑"/>
              </a:rPr>
              <a:t>陈欢</a:t>
            </a:r>
            <a:r>
              <a:rPr lang="zh-CN" altLang="zh-CN" dirty="0" smtClean="0">
                <a:latin typeface="微软雅黑"/>
                <a:ea typeface="微软雅黑"/>
                <a:cs typeface="微软雅黑"/>
              </a:rPr>
              <a:t>，</a:t>
            </a:r>
            <a:r>
              <a:rPr lang="zh-CN" altLang="zh-CN" dirty="0">
                <a:latin typeface="微软雅黑"/>
                <a:ea typeface="微软雅黑"/>
                <a:cs typeface="微软雅黑"/>
              </a:rPr>
              <a:t>女，汉族，中共党员，西安培华学院思政部讲师。从事思政课教学工作多年</a:t>
            </a:r>
            <a:r>
              <a:rPr lang="zh-CN" altLang="zh-CN" dirty="0" smtClean="0">
                <a:latin typeface="微软雅黑"/>
                <a:ea typeface="微软雅黑"/>
                <a:cs typeface="微软雅黑"/>
              </a:rPr>
              <a:t>，主持</a:t>
            </a:r>
            <a:r>
              <a:rPr lang="zh-CN" altLang="zh-CN" dirty="0">
                <a:latin typeface="微软雅黑"/>
                <a:ea typeface="微软雅黑"/>
                <a:cs typeface="微软雅黑"/>
              </a:rPr>
              <a:t>、参与多项省、厅、校课题研究</a:t>
            </a:r>
            <a:r>
              <a:rPr lang="zh-CN" altLang="zh-CN" dirty="0" smtClean="0">
                <a:latin typeface="微软雅黑"/>
                <a:ea typeface="微软雅黑"/>
                <a:cs typeface="微软雅黑"/>
              </a:rPr>
              <a:t>。</a:t>
            </a:r>
            <a:endParaRPr lang="zh-CN" altLang="zh-CN" dirty="0">
              <a:latin typeface="微软雅黑"/>
              <a:ea typeface="微软雅黑"/>
              <a:cs typeface="微软雅黑"/>
            </a:endParaRPr>
          </a:p>
        </p:txBody>
      </p:sp>
    </p:spTree>
    <p:extLst>
      <p:ext uri="{BB962C8B-B14F-4D97-AF65-F5344CB8AC3E}">
        <p14:creationId xmlns:p14="http://schemas.microsoft.com/office/powerpoint/2010/main" val="363041394"/>
      </p:ext>
    </p:extLst>
  </p:cSld>
  <p:clrMapOvr>
    <a:masterClrMapping/>
  </p:clrMapOvr>
  <p:transition xmlns:p14="http://schemas.microsoft.com/office/powerpoint/2010/main" spd="slow" advTm="0">
    <p:comb/>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rot="18900000">
            <a:off x="1950226" y="1883893"/>
            <a:ext cx="1147763" cy="1147763"/>
          </a:xfrm>
          <a:prstGeom prst="rect">
            <a:avLst/>
          </a:prstGeom>
          <a:noFill/>
          <a:ln>
            <a:solidFill>
              <a:srgbClr val="B4C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矩形 9"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rot="18900000">
            <a:off x="1604038" y="1899463"/>
            <a:ext cx="1116623" cy="1116623"/>
          </a:xfrm>
          <a:prstGeom prst="rect">
            <a:avLst/>
          </a:prstGeom>
          <a:solidFill>
            <a:srgbClr val="7A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 name="矩形 12"/>
          <p:cNvSpPr/>
          <p:nvPr/>
        </p:nvSpPr>
        <p:spPr>
          <a:xfrm>
            <a:off x="3675438" y="2062387"/>
            <a:ext cx="4006783" cy="553998"/>
          </a:xfrm>
          <a:prstGeom prst="rect">
            <a:avLst/>
          </a:prstGeom>
        </p:spPr>
        <p:txBody>
          <a:bodyPr wrap="square">
            <a:spAutoFit/>
          </a:bodyPr>
          <a:lstStyle/>
          <a:p>
            <a:r>
              <a:rPr lang="zh-CN" altLang="en-US" sz="3000" b="1" dirty="0" smtClean="0">
                <a:solidFill>
                  <a:prstClr val="black">
                    <a:lumMod val="65000"/>
                    <a:lumOff val="35000"/>
                  </a:prstClr>
                </a:solidFill>
                <a:latin typeface="微软雅黑"/>
                <a:ea typeface="微软雅黑"/>
                <a:cs typeface="微软雅黑"/>
              </a:rPr>
              <a:t>创新探索</a:t>
            </a:r>
            <a:endParaRPr lang="en-US" altLang="zh-CN" sz="3000" b="1" dirty="0">
              <a:solidFill>
                <a:prstClr val="black">
                  <a:lumMod val="65000"/>
                  <a:lumOff val="35000"/>
                </a:prstClr>
              </a:solidFill>
              <a:latin typeface="微软雅黑"/>
              <a:ea typeface="微软雅黑"/>
              <a:cs typeface="微软雅黑"/>
            </a:endParaRPr>
          </a:p>
        </p:txBody>
      </p:sp>
      <p:sp>
        <p:nvSpPr>
          <p:cNvPr id="14" name="矩形 13"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1731222" y="2015478"/>
            <a:ext cx="890745" cy="854080"/>
          </a:xfrm>
          <a:prstGeom prst="rect">
            <a:avLst/>
          </a:prstGeom>
        </p:spPr>
        <p:txBody>
          <a:bodyPr wrap="none">
            <a:spAutoFit/>
          </a:bodyPr>
          <a:lstStyle/>
          <a:p>
            <a:r>
              <a:rPr lang="en-US" altLang="zh-CN" sz="4950" dirty="0"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02</a:t>
            </a:r>
            <a:endParaRPr lang="zh-CN" altLang="en-US" sz="4950" dirty="0">
              <a:solidFill>
                <a:prstClr val="white"/>
              </a:solidFill>
              <a:latin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564716704"/>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2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2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
          <p:cNvSpPr>
            <a:spLocks noChangeArrowheads="1"/>
          </p:cNvSpPr>
          <p:nvPr/>
        </p:nvSpPr>
        <p:spPr bwMode="auto">
          <a:xfrm>
            <a:off x="929360" y="377439"/>
            <a:ext cx="1382416"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sz="2400" b="1" dirty="0" smtClean="0">
                <a:solidFill>
                  <a:schemeClr val="tx1">
                    <a:lumMod val="75000"/>
                    <a:lumOff val="25000"/>
                  </a:schemeClr>
                </a:solidFill>
                <a:latin typeface="Arial" panose="020B0604020202020204" pitchFamily="34" charset="0"/>
                <a:cs typeface="Arial" panose="020B0604020202020204" pitchFamily="34" charset="0"/>
              </a:rPr>
              <a:t>创新探索</a:t>
            </a:r>
            <a:endParaRPr lang="zh-CN" altLang="en-U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六边形 28"/>
          <p:cNvSpPr/>
          <p:nvPr/>
        </p:nvSpPr>
        <p:spPr bwMode="auto">
          <a:xfrm rot="5400000">
            <a:off x="1597146" y="1442436"/>
            <a:ext cx="645798" cy="598921"/>
          </a:xfrm>
          <a:prstGeom prst="hexagon">
            <a:avLst/>
          </a:prstGeom>
          <a:solidFill>
            <a:srgbClr val="92D050"/>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12" tIns="45706" rIns="91412" bIns="45706" numCol="1" rtlCol="0"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zh-CN" altLang="en-US" sz="1799" b="1" i="0" u="none" strike="noStrike" kern="0" cap="none" spc="0" normalizeH="0" baseline="0" noProof="0" smtClean="0">
              <a:ln>
                <a:noFill/>
              </a:ln>
              <a:solidFill>
                <a:prstClr val="black"/>
              </a:solidFill>
              <a:effectLst/>
              <a:uLnTx/>
              <a:uFillTx/>
              <a:latin typeface="Arial" pitchFamily="34" charset="0"/>
              <a:ea typeface="微软雅黑" pitchFamily="34" charset="-122"/>
              <a:cs typeface="+mn-cs"/>
            </a:endParaRPr>
          </a:p>
        </p:txBody>
      </p:sp>
      <p:sp>
        <p:nvSpPr>
          <p:cNvPr id="30" name="矩形 29"/>
          <p:cNvSpPr/>
          <p:nvPr/>
        </p:nvSpPr>
        <p:spPr>
          <a:xfrm>
            <a:off x="1712183" y="1584239"/>
            <a:ext cx="507322" cy="350757"/>
          </a:xfrm>
          <a:prstGeom prst="rect">
            <a:avLst/>
          </a:prstGeom>
        </p:spPr>
        <p:txBody>
          <a:bodyPr wrap="square">
            <a:spAutoFit/>
          </a:bodyPr>
          <a:lstStyle/>
          <a:p>
            <a:pPr defTabSz="914400" fontAlgn="base">
              <a:lnSpc>
                <a:spcPct val="120000"/>
              </a:lnSpc>
              <a:spcBef>
                <a:spcPct val="0"/>
              </a:spcBef>
              <a:spcAft>
                <a:spcPct val="0"/>
              </a:spcAft>
              <a:buClr>
                <a:srgbClr val="7F7F7F"/>
              </a:buClr>
              <a:defRPr/>
            </a:pPr>
            <a:r>
              <a:rPr lang="en-US" altLang="zh-CN" dirty="0">
                <a:solidFill>
                  <a:prstClr val="white"/>
                </a:solidFill>
                <a:latin typeface="微软雅黑" pitchFamily="34" charset="-122"/>
                <a:ea typeface="微软雅黑" pitchFamily="34" charset="-122"/>
              </a:rPr>
              <a:t>01</a:t>
            </a:r>
          </a:p>
        </p:txBody>
      </p:sp>
      <p:sp>
        <p:nvSpPr>
          <p:cNvPr id="31" name="矩形 30"/>
          <p:cNvSpPr/>
          <p:nvPr/>
        </p:nvSpPr>
        <p:spPr bwMode="auto">
          <a:xfrm>
            <a:off x="2336420" y="1686037"/>
            <a:ext cx="164874" cy="164874"/>
          </a:xfrm>
          <a:prstGeom prst="rect">
            <a:avLst/>
          </a:prstGeom>
          <a:solidFill>
            <a:srgbClr val="92D050"/>
          </a:solidFill>
          <a:ln w="25400" cap="flat" cmpd="sng" algn="ctr">
            <a:solidFill>
              <a:sysClr val="window" lastClr="FFFFFF"/>
            </a:solidFill>
            <a:prstDash val="soli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zh-CN" altLang="en-US" sz="1799" b="1" i="0" u="none" strike="noStrike" kern="0" cap="none" spc="0" normalizeH="0" baseline="0" noProof="0" smtClean="0">
              <a:ln>
                <a:noFill/>
              </a:ln>
              <a:solidFill>
                <a:prstClr val="black"/>
              </a:solidFill>
              <a:effectLst/>
              <a:uLnTx/>
              <a:uFillTx/>
              <a:latin typeface="Arial" pitchFamily="34" charset="0"/>
              <a:ea typeface="微软雅黑" pitchFamily="34" charset="-122"/>
              <a:cs typeface="+mn-cs"/>
            </a:endParaRPr>
          </a:p>
        </p:txBody>
      </p:sp>
      <p:cxnSp>
        <p:nvCxnSpPr>
          <p:cNvPr id="33" name="直接连接符 32"/>
          <p:cNvCxnSpPr/>
          <p:nvPr/>
        </p:nvCxnSpPr>
        <p:spPr bwMode="auto">
          <a:xfrm>
            <a:off x="2278623" y="1922896"/>
            <a:ext cx="1668541" cy="0"/>
          </a:xfrm>
          <a:prstGeom prst="line">
            <a:avLst/>
          </a:prstGeom>
          <a:noFill/>
          <a:ln w="9525" cap="flat" cmpd="sng" algn="ctr">
            <a:solidFill>
              <a:srgbClr val="3F3F3F">
                <a:shade val="95000"/>
                <a:satMod val="105000"/>
              </a:srgbClr>
            </a:solidFill>
            <a:prstDash val="solid"/>
            <a:headEnd type="none" w="med" len="med"/>
            <a:tailEnd type="none" w="med" len="med"/>
          </a:ln>
          <a:effectLst/>
        </p:spPr>
      </p:cxnSp>
      <p:sp>
        <p:nvSpPr>
          <p:cNvPr id="34" name="TextBox 7"/>
          <p:cNvSpPr txBox="1"/>
          <p:nvPr/>
        </p:nvSpPr>
        <p:spPr>
          <a:xfrm>
            <a:off x="2503809" y="1652525"/>
            <a:ext cx="505267" cy="276999"/>
          </a:xfrm>
          <a:prstGeom prst="rect">
            <a:avLst/>
          </a:prstGeom>
          <a:noFill/>
          <a:ln>
            <a:noFill/>
          </a:ln>
        </p:spPr>
        <p:txBody>
          <a:bodyPr wrap="none" rtlCol="0">
            <a:spAutoFit/>
          </a:bodyPr>
          <a:lstStyle/>
          <a:p>
            <a:pPr defTabSz="914400" fontAlgn="base">
              <a:spcBef>
                <a:spcPct val="0"/>
              </a:spcBef>
              <a:spcAft>
                <a:spcPct val="0"/>
              </a:spcAft>
            </a:pPr>
            <a:r>
              <a:rPr lang="zh-CN" altLang="en-US" sz="1200" b="1" dirty="0" smtClean="0">
                <a:solidFill>
                  <a:srgbClr val="92D050"/>
                </a:solidFill>
                <a:latin typeface="微软雅黑" panose="020B0503020204020204" pitchFamily="34" charset="-122"/>
                <a:ea typeface="微软雅黑" panose="020B0503020204020204" pitchFamily="34" charset="-122"/>
              </a:rPr>
              <a:t>任务</a:t>
            </a:r>
            <a:endParaRPr lang="zh-CN" altLang="en-US" sz="1200" b="1" dirty="0">
              <a:solidFill>
                <a:srgbClr val="92D050"/>
              </a:solidFill>
              <a:latin typeface="微软雅黑" panose="020B0503020204020204" pitchFamily="34" charset="-122"/>
              <a:ea typeface="微软雅黑" panose="020B0503020204020204" pitchFamily="34" charset="-122"/>
            </a:endParaRPr>
          </a:p>
        </p:txBody>
      </p:sp>
      <p:sp>
        <p:nvSpPr>
          <p:cNvPr id="38" name="六边形 37"/>
          <p:cNvSpPr/>
          <p:nvPr/>
        </p:nvSpPr>
        <p:spPr bwMode="auto">
          <a:xfrm rot="5400000">
            <a:off x="4692534" y="1442434"/>
            <a:ext cx="645798" cy="598921"/>
          </a:xfrm>
          <a:prstGeom prst="hexagon">
            <a:avLst/>
          </a:prstGeom>
          <a:solidFill>
            <a:srgbClr val="00B0F0"/>
          </a:solidFill>
          <a:ln>
            <a:noFill/>
            <a:headEnd type="none" w="med" len="med"/>
            <a:tailEnd type="none" w="med" len="med"/>
          </a:ln>
          <a:effectLst>
            <a:outerShdw blurRad="40000" dist="23000" dir="5400000" rotWithShape="0">
              <a:srgbClr val="000000">
                <a:alpha val="35000"/>
              </a:srgbClr>
            </a:outerShdw>
          </a:effectLst>
        </p:spPr>
        <p:txBody>
          <a:bodyPr vert="horz" wrap="square" lIns="91412" tIns="45706" rIns="91412" bIns="45706" numCol="1" rtlCol="0"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zh-CN" altLang="en-US" sz="1799" b="1" i="0" u="none" strike="noStrike" kern="0" cap="none" spc="0" normalizeH="0" baseline="0" noProof="0" smtClean="0">
              <a:ln>
                <a:noFill/>
              </a:ln>
              <a:solidFill>
                <a:prstClr val="black"/>
              </a:solidFill>
              <a:effectLst/>
              <a:uLnTx/>
              <a:uFillTx/>
              <a:latin typeface="Arial" pitchFamily="34" charset="0"/>
              <a:ea typeface="微软雅黑" pitchFamily="34" charset="-122"/>
              <a:cs typeface="+mn-cs"/>
            </a:endParaRPr>
          </a:p>
        </p:txBody>
      </p:sp>
      <p:sp>
        <p:nvSpPr>
          <p:cNvPr id="39" name="矩形 38"/>
          <p:cNvSpPr/>
          <p:nvPr/>
        </p:nvSpPr>
        <p:spPr>
          <a:xfrm>
            <a:off x="4807572" y="1584237"/>
            <a:ext cx="507322" cy="350757"/>
          </a:xfrm>
          <a:prstGeom prst="rect">
            <a:avLst/>
          </a:prstGeom>
        </p:spPr>
        <p:txBody>
          <a:bodyPr wrap="square">
            <a:spAutoFit/>
          </a:bodyPr>
          <a:lstStyle/>
          <a:p>
            <a:pPr defTabSz="914400" fontAlgn="base">
              <a:lnSpc>
                <a:spcPct val="120000"/>
              </a:lnSpc>
              <a:spcBef>
                <a:spcPct val="0"/>
              </a:spcBef>
              <a:spcAft>
                <a:spcPct val="0"/>
              </a:spcAft>
              <a:buClr>
                <a:srgbClr val="7F7F7F"/>
              </a:buClr>
              <a:defRPr/>
            </a:pPr>
            <a:r>
              <a:rPr lang="en-US" altLang="zh-CN" dirty="0">
                <a:solidFill>
                  <a:prstClr val="white"/>
                </a:solidFill>
                <a:latin typeface="微软雅黑" pitchFamily="34" charset="-122"/>
                <a:ea typeface="微软雅黑" pitchFamily="34" charset="-122"/>
              </a:rPr>
              <a:t>02</a:t>
            </a:r>
          </a:p>
        </p:txBody>
      </p:sp>
      <p:sp>
        <p:nvSpPr>
          <p:cNvPr id="40" name="矩形 39"/>
          <p:cNvSpPr/>
          <p:nvPr/>
        </p:nvSpPr>
        <p:spPr bwMode="auto">
          <a:xfrm>
            <a:off x="5431808" y="1686035"/>
            <a:ext cx="164874" cy="164874"/>
          </a:xfrm>
          <a:prstGeom prst="rect">
            <a:avLst/>
          </a:prstGeom>
          <a:solidFill>
            <a:srgbClr val="00B0F0"/>
          </a:solidFill>
          <a:ln w="25400" cap="flat" cmpd="sng" algn="ctr">
            <a:solidFill>
              <a:sysClr val="window" lastClr="FFFFFF"/>
            </a:solidFill>
            <a:prstDash val="soli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zh-CN" altLang="en-US" sz="1799" b="1" i="0" u="none" strike="noStrike" kern="0" cap="none" spc="0" normalizeH="0" baseline="0" noProof="0" smtClean="0">
              <a:ln>
                <a:noFill/>
              </a:ln>
              <a:solidFill>
                <a:prstClr val="black"/>
              </a:solidFill>
              <a:effectLst/>
              <a:uLnTx/>
              <a:uFillTx/>
              <a:latin typeface="Arial" pitchFamily="34" charset="0"/>
              <a:ea typeface="微软雅黑" pitchFamily="34" charset="-122"/>
              <a:cs typeface="+mn-cs"/>
            </a:endParaRPr>
          </a:p>
        </p:txBody>
      </p:sp>
      <p:cxnSp>
        <p:nvCxnSpPr>
          <p:cNvPr id="41" name="直接连接符 40"/>
          <p:cNvCxnSpPr/>
          <p:nvPr/>
        </p:nvCxnSpPr>
        <p:spPr bwMode="auto">
          <a:xfrm>
            <a:off x="5374011" y="1922894"/>
            <a:ext cx="1668541" cy="0"/>
          </a:xfrm>
          <a:prstGeom prst="line">
            <a:avLst/>
          </a:prstGeom>
          <a:noFill/>
          <a:ln w="9525" cap="flat" cmpd="sng" algn="ctr">
            <a:solidFill>
              <a:srgbClr val="3F3F3F">
                <a:shade val="95000"/>
                <a:satMod val="105000"/>
              </a:srgbClr>
            </a:solidFill>
            <a:prstDash val="solid"/>
            <a:headEnd type="none" w="med" len="med"/>
            <a:tailEnd type="none" w="med" len="med"/>
          </a:ln>
          <a:effectLst/>
        </p:spPr>
      </p:cxnSp>
      <p:sp>
        <p:nvSpPr>
          <p:cNvPr id="45" name="TextBox 13"/>
          <p:cNvSpPr txBox="1"/>
          <p:nvPr/>
        </p:nvSpPr>
        <p:spPr>
          <a:xfrm>
            <a:off x="5599198" y="1652523"/>
            <a:ext cx="505267" cy="276999"/>
          </a:xfrm>
          <a:prstGeom prst="rect">
            <a:avLst/>
          </a:prstGeom>
          <a:noFill/>
          <a:ln>
            <a:noFill/>
          </a:ln>
        </p:spPr>
        <p:txBody>
          <a:bodyPr wrap="none" rtlCol="0">
            <a:spAutoFit/>
          </a:bodyPr>
          <a:lstStyle/>
          <a:p>
            <a:pPr defTabSz="914400" fontAlgn="base">
              <a:spcBef>
                <a:spcPct val="0"/>
              </a:spcBef>
              <a:spcAft>
                <a:spcPct val="0"/>
              </a:spcAft>
            </a:pPr>
            <a:r>
              <a:rPr lang="zh-CN" altLang="en-US" sz="1200" b="1" dirty="0" smtClean="0">
                <a:solidFill>
                  <a:srgbClr val="08ACE5"/>
                </a:solidFill>
                <a:latin typeface="微软雅黑" panose="020B0503020204020204" pitchFamily="34" charset="-122"/>
                <a:ea typeface="微软雅黑" panose="020B0503020204020204" pitchFamily="34" charset="-122"/>
              </a:rPr>
              <a:t>目标</a:t>
            </a:r>
            <a:endParaRPr lang="zh-CN" altLang="en-US" sz="1200" b="1" dirty="0">
              <a:solidFill>
                <a:srgbClr val="08ACE5"/>
              </a:solidFill>
              <a:latin typeface="微软雅黑" panose="020B0503020204020204" pitchFamily="34" charset="-122"/>
              <a:ea typeface="微软雅黑" panose="020B0503020204020204" pitchFamily="34" charset="-122"/>
            </a:endParaRPr>
          </a:p>
        </p:txBody>
      </p:sp>
      <p:sp>
        <p:nvSpPr>
          <p:cNvPr id="47" name="六边形 46"/>
          <p:cNvSpPr/>
          <p:nvPr/>
        </p:nvSpPr>
        <p:spPr bwMode="auto">
          <a:xfrm rot="5400000">
            <a:off x="1597146" y="3098109"/>
            <a:ext cx="645798" cy="598921"/>
          </a:xfrm>
          <a:prstGeom prst="hexagon">
            <a:avLst/>
          </a:prstGeom>
          <a:solidFill>
            <a:srgbClr val="FFC000"/>
          </a:solidFill>
          <a:ln>
            <a:noFill/>
            <a:headEnd type="none" w="med" len="med"/>
            <a:tailEnd type="none" w="med" len="med"/>
          </a:ln>
          <a:effectLst>
            <a:outerShdw blurRad="40000" dist="23000" dir="5400000" rotWithShape="0">
              <a:srgbClr val="000000">
                <a:alpha val="35000"/>
              </a:srgbClr>
            </a:outerShdw>
          </a:effectLst>
        </p:spPr>
        <p:txBody>
          <a:bodyPr vert="horz" wrap="square" lIns="91412" tIns="45706" rIns="91412" bIns="45706" numCol="1" rtlCol="0"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zh-CN" altLang="en-US" sz="1799" b="1" i="0" u="none" strike="noStrike" kern="0" cap="none" spc="0" normalizeH="0" baseline="0" noProof="0" smtClean="0">
              <a:ln>
                <a:noFill/>
              </a:ln>
              <a:solidFill>
                <a:prstClr val="black"/>
              </a:solidFill>
              <a:effectLst/>
              <a:uLnTx/>
              <a:uFillTx/>
              <a:latin typeface="Arial" pitchFamily="34" charset="0"/>
              <a:ea typeface="微软雅黑" pitchFamily="34" charset="-122"/>
              <a:cs typeface="+mn-cs"/>
            </a:endParaRPr>
          </a:p>
        </p:txBody>
      </p:sp>
      <p:sp>
        <p:nvSpPr>
          <p:cNvPr id="48" name="矩形 47"/>
          <p:cNvSpPr/>
          <p:nvPr/>
        </p:nvSpPr>
        <p:spPr>
          <a:xfrm>
            <a:off x="1712183" y="3239912"/>
            <a:ext cx="507322" cy="350757"/>
          </a:xfrm>
          <a:prstGeom prst="rect">
            <a:avLst/>
          </a:prstGeom>
        </p:spPr>
        <p:txBody>
          <a:bodyPr wrap="square">
            <a:spAutoFit/>
          </a:bodyPr>
          <a:lstStyle/>
          <a:p>
            <a:pPr defTabSz="914400" fontAlgn="base">
              <a:lnSpc>
                <a:spcPct val="120000"/>
              </a:lnSpc>
              <a:spcBef>
                <a:spcPct val="0"/>
              </a:spcBef>
              <a:spcAft>
                <a:spcPct val="0"/>
              </a:spcAft>
              <a:buClr>
                <a:srgbClr val="7F7F7F"/>
              </a:buClr>
              <a:defRPr/>
            </a:pPr>
            <a:r>
              <a:rPr lang="en-US" altLang="zh-CN" dirty="0">
                <a:solidFill>
                  <a:prstClr val="white"/>
                </a:solidFill>
                <a:latin typeface="微软雅黑" pitchFamily="34" charset="-122"/>
                <a:ea typeface="微软雅黑" pitchFamily="34" charset="-122"/>
              </a:rPr>
              <a:t>03</a:t>
            </a:r>
          </a:p>
        </p:txBody>
      </p:sp>
      <p:sp>
        <p:nvSpPr>
          <p:cNvPr id="49" name="矩形 48"/>
          <p:cNvSpPr/>
          <p:nvPr/>
        </p:nvSpPr>
        <p:spPr bwMode="auto">
          <a:xfrm>
            <a:off x="2336420" y="3341710"/>
            <a:ext cx="164874" cy="164874"/>
          </a:xfrm>
          <a:prstGeom prst="rect">
            <a:avLst/>
          </a:prstGeom>
          <a:solidFill>
            <a:srgbClr val="FFC000"/>
          </a:solidFill>
          <a:ln w="25400" cap="flat" cmpd="sng" algn="ctr">
            <a:solidFill>
              <a:sysClr val="window" lastClr="FFFFFF"/>
            </a:solidFill>
            <a:prstDash val="soli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zh-CN" altLang="en-US" sz="1799" b="1" i="0" u="none" strike="noStrike" kern="0" cap="none" spc="0" normalizeH="0" baseline="0" noProof="0" smtClean="0">
              <a:ln>
                <a:noFill/>
              </a:ln>
              <a:solidFill>
                <a:prstClr val="black"/>
              </a:solidFill>
              <a:effectLst/>
              <a:uLnTx/>
              <a:uFillTx/>
              <a:latin typeface="Arial" pitchFamily="34" charset="0"/>
              <a:ea typeface="微软雅黑" pitchFamily="34" charset="-122"/>
              <a:cs typeface="+mn-cs"/>
            </a:endParaRPr>
          </a:p>
        </p:txBody>
      </p:sp>
      <p:cxnSp>
        <p:nvCxnSpPr>
          <p:cNvPr id="50" name="直接连接符 49"/>
          <p:cNvCxnSpPr/>
          <p:nvPr/>
        </p:nvCxnSpPr>
        <p:spPr bwMode="auto">
          <a:xfrm>
            <a:off x="2278623" y="3578569"/>
            <a:ext cx="1668541" cy="0"/>
          </a:xfrm>
          <a:prstGeom prst="line">
            <a:avLst/>
          </a:prstGeom>
          <a:noFill/>
          <a:ln w="9525" cap="flat" cmpd="sng" algn="ctr">
            <a:solidFill>
              <a:srgbClr val="3F3F3F">
                <a:shade val="95000"/>
                <a:satMod val="105000"/>
              </a:srgbClr>
            </a:solidFill>
            <a:prstDash val="solid"/>
            <a:headEnd type="none" w="med" len="med"/>
            <a:tailEnd type="none" w="med" len="med"/>
          </a:ln>
          <a:effectLst/>
        </p:spPr>
      </p:cxnSp>
      <p:sp>
        <p:nvSpPr>
          <p:cNvPr id="51" name="TextBox 19"/>
          <p:cNvSpPr txBox="1"/>
          <p:nvPr/>
        </p:nvSpPr>
        <p:spPr>
          <a:xfrm>
            <a:off x="2503809" y="3308198"/>
            <a:ext cx="505267" cy="276999"/>
          </a:xfrm>
          <a:prstGeom prst="rect">
            <a:avLst/>
          </a:prstGeom>
          <a:noFill/>
          <a:ln>
            <a:noFill/>
          </a:ln>
        </p:spPr>
        <p:txBody>
          <a:bodyPr wrap="none" rtlCol="0">
            <a:spAutoFit/>
          </a:bodyPr>
          <a:lstStyle/>
          <a:p>
            <a:pPr defTabSz="914400" fontAlgn="base">
              <a:spcBef>
                <a:spcPct val="0"/>
              </a:spcBef>
              <a:spcAft>
                <a:spcPct val="0"/>
              </a:spcAft>
            </a:pPr>
            <a:r>
              <a:rPr lang="zh-CN" altLang="en-US" sz="1200" b="1" dirty="0" smtClean="0">
                <a:solidFill>
                  <a:srgbClr val="FFC000"/>
                </a:solidFill>
                <a:latin typeface="微软雅黑" panose="020B0503020204020204" pitchFamily="34" charset="-122"/>
                <a:ea typeface="微软雅黑" panose="020B0503020204020204" pitchFamily="34" charset="-122"/>
              </a:rPr>
              <a:t>价值</a:t>
            </a:r>
            <a:endParaRPr lang="zh-CN" altLang="en-US" sz="1200" b="1" dirty="0">
              <a:solidFill>
                <a:srgbClr val="FFC000"/>
              </a:solidFill>
              <a:latin typeface="微软雅黑" panose="020B0503020204020204" pitchFamily="34" charset="-122"/>
              <a:ea typeface="微软雅黑" panose="020B0503020204020204" pitchFamily="34" charset="-122"/>
            </a:endParaRPr>
          </a:p>
        </p:txBody>
      </p:sp>
      <p:sp>
        <p:nvSpPr>
          <p:cNvPr id="53" name="六边形 52"/>
          <p:cNvSpPr/>
          <p:nvPr/>
        </p:nvSpPr>
        <p:spPr bwMode="auto">
          <a:xfrm rot="5400000">
            <a:off x="4692534" y="3098107"/>
            <a:ext cx="645798" cy="598921"/>
          </a:xfrm>
          <a:prstGeom prst="hexagon">
            <a:avLst/>
          </a:prstGeom>
          <a:solidFill>
            <a:srgbClr val="C00000"/>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12" tIns="45706" rIns="91412" bIns="45706" numCol="1" rtlCol="0"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zh-CN" altLang="en-US" sz="1799" b="1" i="0" u="none" strike="noStrike" kern="0" cap="none" spc="0" normalizeH="0" baseline="0" noProof="0" smtClean="0">
              <a:ln>
                <a:noFill/>
              </a:ln>
              <a:solidFill>
                <a:prstClr val="black"/>
              </a:solidFill>
              <a:effectLst/>
              <a:uLnTx/>
              <a:uFillTx/>
              <a:latin typeface="Arial" pitchFamily="34" charset="0"/>
              <a:ea typeface="微软雅黑" pitchFamily="34" charset="-122"/>
              <a:cs typeface="+mn-cs"/>
            </a:endParaRPr>
          </a:p>
        </p:txBody>
      </p:sp>
      <p:sp>
        <p:nvSpPr>
          <p:cNvPr id="54" name="矩形 53"/>
          <p:cNvSpPr/>
          <p:nvPr/>
        </p:nvSpPr>
        <p:spPr>
          <a:xfrm>
            <a:off x="4807572" y="3239910"/>
            <a:ext cx="507322" cy="350757"/>
          </a:xfrm>
          <a:prstGeom prst="rect">
            <a:avLst/>
          </a:prstGeom>
        </p:spPr>
        <p:txBody>
          <a:bodyPr wrap="square">
            <a:spAutoFit/>
          </a:bodyPr>
          <a:lstStyle/>
          <a:p>
            <a:pPr defTabSz="914400" fontAlgn="base">
              <a:lnSpc>
                <a:spcPct val="120000"/>
              </a:lnSpc>
              <a:spcBef>
                <a:spcPct val="0"/>
              </a:spcBef>
              <a:spcAft>
                <a:spcPct val="0"/>
              </a:spcAft>
              <a:buClr>
                <a:srgbClr val="7F7F7F"/>
              </a:buClr>
              <a:defRPr/>
            </a:pPr>
            <a:r>
              <a:rPr lang="en-US" altLang="zh-CN" dirty="0">
                <a:solidFill>
                  <a:prstClr val="white"/>
                </a:solidFill>
                <a:latin typeface="微软雅黑" pitchFamily="34" charset="-122"/>
                <a:ea typeface="微软雅黑" pitchFamily="34" charset="-122"/>
              </a:rPr>
              <a:t>04</a:t>
            </a:r>
          </a:p>
        </p:txBody>
      </p:sp>
      <p:sp>
        <p:nvSpPr>
          <p:cNvPr id="55" name="矩形 54"/>
          <p:cNvSpPr/>
          <p:nvPr/>
        </p:nvSpPr>
        <p:spPr bwMode="auto">
          <a:xfrm>
            <a:off x="5431808" y="3341708"/>
            <a:ext cx="164874" cy="164874"/>
          </a:xfrm>
          <a:prstGeom prst="rect">
            <a:avLst/>
          </a:prstGeom>
          <a:solidFill>
            <a:srgbClr val="C00000"/>
          </a:solidFill>
          <a:ln w="25400" cap="flat" cmpd="sng" algn="ctr">
            <a:solidFill>
              <a:sysClr val="window" lastClr="FFFFFF"/>
            </a:solidFill>
            <a:prstDash val="soli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zh-CN" altLang="en-US" sz="1799" b="1" i="0" u="none" strike="noStrike" kern="0" cap="none" spc="0" normalizeH="0" baseline="0" noProof="0" smtClean="0">
              <a:ln>
                <a:noFill/>
              </a:ln>
              <a:solidFill>
                <a:prstClr val="black"/>
              </a:solidFill>
              <a:effectLst/>
              <a:uLnTx/>
              <a:uFillTx/>
              <a:latin typeface="Arial" pitchFamily="34" charset="0"/>
              <a:ea typeface="微软雅黑" pitchFamily="34" charset="-122"/>
              <a:cs typeface="+mn-cs"/>
            </a:endParaRPr>
          </a:p>
        </p:txBody>
      </p:sp>
      <p:cxnSp>
        <p:nvCxnSpPr>
          <p:cNvPr id="56" name="直接连接符 55"/>
          <p:cNvCxnSpPr/>
          <p:nvPr/>
        </p:nvCxnSpPr>
        <p:spPr bwMode="auto">
          <a:xfrm>
            <a:off x="5374011" y="3578567"/>
            <a:ext cx="1668541" cy="0"/>
          </a:xfrm>
          <a:prstGeom prst="line">
            <a:avLst/>
          </a:prstGeom>
          <a:noFill/>
          <a:ln w="9525" cap="flat" cmpd="sng" algn="ctr">
            <a:solidFill>
              <a:srgbClr val="3F3F3F">
                <a:shade val="95000"/>
                <a:satMod val="105000"/>
              </a:srgbClr>
            </a:solidFill>
            <a:prstDash val="solid"/>
            <a:headEnd type="none" w="med" len="med"/>
            <a:tailEnd type="none" w="med" len="med"/>
          </a:ln>
          <a:effectLst/>
        </p:spPr>
      </p:cxnSp>
      <p:sp>
        <p:nvSpPr>
          <p:cNvPr id="57" name="TextBox 25"/>
          <p:cNvSpPr txBox="1"/>
          <p:nvPr/>
        </p:nvSpPr>
        <p:spPr>
          <a:xfrm>
            <a:off x="5599198" y="3308196"/>
            <a:ext cx="505267" cy="276999"/>
          </a:xfrm>
          <a:prstGeom prst="rect">
            <a:avLst/>
          </a:prstGeom>
          <a:noFill/>
          <a:ln>
            <a:noFill/>
          </a:ln>
        </p:spPr>
        <p:txBody>
          <a:bodyPr wrap="none" rtlCol="0">
            <a:spAutoFit/>
          </a:bodyPr>
          <a:lstStyle/>
          <a:p>
            <a:pPr defTabSz="914400" fontAlgn="base">
              <a:spcBef>
                <a:spcPct val="0"/>
              </a:spcBef>
              <a:spcAft>
                <a:spcPct val="0"/>
              </a:spcAft>
            </a:pPr>
            <a:r>
              <a:rPr lang="zh-CN" altLang="en-US" sz="1200" b="1" dirty="0" smtClean="0">
                <a:solidFill>
                  <a:srgbClr val="C00000"/>
                </a:solidFill>
                <a:latin typeface="微软雅黑" panose="020B0503020204020204" pitchFamily="34" charset="-122"/>
                <a:ea typeface="微软雅黑" panose="020B0503020204020204" pitchFamily="34" charset="-122"/>
              </a:rPr>
              <a:t>意义</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1930400" y="2037318"/>
            <a:ext cx="2705100" cy="1015663"/>
          </a:xfrm>
          <a:prstGeom prst="rect">
            <a:avLst/>
          </a:prstGeom>
        </p:spPr>
        <p:txBody>
          <a:bodyPr wrap="square">
            <a:spAutoFit/>
          </a:bodyPr>
          <a:lstStyle/>
          <a:p>
            <a:r>
              <a:rPr lang="zh-CN" altLang="zh-CN" sz="1200" dirty="0" smtClean="0">
                <a:latin typeface="微软雅黑"/>
                <a:ea typeface="微软雅黑"/>
                <a:cs typeface="微软雅黑"/>
              </a:rPr>
              <a:t>通过</a:t>
            </a:r>
            <a:r>
              <a:rPr lang="zh-CN" altLang="en-US" sz="1200" dirty="0" smtClean="0">
                <a:latin typeface="微软雅黑"/>
                <a:ea typeface="微软雅黑"/>
                <a:cs typeface="微软雅黑"/>
              </a:rPr>
              <a:t>此教学改革</a:t>
            </a:r>
            <a:r>
              <a:rPr lang="zh-CN" altLang="zh-CN" sz="1200" dirty="0" smtClean="0">
                <a:latin typeface="微软雅黑"/>
                <a:ea typeface="微软雅黑"/>
                <a:cs typeface="微软雅黑"/>
              </a:rPr>
              <a:t>，</a:t>
            </a:r>
            <a:r>
              <a:rPr lang="zh-CN" altLang="zh-CN" sz="1200" dirty="0">
                <a:latin typeface="微软雅黑"/>
                <a:ea typeface="微软雅黑"/>
                <a:cs typeface="微软雅黑"/>
              </a:rPr>
              <a:t>使思政课成为学生真心喜欢、终身受益、毕生难忘的课程；培养学生自主学习能力、创新能力；将思政课与专业课的结合落到实处。 </a:t>
            </a:r>
            <a:endParaRPr lang="zh-CN" altLang="en-US" sz="1200" dirty="0">
              <a:latin typeface="微软雅黑"/>
              <a:ea typeface="微软雅黑"/>
              <a:cs typeface="微软雅黑"/>
            </a:endParaRPr>
          </a:p>
        </p:txBody>
      </p:sp>
      <p:sp>
        <p:nvSpPr>
          <p:cNvPr id="3" name="矩形 2"/>
          <p:cNvSpPr/>
          <p:nvPr/>
        </p:nvSpPr>
        <p:spPr>
          <a:xfrm>
            <a:off x="5156200" y="2062718"/>
            <a:ext cx="3035300" cy="830997"/>
          </a:xfrm>
          <a:prstGeom prst="rect">
            <a:avLst/>
          </a:prstGeom>
        </p:spPr>
        <p:txBody>
          <a:bodyPr wrap="square">
            <a:spAutoFit/>
          </a:bodyPr>
          <a:lstStyle/>
          <a:p>
            <a:r>
              <a:rPr lang="zh-CN" altLang="zh-CN" sz="1200" dirty="0">
                <a:latin typeface="微软雅黑"/>
                <a:ea typeface="微软雅黑"/>
                <a:cs typeface="微软雅黑"/>
              </a:rPr>
              <a:t>构建艺术化的思政课教学创新体系。按照思政课的教材体系，以章节或专题为单元让学生手绘动漫画，以静态的视觉化的形式呈现出教材内容（册子） </a:t>
            </a:r>
            <a:r>
              <a:rPr lang="zh-CN" altLang="en-US" sz="1200" dirty="0" smtClean="0">
                <a:latin typeface="微软雅黑"/>
                <a:ea typeface="微软雅黑"/>
                <a:cs typeface="微软雅黑"/>
              </a:rPr>
              <a:t>。</a:t>
            </a:r>
            <a:endParaRPr lang="zh-CN" altLang="en-US" sz="1200" dirty="0">
              <a:latin typeface="微软雅黑"/>
              <a:ea typeface="微软雅黑"/>
              <a:cs typeface="微软雅黑"/>
            </a:endParaRPr>
          </a:p>
        </p:txBody>
      </p:sp>
      <p:sp>
        <p:nvSpPr>
          <p:cNvPr id="4" name="矩形 3"/>
          <p:cNvSpPr/>
          <p:nvPr/>
        </p:nvSpPr>
        <p:spPr>
          <a:xfrm>
            <a:off x="2006600" y="3701018"/>
            <a:ext cx="2565400" cy="1015663"/>
          </a:xfrm>
          <a:prstGeom prst="rect">
            <a:avLst/>
          </a:prstGeom>
        </p:spPr>
        <p:txBody>
          <a:bodyPr wrap="square">
            <a:spAutoFit/>
          </a:bodyPr>
          <a:lstStyle/>
          <a:p>
            <a:r>
              <a:rPr lang="zh-CN" altLang="zh-CN" sz="1200" dirty="0">
                <a:latin typeface="微软雅黑"/>
                <a:ea typeface="微软雅黑"/>
                <a:cs typeface="微软雅黑"/>
              </a:rPr>
              <a:t>在思政理论课融思想性、政治性、科学性、理论性、实践性与为一体的同时，赋予了艺术性的特征，使学生对思政课学习有一种主体的体验和“获得感”。 </a:t>
            </a:r>
            <a:endParaRPr lang="zh-CN" altLang="en-US" sz="1200" dirty="0">
              <a:latin typeface="微软雅黑"/>
              <a:ea typeface="微软雅黑"/>
              <a:cs typeface="微软雅黑"/>
            </a:endParaRPr>
          </a:p>
        </p:txBody>
      </p:sp>
      <p:sp>
        <p:nvSpPr>
          <p:cNvPr id="5" name="矩形 4"/>
          <p:cNvSpPr/>
          <p:nvPr/>
        </p:nvSpPr>
        <p:spPr>
          <a:xfrm>
            <a:off x="5181600" y="3688318"/>
            <a:ext cx="2933700" cy="646331"/>
          </a:xfrm>
          <a:prstGeom prst="rect">
            <a:avLst/>
          </a:prstGeom>
        </p:spPr>
        <p:txBody>
          <a:bodyPr wrap="square">
            <a:spAutoFit/>
          </a:bodyPr>
          <a:lstStyle/>
          <a:p>
            <a:r>
              <a:rPr lang="zh-CN" altLang="zh-CN" sz="1200" dirty="0">
                <a:latin typeface="微软雅黑"/>
                <a:ea typeface="微软雅黑"/>
                <a:cs typeface="微软雅黑"/>
              </a:rPr>
              <a:t>提高思政课教学的实效性和针对性，让思政课取得满意的教学效果，让学生对思政课“欣然接受”且“入脑入心</a:t>
            </a:r>
            <a:r>
              <a:rPr lang="zh-CN" altLang="zh-CN" sz="1200" dirty="0" smtClean="0">
                <a:latin typeface="微软雅黑"/>
                <a:ea typeface="微软雅黑"/>
                <a:cs typeface="微软雅黑"/>
              </a:rPr>
              <a:t>”</a:t>
            </a:r>
            <a:r>
              <a:rPr lang="zh-CN" altLang="en-US" sz="1200" dirty="0" smtClean="0">
                <a:latin typeface="微软雅黑"/>
                <a:ea typeface="微软雅黑"/>
                <a:cs typeface="微软雅黑"/>
              </a:rPr>
              <a:t>。</a:t>
            </a:r>
            <a:r>
              <a:rPr lang="zh-CN" altLang="zh-CN" sz="1200" dirty="0" smtClean="0">
                <a:latin typeface="微软雅黑"/>
                <a:ea typeface="微软雅黑"/>
                <a:cs typeface="微软雅黑"/>
              </a:rPr>
              <a:t> </a:t>
            </a:r>
            <a:endParaRPr lang="zh-CN" altLang="en-US" sz="1200" dirty="0">
              <a:latin typeface="微软雅黑"/>
              <a:ea typeface="微软雅黑"/>
              <a:cs typeface="微软雅黑"/>
            </a:endParaRPr>
          </a:p>
        </p:txBody>
      </p:sp>
    </p:spTree>
    <p:extLst>
      <p:ext uri="{BB962C8B-B14F-4D97-AF65-F5344CB8AC3E}">
        <p14:creationId xmlns:p14="http://schemas.microsoft.com/office/powerpoint/2010/main" val="2418906313"/>
      </p:ext>
    </p:extLst>
  </p:cSld>
  <p:clrMapOvr>
    <a:masterClrMapping/>
  </p:clrMapOvr>
  <p:transition xmlns:p14="http://schemas.microsoft.com/office/powerpoint/2010/main" spd="slow" advTm="0">
    <p:comb/>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2" presetClass="entr" presetSubtype="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1+#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2" presetClass="entr" presetSubtype="6"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1+#ppt_w/2"/>
                                          </p:val>
                                        </p:tav>
                                        <p:tav tm="100000">
                                          <p:val>
                                            <p:strVal val="#ppt_x"/>
                                          </p:val>
                                        </p:tav>
                                      </p:tavLst>
                                    </p:anim>
                                    <p:anim calcmode="lin" valueType="num">
                                      <p:cBhvr additive="base">
                                        <p:cTn id="53" dur="500" fill="hold"/>
                                        <p:tgtEl>
                                          <p:spTgt spid="41"/>
                                        </p:tgtEl>
                                        <p:attrNameLst>
                                          <p:attrName>ppt_y</p:attrName>
                                        </p:attrNameLst>
                                      </p:cBhvr>
                                      <p:tavLst>
                                        <p:tav tm="0">
                                          <p:val>
                                            <p:strVal val="1+#ppt_h/2"/>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childTnLst>
                                </p:cTn>
                              </p:par>
                              <p:par>
                                <p:cTn id="75" presetID="2" presetClass="entr" presetSubtype="6"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1+#ppt_w/2"/>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500" fill="hold"/>
                                        <p:tgtEl>
                                          <p:spTgt spid="51"/>
                                        </p:tgtEl>
                                        <p:attrNameLst>
                                          <p:attrName>ppt_x</p:attrName>
                                        </p:attrNameLst>
                                      </p:cBhvr>
                                      <p:tavLst>
                                        <p:tav tm="0">
                                          <p:val>
                                            <p:strVal val="1+#ppt_w/2"/>
                                          </p:val>
                                        </p:tav>
                                        <p:tav tm="100000">
                                          <p:val>
                                            <p:strVal val="#ppt_x"/>
                                          </p:val>
                                        </p:tav>
                                      </p:tavLst>
                                    </p:anim>
                                    <p:anim calcmode="lin" valueType="num">
                                      <p:cBhvr additive="base">
                                        <p:cTn id="82" dur="500" fill="hold"/>
                                        <p:tgtEl>
                                          <p:spTgt spid="51"/>
                                        </p:tgtEl>
                                        <p:attrNameLst>
                                          <p:attrName>ppt_y</p:attrName>
                                        </p:attrNameLst>
                                      </p:cBhvr>
                                      <p:tavLst>
                                        <p:tav tm="0">
                                          <p:val>
                                            <p:strVal val="#ppt_y"/>
                                          </p:val>
                                        </p:tav>
                                        <p:tav tm="100000">
                                          <p:val>
                                            <p:strVal val="#ppt_y"/>
                                          </p:val>
                                        </p:tav>
                                      </p:tavLst>
                                    </p:anim>
                                  </p:childTnLst>
                                </p:cTn>
                              </p:par>
                            </p:childTnLst>
                          </p:cTn>
                        </p:par>
                        <p:par>
                          <p:cTn id="83" fill="hold">
                            <p:stCondLst>
                              <p:cond delay="5000"/>
                            </p:stCondLst>
                            <p:childTnLst>
                              <p:par>
                                <p:cTn id="84" presetID="53" presetClass="entr" presetSubtype="16"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p:cTn id="86" dur="500" fill="hold"/>
                                        <p:tgtEl>
                                          <p:spTgt spid="53"/>
                                        </p:tgtEl>
                                        <p:attrNameLst>
                                          <p:attrName>ppt_w</p:attrName>
                                        </p:attrNameLst>
                                      </p:cBhvr>
                                      <p:tavLst>
                                        <p:tav tm="0">
                                          <p:val>
                                            <p:fltVal val="0"/>
                                          </p:val>
                                        </p:tav>
                                        <p:tav tm="100000">
                                          <p:val>
                                            <p:strVal val="#ppt_w"/>
                                          </p:val>
                                        </p:tav>
                                      </p:tavLst>
                                    </p:anim>
                                    <p:anim calcmode="lin" valueType="num">
                                      <p:cBhvr>
                                        <p:cTn id="87" dur="500" fill="hold"/>
                                        <p:tgtEl>
                                          <p:spTgt spid="53"/>
                                        </p:tgtEl>
                                        <p:attrNameLst>
                                          <p:attrName>ppt_h</p:attrName>
                                        </p:attrNameLst>
                                      </p:cBhvr>
                                      <p:tavLst>
                                        <p:tav tm="0">
                                          <p:val>
                                            <p:fltVal val="0"/>
                                          </p:val>
                                        </p:tav>
                                        <p:tav tm="100000">
                                          <p:val>
                                            <p:strVal val="#ppt_h"/>
                                          </p:val>
                                        </p:tav>
                                      </p:tavLst>
                                    </p:anim>
                                    <p:animEffect transition="in" filter="fade">
                                      <p:cBhvr>
                                        <p:cTn id="88" dur="500"/>
                                        <p:tgtEl>
                                          <p:spTgt spid="53"/>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500" fill="hold"/>
                                        <p:tgtEl>
                                          <p:spTgt spid="55"/>
                                        </p:tgtEl>
                                        <p:attrNameLst>
                                          <p:attrName>ppt_w</p:attrName>
                                        </p:attrNameLst>
                                      </p:cBhvr>
                                      <p:tavLst>
                                        <p:tav tm="0">
                                          <p:val>
                                            <p:fltVal val="0"/>
                                          </p:val>
                                        </p:tav>
                                        <p:tav tm="100000">
                                          <p:val>
                                            <p:strVal val="#ppt_w"/>
                                          </p:val>
                                        </p:tav>
                                      </p:tavLst>
                                    </p:anim>
                                    <p:anim calcmode="lin" valueType="num">
                                      <p:cBhvr>
                                        <p:cTn id="98" dur="500" fill="hold"/>
                                        <p:tgtEl>
                                          <p:spTgt spid="55"/>
                                        </p:tgtEl>
                                        <p:attrNameLst>
                                          <p:attrName>ppt_h</p:attrName>
                                        </p:attrNameLst>
                                      </p:cBhvr>
                                      <p:tavLst>
                                        <p:tav tm="0">
                                          <p:val>
                                            <p:fltVal val="0"/>
                                          </p:val>
                                        </p:tav>
                                        <p:tav tm="100000">
                                          <p:val>
                                            <p:strVal val="#ppt_h"/>
                                          </p:val>
                                        </p:tav>
                                      </p:tavLst>
                                    </p:anim>
                                    <p:animEffect transition="in" filter="fade">
                                      <p:cBhvr>
                                        <p:cTn id="99" dur="500"/>
                                        <p:tgtEl>
                                          <p:spTgt spid="55"/>
                                        </p:tgtEl>
                                      </p:cBhvr>
                                    </p:animEffect>
                                  </p:childTnLst>
                                </p:cTn>
                              </p:par>
                              <p:par>
                                <p:cTn id="100" presetID="2" presetClass="entr" presetSubtype="6" fill="hold" nodeType="with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additive="base">
                                        <p:cTn id="102" dur="500" fill="hold"/>
                                        <p:tgtEl>
                                          <p:spTgt spid="56"/>
                                        </p:tgtEl>
                                        <p:attrNameLst>
                                          <p:attrName>ppt_x</p:attrName>
                                        </p:attrNameLst>
                                      </p:cBhvr>
                                      <p:tavLst>
                                        <p:tav tm="0">
                                          <p:val>
                                            <p:strVal val="1+#ppt_w/2"/>
                                          </p:val>
                                        </p:tav>
                                        <p:tav tm="100000">
                                          <p:val>
                                            <p:strVal val="#ppt_x"/>
                                          </p:val>
                                        </p:tav>
                                      </p:tavLst>
                                    </p:anim>
                                    <p:anim calcmode="lin" valueType="num">
                                      <p:cBhvr additive="base">
                                        <p:cTn id="103" dur="500" fill="hold"/>
                                        <p:tgtEl>
                                          <p:spTgt spid="56"/>
                                        </p:tgtEl>
                                        <p:attrNameLst>
                                          <p:attrName>ppt_y</p:attrName>
                                        </p:attrNameLst>
                                      </p:cBhvr>
                                      <p:tavLst>
                                        <p:tav tm="0">
                                          <p:val>
                                            <p:strVal val="1+#ppt_h/2"/>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fill="hold"/>
                                        <p:tgtEl>
                                          <p:spTgt spid="57"/>
                                        </p:tgtEl>
                                        <p:attrNameLst>
                                          <p:attrName>ppt_x</p:attrName>
                                        </p:attrNameLst>
                                      </p:cBhvr>
                                      <p:tavLst>
                                        <p:tav tm="0">
                                          <p:val>
                                            <p:strVal val="1+#ppt_w/2"/>
                                          </p:val>
                                        </p:tav>
                                        <p:tav tm="100000">
                                          <p:val>
                                            <p:strVal val="#ppt_x"/>
                                          </p:val>
                                        </p:tav>
                                      </p:tavLst>
                                    </p:anim>
                                    <p:anim calcmode="lin" valueType="num">
                                      <p:cBhvr additive="base">
                                        <p:cTn id="107" dur="500" fill="hold"/>
                                        <p:tgtEl>
                                          <p:spTgt spid="57"/>
                                        </p:tgtEl>
                                        <p:attrNameLst>
                                          <p:attrName>ppt_y</p:attrName>
                                        </p:attrNameLst>
                                      </p:cBhvr>
                                      <p:tavLst>
                                        <p:tav tm="0">
                                          <p:val>
                                            <p:strVal val="#ppt_y"/>
                                          </p:val>
                                        </p:tav>
                                        <p:tav tm="100000">
                                          <p:val>
                                            <p:strVal val="#ppt_y"/>
                                          </p:val>
                                        </p:tav>
                                      </p:tavLst>
                                    </p:anim>
                                  </p:childTnLst>
                                </p:cTn>
                              </p:par>
                            </p:childTnLst>
                          </p:cTn>
                        </p:par>
                        <p:par>
                          <p:cTn id="108" fill="hold">
                            <p:stCondLst>
                              <p:cond delay="6500"/>
                            </p:stCondLst>
                            <p:childTnLst>
                              <p:par>
                                <p:cTn id="109" presetID="30" presetClass="entr" presetSubtype="0" fill="hold" grpId="0" nodeType="after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fade">
                                      <p:cBhvr>
                                        <p:cTn id="111" dur="800" decel="100000"/>
                                        <p:tgtEl>
                                          <p:spTgt spid="2"/>
                                        </p:tgtEl>
                                      </p:cBhvr>
                                    </p:animEffect>
                                    <p:anim calcmode="lin" valueType="num">
                                      <p:cBhvr>
                                        <p:cTn id="112" dur="800" decel="100000" fill="hold"/>
                                        <p:tgtEl>
                                          <p:spTgt spid="2"/>
                                        </p:tgtEl>
                                        <p:attrNameLst>
                                          <p:attrName>style.rotation</p:attrName>
                                        </p:attrNameLst>
                                      </p:cBhvr>
                                      <p:tavLst>
                                        <p:tav tm="0">
                                          <p:val>
                                            <p:fltVal val="-90"/>
                                          </p:val>
                                        </p:tav>
                                        <p:tav tm="100000">
                                          <p:val>
                                            <p:fltVal val="0"/>
                                          </p:val>
                                        </p:tav>
                                      </p:tavLst>
                                    </p:anim>
                                    <p:anim calcmode="lin" valueType="num">
                                      <p:cBhvr>
                                        <p:cTn id="113" dur="800" decel="100000" fill="hold"/>
                                        <p:tgtEl>
                                          <p:spTgt spid="2"/>
                                        </p:tgtEl>
                                        <p:attrNameLst>
                                          <p:attrName>ppt_x</p:attrName>
                                        </p:attrNameLst>
                                      </p:cBhvr>
                                      <p:tavLst>
                                        <p:tav tm="0">
                                          <p:val>
                                            <p:strVal val="#ppt_x+0.4"/>
                                          </p:val>
                                        </p:tav>
                                        <p:tav tm="100000">
                                          <p:val>
                                            <p:strVal val="#ppt_x-0.05"/>
                                          </p:val>
                                        </p:tav>
                                      </p:tavLst>
                                    </p:anim>
                                    <p:anim calcmode="lin" valueType="num">
                                      <p:cBhvr>
                                        <p:cTn id="114" dur="800" decel="100000" fill="hold"/>
                                        <p:tgtEl>
                                          <p:spTgt spid="2"/>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17" fill="hold">
                            <p:stCondLst>
                              <p:cond delay="7500"/>
                            </p:stCondLst>
                            <p:childTnLst>
                              <p:par>
                                <p:cTn id="118" presetID="37" presetClass="entr" presetSubtype="0" fill="hold" grpId="0" nodeType="after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fade">
                                      <p:cBhvr>
                                        <p:cTn id="120" dur="1000"/>
                                        <p:tgtEl>
                                          <p:spTgt spid="3"/>
                                        </p:tgtEl>
                                      </p:cBhvr>
                                    </p:animEffect>
                                    <p:anim calcmode="lin" valueType="num">
                                      <p:cBhvr>
                                        <p:cTn id="121" dur="1000" fill="hold"/>
                                        <p:tgtEl>
                                          <p:spTgt spid="3"/>
                                        </p:tgtEl>
                                        <p:attrNameLst>
                                          <p:attrName>ppt_x</p:attrName>
                                        </p:attrNameLst>
                                      </p:cBhvr>
                                      <p:tavLst>
                                        <p:tav tm="0">
                                          <p:val>
                                            <p:strVal val="#ppt_x"/>
                                          </p:val>
                                        </p:tav>
                                        <p:tav tm="100000">
                                          <p:val>
                                            <p:strVal val="#ppt_x"/>
                                          </p:val>
                                        </p:tav>
                                      </p:tavLst>
                                    </p:anim>
                                    <p:anim calcmode="lin" valueType="num">
                                      <p:cBhvr>
                                        <p:cTn id="122" dur="900" decel="100000" fill="hold"/>
                                        <p:tgtEl>
                                          <p:spTgt spid="3"/>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24" fill="hold">
                            <p:stCondLst>
                              <p:cond delay="8500"/>
                            </p:stCondLst>
                            <p:childTnLst>
                              <p:par>
                                <p:cTn id="125" presetID="42" presetClass="entr" presetSubtype="0" fill="hold" grpId="0"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fade">
                                      <p:cBhvr>
                                        <p:cTn id="127" dur="1000"/>
                                        <p:tgtEl>
                                          <p:spTgt spid="4"/>
                                        </p:tgtEl>
                                      </p:cBhvr>
                                    </p:animEffect>
                                    <p:anim calcmode="lin" valueType="num">
                                      <p:cBhvr>
                                        <p:cTn id="128" dur="1000" fill="hold"/>
                                        <p:tgtEl>
                                          <p:spTgt spid="4"/>
                                        </p:tgtEl>
                                        <p:attrNameLst>
                                          <p:attrName>ppt_x</p:attrName>
                                        </p:attrNameLst>
                                      </p:cBhvr>
                                      <p:tavLst>
                                        <p:tav tm="0">
                                          <p:val>
                                            <p:strVal val="#ppt_x"/>
                                          </p:val>
                                        </p:tav>
                                        <p:tav tm="100000">
                                          <p:val>
                                            <p:strVal val="#ppt_x"/>
                                          </p:val>
                                        </p:tav>
                                      </p:tavLst>
                                    </p:anim>
                                    <p:anim calcmode="lin" valueType="num">
                                      <p:cBhvr>
                                        <p:cTn id="129" dur="1000" fill="hold"/>
                                        <p:tgtEl>
                                          <p:spTgt spid="4"/>
                                        </p:tgtEl>
                                        <p:attrNameLst>
                                          <p:attrName>ppt_y</p:attrName>
                                        </p:attrNameLst>
                                      </p:cBhvr>
                                      <p:tavLst>
                                        <p:tav tm="0">
                                          <p:val>
                                            <p:strVal val="#ppt_y+.1"/>
                                          </p:val>
                                        </p:tav>
                                        <p:tav tm="100000">
                                          <p:val>
                                            <p:strVal val="#ppt_y"/>
                                          </p:val>
                                        </p:tav>
                                      </p:tavLst>
                                    </p:anim>
                                  </p:childTnLst>
                                </p:cTn>
                              </p:par>
                            </p:childTnLst>
                          </p:cTn>
                        </p:par>
                        <p:par>
                          <p:cTn id="130" fill="hold">
                            <p:stCondLst>
                              <p:cond delay="9500"/>
                            </p:stCondLst>
                            <p:childTnLst>
                              <p:par>
                                <p:cTn id="131" presetID="53" presetClass="entr" presetSubtype="16" fill="hold" grpId="0" nodeType="afterEffect">
                                  <p:stCondLst>
                                    <p:cond delay="0"/>
                                  </p:stCondLst>
                                  <p:childTnLst>
                                    <p:set>
                                      <p:cBhvr>
                                        <p:cTn id="132" dur="1" fill="hold">
                                          <p:stCondLst>
                                            <p:cond delay="0"/>
                                          </p:stCondLst>
                                        </p:cTn>
                                        <p:tgtEl>
                                          <p:spTgt spid="5"/>
                                        </p:tgtEl>
                                        <p:attrNameLst>
                                          <p:attrName>style.visibility</p:attrName>
                                        </p:attrNameLst>
                                      </p:cBhvr>
                                      <p:to>
                                        <p:strVal val="visible"/>
                                      </p:to>
                                    </p:set>
                                    <p:anim calcmode="lin" valueType="num">
                                      <p:cBhvr>
                                        <p:cTn id="133" dur="500" fill="hold"/>
                                        <p:tgtEl>
                                          <p:spTgt spid="5"/>
                                        </p:tgtEl>
                                        <p:attrNameLst>
                                          <p:attrName>ppt_w</p:attrName>
                                        </p:attrNameLst>
                                      </p:cBhvr>
                                      <p:tavLst>
                                        <p:tav tm="0">
                                          <p:val>
                                            <p:fltVal val="0"/>
                                          </p:val>
                                        </p:tav>
                                        <p:tav tm="100000">
                                          <p:val>
                                            <p:strVal val="#ppt_w"/>
                                          </p:val>
                                        </p:tav>
                                      </p:tavLst>
                                    </p:anim>
                                    <p:anim calcmode="lin" valueType="num">
                                      <p:cBhvr>
                                        <p:cTn id="134" dur="500" fill="hold"/>
                                        <p:tgtEl>
                                          <p:spTgt spid="5"/>
                                        </p:tgtEl>
                                        <p:attrNameLst>
                                          <p:attrName>ppt_h</p:attrName>
                                        </p:attrNameLst>
                                      </p:cBhvr>
                                      <p:tavLst>
                                        <p:tav tm="0">
                                          <p:val>
                                            <p:fltVal val="0"/>
                                          </p:val>
                                        </p:tav>
                                        <p:tav tm="100000">
                                          <p:val>
                                            <p:strVal val="#ppt_h"/>
                                          </p:val>
                                        </p:tav>
                                      </p:tavLst>
                                    </p:anim>
                                    <p:animEffect transition="in" filter="fade">
                                      <p:cBhvr>
                                        <p:cTn id="1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9" grpId="0" animBg="1"/>
      <p:bldP spid="30" grpId="0"/>
      <p:bldP spid="31" grpId="0" animBg="1"/>
      <p:bldP spid="34" grpId="0"/>
      <p:bldP spid="38" grpId="0" animBg="1"/>
      <p:bldP spid="39" grpId="0"/>
      <p:bldP spid="40" grpId="0" animBg="1"/>
      <p:bldP spid="45" grpId="0"/>
      <p:bldP spid="47" grpId="0" animBg="1"/>
      <p:bldP spid="48" grpId="0"/>
      <p:bldP spid="49" grpId="0" animBg="1"/>
      <p:bldP spid="51" grpId="0"/>
      <p:bldP spid="53" grpId="0" animBg="1"/>
      <p:bldP spid="54" grpId="0"/>
      <p:bldP spid="55" grpId="0" animBg="1"/>
      <p:bldP spid="57" grpId="0"/>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rot="18900000">
            <a:off x="1950226" y="1883893"/>
            <a:ext cx="1147763" cy="1147763"/>
          </a:xfrm>
          <a:prstGeom prst="rect">
            <a:avLst/>
          </a:prstGeom>
          <a:noFill/>
          <a:ln>
            <a:solidFill>
              <a:srgbClr val="B4C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矩形 9"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rot="18900000">
            <a:off x="1604038" y="1899463"/>
            <a:ext cx="1116623" cy="1116623"/>
          </a:xfrm>
          <a:prstGeom prst="rect">
            <a:avLst/>
          </a:prstGeom>
          <a:solidFill>
            <a:srgbClr val="7A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 name="矩形 12"/>
          <p:cNvSpPr/>
          <p:nvPr/>
        </p:nvSpPr>
        <p:spPr>
          <a:xfrm>
            <a:off x="3675438" y="2062387"/>
            <a:ext cx="4006783" cy="553998"/>
          </a:xfrm>
          <a:prstGeom prst="rect">
            <a:avLst/>
          </a:prstGeom>
        </p:spPr>
        <p:txBody>
          <a:bodyPr wrap="square">
            <a:spAutoFit/>
          </a:bodyPr>
          <a:lstStyle/>
          <a:p>
            <a:r>
              <a:rPr lang="zh-CN" altLang="en-US" sz="3000" b="1" dirty="0" smtClean="0">
                <a:solidFill>
                  <a:prstClr val="black">
                    <a:lumMod val="65000"/>
                    <a:lumOff val="35000"/>
                  </a:prstClr>
                </a:solidFill>
                <a:latin typeface="微软雅黑"/>
                <a:ea typeface="微软雅黑"/>
                <a:cs typeface="微软雅黑"/>
              </a:rPr>
              <a:t>创新思路</a:t>
            </a:r>
            <a:endParaRPr lang="en-US" altLang="zh-CN" sz="3000" b="1" dirty="0">
              <a:solidFill>
                <a:prstClr val="black">
                  <a:lumMod val="65000"/>
                  <a:lumOff val="35000"/>
                </a:prstClr>
              </a:solidFill>
              <a:latin typeface="微软雅黑"/>
              <a:ea typeface="微软雅黑"/>
              <a:cs typeface="微软雅黑"/>
            </a:endParaRPr>
          </a:p>
        </p:txBody>
      </p:sp>
      <p:sp>
        <p:nvSpPr>
          <p:cNvPr id="14" name="矩形 13" descr="e7d195523061f1c0205959036996ad55c215b892a7aac5c0B9ADEF7896FB48F2EF97163A2DE1401E1875DEDC438B7864AD24CA23553DBBBD975DAF4CAD4A2592689FFB6CEE59FFA55B2702D0E5EE29CD45B675B8A9A24B5618D524B9F5AB2F3A8FE70C4F2E804BB52FAD372790BB20FC40F37D55FEC81A761C385C1F796CE5F9BB8B7490EE6E92BB"/>
          <p:cNvSpPr/>
          <p:nvPr/>
        </p:nvSpPr>
        <p:spPr>
          <a:xfrm>
            <a:off x="1731222" y="2015478"/>
            <a:ext cx="890745" cy="854080"/>
          </a:xfrm>
          <a:prstGeom prst="rect">
            <a:avLst/>
          </a:prstGeom>
        </p:spPr>
        <p:txBody>
          <a:bodyPr wrap="none">
            <a:spAutoFit/>
          </a:bodyPr>
          <a:lstStyle/>
          <a:p>
            <a:r>
              <a:rPr lang="en-US" altLang="zh-CN" sz="4950" dirty="0"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03</a:t>
            </a:r>
            <a:endParaRPr lang="zh-CN" altLang="en-US" sz="4950" dirty="0">
              <a:solidFill>
                <a:prstClr val="white"/>
              </a:solidFill>
              <a:latin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03513178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2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2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cfe325ac88af4cb1e315171a86c19382325f4f"/>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7057</TotalTime>
  <Words>312</Words>
  <Application>Microsoft Macintosh PowerPoint</Application>
  <PresentationFormat>全屏显示(16:9)</PresentationFormat>
  <Paragraphs>50</Paragraphs>
  <Slides>14</Slides>
  <Notes>0</Notes>
  <HiddenSlides>0</HiddenSlides>
  <MMClips>1</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LizzySu</dc:creator>
  <cp:lastModifiedBy>铮 郗</cp:lastModifiedBy>
  <cp:revision>2187</cp:revision>
  <dcterms:created xsi:type="dcterms:W3CDTF">2014-10-29T09:18:14Z</dcterms:created>
  <dcterms:modified xsi:type="dcterms:W3CDTF">2018-10-25T01:09:32Z</dcterms:modified>
</cp:coreProperties>
</file>