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59" r:id="rId3"/>
    <p:sldId id="258" r:id="rId4"/>
    <p:sldId id="298" r:id="rId5"/>
    <p:sldId id="260" r:id="rId6"/>
    <p:sldId id="262" r:id="rId7"/>
    <p:sldId id="265" r:id="rId8"/>
    <p:sldId id="268" r:id="rId9"/>
    <p:sldId id="278" r:id="rId10"/>
    <p:sldId id="299" r:id="rId11"/>
    <p:sldId id="302" r:id="rId12"/>
    <p:sldId id="303" r:id="rId13"/>
    <p:sldId id="272" r:id="rId14"/>
    <p:sldId id="274" r:id="rId15"/>
    <p:sldId id="293" r:id="rId16"/>
    <p:sldId id="304" r:id="rId17"/>
    <p:sldId id="282" r:id="rId18"/>
    <p:sldId id="292" r:id="rId19"/>
    <p:sldId id="28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400"/>
    <a:srgbClr val="00FFFF"/>
    <a:srgbClr val="89FFFF"/>
    <a:srgbClr val="D20000"/>
    <a:srgbClr val="3A6CC6"/>
    <a:srgbClr val="3C6EC8"/>
    <a:srgbClr val="0000FF"/>
    <a:srgbClr val="72ABFF"/>
    <a:srgbClr val="0000CC"/>
    <a:srgbClr val="0D0A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072" autoAdjust="0"/>
  </p:normalViewPr>
  <p:slideViewPr>
    <p:cSldViewPr snapToGrid="0">
      <p:cViewPr varScale="1">
        <p:scale>
          <a:sx n="63" d="100"/>
          <a:sy n="63" d="100"/>
        </p:scale>
        <p:origin x="10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63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667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2100" y="225425"/>
            <a:ext cx="10515600" cy="1006475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965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525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030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45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09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69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5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3124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0A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04E66-D6B6-4B00-9496-3BFE68BC3C5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47AE-BBE3-4EB9-8437-823FB2601C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06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93183" y="1496376"/>
            <a:ext cx="11809927" cy="116955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“走进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生活，贴近</a:t>
            </a:r>
            <a:r>
              <a:rPr lang="zh-CN" altLang="en-US" sz="4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工程</a:t>
            </a:r>
            <a:r>
              <a:rPr lang="zh-CN" altLang="en-US" sz="4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，面向科研”</a:t>
            </a:r>
            <a:endParaRPr lang="zh-CN" altLang="en-US" sz="4000" b="1" dirty="0">
              <a:solidFill>
                <a:schemeClr val="accent4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93184" y="4723257"/>
            <a:ext cx="11809926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南京工业大学  张晓</a:t>
            </a: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艳</a:t>
            </a:r>
            <a:endParaRPr lang="en-US" altLang="zh-CN" sz="32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2596" y="2817429"/>
            <a:ext cx="8255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3200" b="1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 dirty="0" smtClean="0">
                <a:solidFill>
                  <a:srgbClr val="00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--</a:t>
            </a:r>
            <a:r>
              <a:rPr lang="zh-CN" altLang="en-US" sz="3200" b="1" dirty="0" smtClean="0">
                <a:solidFill>
                  <a:srgbClr val="00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浸入</a:t>
            </a:r>
            <a:r>
              <a:rPr lang="zh-CN" altLang="en-US" sz="3200" b="1" dirty="0" smtClean="0">
                <a:solidFill>
                  <a:srgbClr val="00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式案例教学初探</a:t>
            </a:r>
            <a:endParaRPr lang="zh-CN" altLang="en-US" sz="3200" b="1" dirty="0">
              <a:solidFill>
                <a:srgbClr val="00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7" y="122817"/>
            <a:ext cx="3553759" cy="116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17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3. 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课堂组织形式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784281" y="1616036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课堂讲解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49570" y="1616036"/>
            <a:ext cx="5037786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知识脉络、核心原理、公式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784281" y="2599659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案例分析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649570" y="2599659"/>
            <a:ext cx="5037786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重要知识点的理解、应用、外延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649570" y="3583282"/>
            <a:ext cx="5037786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团队合作、互相学习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784281" y="3583282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小组讨论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784281" y="4566905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例题讲解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9570" y="4566905"/>
            <a:ext cx="5037786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分析问题、理清思路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784280" y="5550528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学习引导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649570" y="5550527"/>
            <a:ext cx="5037786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学会学习、学会思考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9956021" y="1616036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60%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73968" y="2599658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9973968" y="3583281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9956021" y="4566904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9973967" y="5550526"/>
            <a:ext cx="1571223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5%</a:t>
            </a:r>
            <a:endParaRPr lang="zh-CN" altLang="en-US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92101" y="3056363"/>
            <a:ext cx="1743060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专业知识</a:t>
            </a:r>
            <a:endParaRPr lang="zh-CN" altLang="en-US" sz="28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101" y="4084527"/>
            <a:ext cx="1743060" cy="66970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能力培养</a:t>
            </a:r>
            <a:endParaRPr lang="zh-CN" altLang="en-US" sz="28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4" name="直接箭头连接符 23"/>
          <p:cNvCxnSpPr>
            <a:stCxn id="21" idx="3"/>
            <a:endCxn id="6" idx="1"/>
          </p:cNvCxnSpPr>
          <p:nvPr/>
        </p:nvCxnSpPr>
        <p:spPr>
          <a:xfrm flipV="1">
            <a:off x="2035161" y="1950887"/>
            <a:ext cx="749120" cy="144032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21" idx="3"/>
          </p:cNvCxnSpPr>
          <p:nvPr/>
        </p:nvCxnSpPr>
        <p:spPr>
          <a:xfrm>
            <a:off x="2035161" y="3391214"/>
            <a:ext cx="749119" cy="1461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2050482" y="4419377"/>
            <a:ext cx="749120" cy="14619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22" idx="3"/>
          </p:cNvCxnSpPr>
          <p:nvPr/>
        </p:nvCxnSpPr>
        <p:spPr>
          <a:xfrm flipV="1">
            <a:off x="2035161" y="2971156"/>
            <a:ext cx="749119" cy="14482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>
            <a:stCxn id="22" idx="3"/>
          </p:cNvCxnSpPr>
          <p:nvPr/>
        </p:nvCxnSpPr>
        <p:spPr>
          <a:xfrm flipV="1">
            <a:off x="2035161" y="3887336"/>
            <a:ext cx="756781" cy="53204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endCxn id="11" idx="1"/>
          </p:cNvCxnSpPr>
          <p:nvPr/>
        </p:nvCxnSpPr>
        <p:spPr>
          <a:xfrm>
            <a:off x="2004585" y="3373254"/>
            <a:ext cx="779696" cy="5448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939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案例组织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05915" y="1312776"/>
            <a:ext cx="947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学生进行案例分享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内容占位符 2"/>
          <p:cNvSpPr txBox="1">
            <a:spLocks/>
          </p:cNvSpPr>
          <p:nvPr/>
        </p:nvSpPr>
        <p:spPr>
          <a:xfrm>
            <a:off x="805915" y="3581485"/>
            <a:ext cx="8102465" cy="53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CN" altLang="en-US" sz="2700" b="1" dirty="0">
                <a:solidFill>
                  <a:srgbClr val="FF6400"/>
                </a:solidFill>
              </a:rPr>
              <a:t>原理：热导率</a:t>
            </a:r>
            <a:r>
              <a:rPr lang="en-US" altLang="zh-CN" sz="2700" b="1" dirty="0">
                <a:solidFill>
                  <a:srgbClr val="FF6400"/>
                </a:solidFill>
              </a:rPr>
              <a:t>  </a:t>
            </a:r>
            <a:r>
              <a:rPr lang="zh-CN" altLang="en-US" sz="2700" b="1" dirty="0">
                <a:solidFill>
                  <a:srgbClr val="FF6400"/>
                </a:solidFill>
              </a:rPr>
              <a:t>金属</a:t>
            </a:r>
            <a:r>
              <a:rPr lang="en-US" altLang="zh-CN" sz="2700" b="1" dirty="0">
                <a:solidFill>
                  <a:srgbClr val="FF6400"/>
                </a:solidFill>
              </a:rPr>
              <a:t>&gt;</a:t>
            </a:r>
            <a:r>
              <a:rPr lang="zh-CN" altLang="en-US" sz="2700" b="1" dirty="0">
                <a:solidFill>
                  <a:srgbClr val="FF6400"/>
                </a:solidFill>
              </a:rPr>
              <a:t>非金属固体</a:t>
            </a:r>
            <a:r>
              <a:rPr lang="en-US" altLang="zh-CN" sz="2700" b="1" dirty="0">
                <a:solidFill>
                  <a:srgbClr val="FF6400"/>
                </a:solidFill>
              </a:rPr>
              <a:t>&gt;</a:t>
            </a:r>
            <a:r>
              <a:rPr lang="zh-CN" altLang="en-US" sz="2700" b="1" dirty="0">
                <a:solidFill>
                  <a:srgbClr val="FF6400"/>
                </a:solidFill>
              </a:rPr>
              <a:t>液体</a:t>
            </a:r>
            <a:r>
              <a:rPr lang="en-US" altLang="zh-CN" sz="2700" b="1" dirty="0">
                <a:solidFill>
                  <a:srgbClr val="FF6400"/>
                </a:solidFill>
              </a:rPr>
              <a:t>&gt;</a:t>
            </a:r>
            <a:r>
              <a:rPr lang="zh-CN" altLang="en-US" sz="2700" b="1" dirty="0">
                <a:solidFill>
                  <a:srgbClr val="FF6400"/>
                </a:solidFill>
              </a:rPr>
              <a:t>气体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64883" y="4233401"/>
            <a:ext cx="5435215" cy="2160987"/>
            <a:chOff x="3411100" y="4212573"/>
            <a:chExt cx="6006628" cy="2383074"/>
          </a:xfrm>
        </p:grpSpPr>
        <p:grpSp>
          <p:nvGrpSpPr>
            <p:cNvPr id="24" name="组合 23"/>
            <p:cNvGrpSpPr/>
            <p:nvPr/>
          </p:nvGrpSpPr>
          <p:grpSpPr>
            <a:xfrm>
              <a:off x="3411100" y="4571718"/>
              <a:ext cx="2350655" cy="1979696"/>
              <a:chOff x="4657485" y="1356873"/>
              <a:chExt cx="2086699" cy="1695741"/>
            </a:xfrm>
          </p:grpSpPr>
          <p:pic>
            <p:nvPicPr>
              <p:cNvPr id="25" name="Picture 6" descr="http://img.mp.itc.cn/upload/20160830/810a22a5fb6b4d199548426b5ef7778e_th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7485" y="1702000"/>
                <a:ext cx="2086699" cy="135061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矩形 25"/>
              <p:cNvSpPr/>
              <p:nvPr/>
            </p:nvSpPr>
            <p:spPr>
              <a:xfrm>
                <a:off x="5092595" y="1356873"/>
                <a:ext cx="1313439" cy="348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“固态烟”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261250" y="4212573"/>
              <a:ext cx="3156478" cy="2383074"/>
              <a:chOff x="4699049" y="3841127"/>
              <a:chExt cx="3335739" cy="2738382"/>
            </a:xfrm>
          </p:grpSpPr>
          <p:pic>
            <p:nvPicPr>
              <p:cNvPr id="28" name="Picture 2" descr="[转载]新一代保温材料——高性能纳米气凝胶初识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99049" y="4238992"/>
                <a:ext cx="3335739" cy="23405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9" name="矩形 28"/>
              <p:cNvSpPr/>
              <p:nvPr/>
            </p:nvSpPr>
            <p:spPr>
              <a:xfrm>
                <a:off x="5726988" y="3841127"/>
                <a:ext cx="1294021" cy="4680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“多孔”</a:t>
                </a:r>
                <a:endParaRPr lang="zh-CN" alt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右箭头 32"/>
            <p:cNvSpPr/>
            <p:nvPr/>
          </p:nvSpPr>
          <p:spPr>
            <a:xfrm>
              <a:off x="5929834" y="5423771"/>
              <a:ext cx="221673" cy="624068"/>
            </a:xfrm>
            <a:prstGeom prst="right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35" name="内容占位符 2"/>
          <p:cNvSpPr txBox="1">
            <a:spLocks/>
          </p:cNvSpPr>
          <p:nvPr/>
        </p:nvSpPr>
        <p:spPr>
          <a:xfrm>
            <a:off x="805915" y="2137330"/>
            <a:ext cx="7115478" cy="12864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 smtClean="0">
                <a:solidFill>
                  <a:schemeClr val="bg1"/>
                </a:solidFill>
              </a:rPr>
              <a:t>气凝胶</a:t>
            </a:r>
            <a:r>
              <a:rPr lang="zh-CN" altLang="en-US" sz="1800" dirty="0" smtClean="0">
                <a:solidFill>
                  <a:schemeClr val="bg1"/>
                </a:solidFill>
              </a:rPr>
              <a:t>，又称为干凝胶，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一种新型纳米多孔材料</a:t>
            </a:r>
            <a:r>
              <a:rPr lang="zh-CN" altLang="en-US" sz="1800" dirty="0" smtClean="0">
                <a:solidFill>
                  <a:schemeClr val="bg1"/>
                </a:solidFill>
              </a:rPr>
              <a:t>。当凝胶脱去大部分溶剂，凝胶的空间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网状结构中充满的气体</a:t>
            </a:r>
            <a:r>
              <a:rPr lang="zh-CN" altLang="en-US" sz="1800" dirty="0" smtClean="0">
                <a:solidFill>
                  <a:schemeClr val="bg1"/>
                </a:solidFill>
              </a:rPr>
              <a:t>。</a:t>
            </a:r>
            <a:endParaRPr lang="en-US" altLang="zh-CN" sz="1800" dirty="0" smtClean="0">
              <a:solidFill>
                <a:schemeClr val="bg1"/>
              </a:solidFill>
            </a:endParaRPr>
          </a:p>
          <a:p>
            <a:pPr>
              <a:lnSpc>
                <a:spcPct val="125000"/>
              </a:lnSpc>
              <a:buFont typeface="Wingdings" panose="05000000000000000000" pitchFamily="2" charset="2"/>
              <a:buChar char="ü"/>
            </a:pPr>
            <a:r>
              <a:rPr lang="zh-CN" altLang="en-US" sz="1800" b="1" dirty="0" smtClean="0">
                <a:solidFill>
                  <a:schemeClr val="bg1"/>
                </a:solidFill>
              </a:rPr>
              <a:t>隔热：气凝胶中一般</a:t>
            </a:r>
            <a:r>
              <a:rPr lang="en-US" altLang="zh-CN" sz="1800" b="1" dirty="0" smtClean="0">
                <a:solidFill>
                  <a:schemeClr val="bg1"/>
                </a:solidFill>
              </a:rPr>
              <a:t>80%</a:t>
            </a:r>
            <a:r>
              <a:rPr lang="zh-CN" altLang="en-US" sz="1800" b="1" dirty="0" smtClean="0">
                <a:solidFill>
                  <a:schemeClr val="bg1"/>
                </a:solidFill>
              </a:rPr>
              <a:t>以上是空气。</a:t>
            </a:r>
            <a:endParaRPr lang="en-US" altLang="zh-CN" sz="1800" b="1" dirty="0" smtClean="0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35"/>
          <a:stretch/>
        </p:blipFill>
        <p:spPr>
          <a:xfrm>
            <a:off x="8158010" y="2012242"/>
            <a:ext cx="3586009" cy="215410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94" r="24367"/>
          <a:stretch/>
        </p:blipFill>
        <p:spPr>
          <a:xfrm>
            <a:off x="8158010" y="4333283"/>
            <a:ext cx="3622369" cy="20611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140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605752" y="2408350"/>
            <a:ext cx="5434440" cy="3473069"/>
            <a:chOff x="426648" y="570331"/>
            <a:chExt cx="8371607" cy="5032075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48" y="570331"/>
              <a:ext cx="8371607" cy="4536506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427" y="5106837"/>
              <a:ext cx="7328095" cy="49556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5" y="2123328"/>
            <a:ext cx="3232419" cy="23665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5" r="17129"/>
          <a:stretch/>
        </p:blipFill>
        <p:spPr>
          <a:xfrm rot="5400000">
            <a:off x="8963215" y="3257284"/>
            <a:ext cx="3260497" cy="2820473"/>
          </a:xfrm>
          <a:prstGeom prst="rect">
            <a:avLst/>
          </a:prstGeom>
        </p:spPr>
      </p:pic>
      <p:pic>
        <p:nvPicPr>
          <p:cNvPr id="10" name="内容占位符 4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615" y="4754487"/>
            <a:ext cx="2743612" cy="1543282"/>
          </a:xfrm>
        </p:spPr>
      </p:pic>
      <p:sp>
        <p:nvSpPr>
          <p:cNvPr id="11" name="标题 1"/>
          <p:cNvSpPr txBox="1">
            <a:spLocks/>
          </p:cNvSpPr>
          <p:nvPr/>
        </p:nvSpPr>
        <p:spPr>
          <a:xfrm>
            <a:off x="292100" y="2254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案例组织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05915" y="1312776"/>
            <a:ext cx="947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引导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学生进行案例分享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5125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9" y="1814308"/>
            <a:ext cx="3141230" cy="1766942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090" y="2707602"/>
            <a:ext cx="2911997" cy="16379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2" y="279296"/>
            <a:ext cx="4305345" cy="242830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13" y="1532702"/>
            <a:ext cx="4287245" cy="239225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1869" y="2954463"/>
            <a:ext cx="3803289" cy="22521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1268" y="4038958"/>
            <a:ext cx="3313890" cy="20345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4907" y="5186467"/>
            <a:ext cx="2850251" cy="1671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59" y="3949121"/>
            <a:ext cx="2937688" cy="16524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836" y="4992752"/>
            <a:ext cx="2910251" cy="1637016"/>
          </a:xfrm>
          <a:prstGeom prst="rect">
            <a:avLst/>
          </a:prstGeom>
        </p:spPr>
      </p:pic>
      <p:sp>
        <p:nvSpPr>
          <p:cNvPr id="14" name="标题 1"/>
          <p:cNvSpPr txBox="1">
            <a:spLocks/>
          </p:cNvSpPr>
          <p:nvPr/>
        </p:nvSpPr>
        <p:spPr>
          <a:xfrm>
            <a:off x="292100" y="225425"/>
            <a:ext cx="10515600" cy="1006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3.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案例组织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89946" y="1223254"/>
            <a:ext cx="9470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挖掘案例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分享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28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368" y="1104687"/>
            <a:ext cx="3292516" cy="185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2" y="4203222"/>
            <a:ext cx="3292517" cy="185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958" y="4203222"/>
            <a:ext cx="3292517" cy="185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22" y="1104687"/>
            <a:ext cx="3292517" cy="185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92100" y="225425"/>
            <a:ext cx="10515600" cy="1006475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4. 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考核方式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385" y="2653955"/>
            <a:ext cx="3292517" cy="18520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文本框 8"/>
          <p:cNvSpPr txBox="1"/>
          <p:nvPr/>
        </p:nvSpPr>
        <p:spPr>
          <a:xfrm>
            <a:off x="937655" y="1828637"/>
            <a:ext cx="275748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期末考试：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0%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实验考核：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随堂测试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15%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案例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作业平时：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10%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102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92100" y="225425"/>
            <a:ext cx="10515600" cy="10064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学生</a:t>
            </a:r>
            <a:r>
              <a:rPr lang="zh-CN" altLang="en-US" dirty="0" smtClean="0">
                <a:solidFill>
                  <a:srgbClr val="FF6400"/>
                </a:solidFill>
              </a:rPr>
              <a:t>反馈</a:t>
            </a:r>
            <a:endParaRPr lang="zh-CN" altLang="en-US" dirty="0">
              <a:solidFill>
                <a:srgbClr val="FF64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594272" y="1265163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学生收获</a:t>
            </a:r>
            <a:endParaRPr lang="en-US" altLang="zh-CN" sz="2400" b="1" dirty="0" smtClean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2760302" y="1726828"/>
            <a:ext cx="6114355" cy="4559122"/>
            <a:chOff x="481922" y="2039582"/>
            <a:chExt cx="6114355" cy="4559122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878" b="52301"/>
            <a:stretch/>
          </p:blipFill>
          <p:spPr>
            <a:xfrm>
              <a:off x="481922" y="2039582"/>
              <a:ext cx="6114355" cy="4559122"/>
            </a:xfrm>
            <a:prstGeom prst="rect">
              <a:avLst/>
            </a:prstGeom>
          </p:spPr>
        </p:pic>
        <p:cxnSp>
          <p:nvCxnSpPr>
            <p:cNvPr id="5" name="直接连接符 4"/>
            <p:cNvCxnSpPr/>
            <p:nvPr/>
          </p:nvCxnSpPr>
          <p:spPr>
            <a:xfrm>
              <a:off x="1287887" y="4984124"/>
              <a:ext cx="1506828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918692" y="2509233"/>
              <a:ext cx="1876023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068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292100" y="225425"/>
            <a:ext cx="10515600" cy="1006475"/>
          </a:xfrm>
        </p:spPr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学生</a:t>
            </a:r>
            <a:r>
              <a:rPr lang="zh-CN" altLang="en-US" dirty="0" smtClean="0">
                <a:solidFill>
                  <a:srgbClr val="FF6400"/>
                </a:solidFill>
              </a:rPr>
              <a:t>反馈</a:t>
            </a:r>
            <a:endParaRPr lang="zh-CN" altLang="en-US" dirty="0">
              <a:solidFill>
                <a:srgbClr val="FF64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8074" y="1346698"/>
            <a:ext cx="109024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这种方式我也是第一次接触，我就觉得您很有想法，很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nice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，这样，</a:t>
            </a:r>
            <a:r>
              <a:rPr lang="zh-CN" altLang="en-US" sz="32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不仅促进交流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（平时大家上大课也很少交流的），</a:t>
            </a:r>
            <a:r>
              <a:rPr lang="zh-CN" altLang="en-US" sz="32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让大家觉得这是个集体，每个人都能展现自我</a:t>
            </a:r>
            <a:r>
              <a:rPr lang="zh-CN" altLang="en-US" sz="32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不过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，最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special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应该是您那个观点，不应该用一个方式评价一个人优劣，每个人都是个独立的个体，真是很幸运一拍即合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en-US" altLang="zh-CN" sz="24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轻化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1503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张鹏程 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58074" y="4032811"/>
            <a:ext cx="1089983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u"/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老师，你好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！我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现在的想法是这样的：进入真正的大学才发现，天再有天人外有人，也见识到了更广阔的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世界。现在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，我的初步想法是想要考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本次考研考上了，我会在提升专业深度的同时，去拓宽知识面，如果有机会也会继续读博，</a:t>
            </a:r>
            <a:r>
              <a:rPr lang="zh-CN" altLang="en-US" sz="32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但是无论读博否，我会继续学习</a:t>
            </a:r>
            <a:r>
              <a:rPr lang="zh-CN" altLang="en-US" sz="32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2400" b="1" dirty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很敬佩老师您，认识您，才发现自己想要活成什么样子，亲切负责</a:t>
            </a:r>
            <a:r>
              <a:rPr lang="zh-CN" altLang="en-US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优秀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</a:p>
          <a:p>
            <a:pPr algn="r"/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轻化</a:t>
            </a:r>
            <a:r>
              <a:rPr lang="en-US" altLang="zh-CN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1503 </a:t>
            </a:r>
            <a:r>
              <a:rPr lang="zh-CN" altLang="en-US" sz="2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刘米芝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90300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5.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学生反馈</a:t>
            </a:r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--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师</a:t>
            </a:r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&amp;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生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19058" y="1454645"/>
            <a:ext cx="5088642" cy="7261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</a:t>
            </a:r>
            <a:r>
              <a:rPr lang="zh-CN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师者，传道、授业、</a:t>
            </a: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解惑”</a:t>
            </a:r>
            <a:endParaRPr lang="en-US" altLang="zh-CN" sz="32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>
          <a:xfrm>
            <a:off x="5223894" y="2411114"/>
            <a:ext cx="3463164" cy="352042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修身、齐家、治国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乐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学、善思、见疑</a:t>
            </a:r>
            <a:endParaRPr lang="en-US" altLang="zh-CN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求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真、探原、穷理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慎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思、明辨、笃行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明德、启智、善思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格物、致知、诚意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知道、悟业、领会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授之、学之、悟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之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正身、明志、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济世</a:t>
            </a:r>
            <a:endParaRPr lang="en-US" altLang="zh-CN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8687058" y="2303096"/>
            <a:ext cx="3463164" cy="3871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求知、探索、贯通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实践、专注、求是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务实、思辨、明理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乐学、善问、悟道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勤学、求实、精进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博学、勤练、悟理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道义、学识、思考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  <a:p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修身、治德、忠信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内容占位符 2"/>
          <p:cNvSpPr txBox="1">
            <a:spLocks/>
          </p:cNvSpPr>
          <p:nvPr/>
        </p:nvSpPr>
        <p:spPr>
          <a:xfrm>
            <a:off x="8532399" y="6174853"/>
            <a:ext cx="3772481" cy="539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  --</a:t>
            </a:r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轻化</a:t>
            </a:r>
            <a:r>
              <a:rPr lang="en-US" altLang="zh-CN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1503</a:t>
            </a:r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班 同学</a:t>
            </a:r>
            <a:endParaRPr lang="en-US" altLang="zh-CN" sz="2400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2" name="内容占位符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9" r="3744"/>
          <a:stretch/>
        </p:blipFill>
        <p:spPr>
          <a:xfrm>
            <a:off x="325383" y="2531354"/>
            <a:ext cx="4743853" cy="297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3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6. </a:t>
            </a:r>
            <a:r>
              <a:rPr lang="zh-CN" altLang="en-US" dirty="0" smtClean="0">
                <a:solidFill>
                  <a:schemeClr val="bg1"/>
                </a:solidFill>
              </a:rPr>
              <a:t>未来畅想</a:t>
            </a:r>
            <a:r>
              <a:rPr lang="en-US" altLang="zh-CN" dirty="0" smtClean="0">
                <a:solidFill>
                  <a:schemeClr val="bg1"/>
                </a:solidFill>
              </a:rPr>
              <a:t>--</a:t>
            </a:r>
            <a:r>
              <a:rPr lang="zh-CN" altLang="en-US" dirty="0" smtClean="0">
                <a:solidFill>
                  <a:schemeClr val="bg1"/>
                </a:solidFill>
              </a:rPr>
              <a:t>“三位立体”案例教学</a:t>
            </a:r>
            <a:r>
              <a:rPr lang="en-US" altLang="zh-CN" dirty="0" smtClean="0">
                <a:solidFill>
                  <a:schemeClr val="bg1"/>
                </a:solidFill>
              </a:rPr>
              <a:t>2.0</a:t>
            </a:r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099782" y="1310416"/>
            <a:ext cx="8900235" cy="5049609"/>
            <a:chOff x="1802107" y="1604805"/>
            <a:chExt cx="8900235" cy="5049609"/>
          </a:xfrm>
        </p:grpSpPr>
        <p:sp>
          <p:nvSpPr>
            <p:cNvPr id="7" name="椭圆 6"/>
            <p:cNvSpPr/>
            <p:nvPr/>
          </p:nvSpPr>
          <p:spPr>
            <a:xfrm>
              <a:off x="3256601" y="5618221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椭圆 7"/>
            <p:cNvSpPr/>
            <p:nvPr/>
          </p:nvSpPr>
          <p:spPr>
            <a:xfrm>
              <a:off x="3080551" y="5715528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742549"/>
                <a:satOff val="-3426"/>
                <a:lumOff val="126"/>
                <a:alphaOff val="0"/>
              </a:schemeClr>
            </a:lnRef>
            <a:fillRef idx="3">
              <a:schemeClr val="accent4">
                <a:hueOff val="742549"/>
                <a:satOff val="-3426"/>
                <a:lumOff val="126"/>
                <a:alphaOff val="0"/>
              </a:schemeClr>
            </a:fillRef>
            <a:effectRef idx="2">
              <a:schemeClr val="accent4">
                <a:hueOff val="742549"/>
                <a:satOff val="-3426"/>
                <a:lumOff val="1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椭圆 8"/>
            <p:cNvSpPr/>
            <p:nvPr/>
          </p:nvSpPr>
          <p:spPr>
            <a:xfrm>
              <a:off x="2900614" y="5800433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1485099"/>
                <a:satOff val="-6853"/>
                <a:lumOff val="252"/>
                <a:alphaOff val="0"/>
              </a:schemeClr>
            </a:lnRef>
            <a:fillRef idx="3">
              <a:schemeClr val="accent4">
                <a:hueOff val="1485099"/>
                <a:satOff val="-6853"/>
                <a:lumOff val="252"/>
                <a:alphaOff val="0"/>
              </a:schemeClr>
            </a:fillRef>
            <a:effectRef idx="2">
              <a:schemeClr val="accent4">
                <a:hueOff val="1485099"/>
                <a:satOff val="-6853"/>
                <a:lumOff val="2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椭圆 9"/>
            <p:cNvSpPr/>
            <p:nvPr/>
          </p:nvSpPr>
          <p:spPr>
            <a:xfrm>
              <a:off x="2717900" y="5897740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2227648"/>
                <a:satOff val="-10279"/>
                <a:lumOff val="378"/>
                <a:alphaOff val="0"/>
              </a:schemeClr>
            </a:lnRef>
            <a:fillRef idx="3">
              <a:schemeClr val="accent4">
                <a:hueOff val="2227648"/>
                <a:satOff val="-10279"/>
                <a:lumOff val="378"/>
                <a:alphaOff val="0"/>
              </a:schemeClr>
            </a:fillRef>
            <a:effectRef idx="2">
              <a:schemeClr val="accent4">
                <a:hueOff val="2227648"/>
                <a:satOff val="-10279"/>
                <a:lumOff val="37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椭圆 10"/>
            <p:cNvSpPr/>
            <p:nvPr/>
          </p:nvSpPr>
          <p:spPr>
            <a:xfrm>
              <a:off x="4217378" y="4925628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2970198"/>
                <a:satOff val="-13705"/>
                <a:lumOff val="504"/>
                <a:alphaOff val="0"/>
              </a:schemeClr>
            </a:lnRef>
            <a:fillRef idx="3">
              <a:schemeClr val="accent4">
                <a:hueOff val="2970198"/>
                <a:satOff val="-13705"/>
                <a:lumOff val="504"/>
                <a:alphaOff val="0"/>
              </a:schemeClr>
            </a:fillRef>
            <a:effectRef idx="2">
              <a:schemeClr val="accent4">
                <a:hueOff val="2970198"/>
                <a:satOff val="-13705"/>
                <a:lumOff val="50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椭圆 11"/>
            <p:cNvSpPr/>
            <p:nvPr/>
          </p:nvSpPr>
          <p:spPr>
            <a:xfrm>
              <a:off x="4077982" y="5066818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3712747"/>
                <a:satOff val="-17131"/>
                <a:lumOff val="630"/>
                <a:alphaOff val="0"/>
              </a:schemeClr>
            </a:lnRef>
            <a:fillRef idx="3">
              <a:schemeClr val="accent4">
                <a:hueOff val="3712747"/>
                <a:satOff val="-17131"/>
                <a:lumOff val="630"/>
                <a:alphaOff val="0"/>
              </a:schemeClr>
            </a:fillRef>
            <a:effectRef idx="2">
              <a:schemeClr val="accent4">
                <a:hueOff val="3712747"/>
                <a:satOff val="-17131"/>
                <a:lumOff val="63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椭圆 12"/>
            <p:cNvSpPr/>
            <p:nvPr/>
          </p:nvSpPr>
          <p:spPr>
            <a:xfrm>
              <a:off x="4794400" y="4067041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4455297"/>
                <a:satOff val="-20558"/>
                <a:lumOff val="756"/>
                <a:alphaOff val="0"/>
              </a:schemeClr>
            </a:lnRef>
            <a:fillRef idx="3">
              <a:schemeClr val="accent4">
                <a:hueOff val="4455297"/>
                <a:satOff val="-20558"/>
                <a:lumOff val="756"/>
                <a:alphaOff val="0"/>
              </a:schemeClr>
            </a:fillRef>
            <a:effectRef idx="2">
              <a:schemeClr val="accent4">
                <a:hueOff val="4455297"/>
                <a:satOff val="-20558"/>
                <a:lumOff val="75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椭圆 13"/>
            <p:cNvSpPr/>
            <p:nvPr/>
          </p:nvSpPr>
          <p:spPr>
            <a:xfrm>
              <a:off x="5104292" y="3020996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5197846"/>
                <a:satOff val="-23984"/>
                <a:lumOff val="883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椭圆 14"/>
            <p:cNvSpPr/>
            <p:nvPr/>
          </p:nvSpPr>
          <p:spPr>
            <a:xfrm>
              <a:off x="4949346" y="1783677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5940396"/>
                <a:satOff val="-27410"/>
                <a:lumOff val="1009"/>
                <a:alphaOff val="0"/>
              </a:schemeClr>
            </a:lnRef>
            <a:fillRef idx="3">
              <a:schemeClr val="accent4">
                <a:hueOff val="5940396"/>
                <a:satOff val="-27410"/>
                <a:lumOff val="1009"/>
                <a:alphaOff val="0"/>
              </a:schemeClr>
            </a:fillRef>
            <a:effectRef idx="2">
              <a:schemeClr val="accent4">
                <a:hueOff val="5940396"/>
                <a:satOff val="-27410"/>
                <a:lumOff val="100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椭圆 15"/>
            <p:cNvSpPr/>
            <p:nvPr/>
          </p:nvSpPr>
          <p:spPr>
            <a:xfrm>
              <a:off x="5064861" y="1694480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6682945"/>
                <a:satOff val="-30837"/>
                <a:lumOff val="1135"/>
                <a:alphaOff val="0"/>
              </a:schemeClr>
            </a:lnRef>
            <a:fillRef idx="3">
              <a:schemeClr val="accent4">
                <a:hueOff val="6682945"/>
                <a:satOff val="-30837"/>
                <a:lumOff val="1135"/>
                <a:alphaOff val="0"/>
              </a:schemeClr>
            </a:fillRef>
            <a:effectRef idx="2">
              <a:schemeClr val="accent4">
                <a:hueOff val="6682945"/>
                <a:satOff val="-30837"/>
                <a:lumOff val="11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椭圆 16"/>
            <p:cNvSpPr/>
            <p:nvPr/>
          </p:nvSpPr>
          <p:spPr>
            <a:xfrm>
              <a:off x="5180377" y="1604805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7425494"/>
                <a:satOff val="-34263"/>
                <a:lumOff val="1261"/>
                <a:alphaOff val="0"/>
              </a:schemeClr>
            </a:lnRef>
            <a:fillRef idx="3">
              <a:schemeClr val="accent4">
                <a:hueOff val="7425494"/>
                <a:satOff val="-34263"/>
                <a:lumOff val="1261"/>
                <a:alphaOff val="0"/>
              </a:schemeClr>
            </a:fillRef>
            <a:effectRef idx="2">
              <a:schemeClr val="accent4">
                <a:hueOff val="7425494"/>
                <a:satOff val="-34263"/>
                <a:lumOff val="12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椭圆 17"/>
            <p:cNvSpPr/>
            <p:nvPr/>
          </p:nvSpPr>
          <p:spPr>
            <a:xfrm>
              <a:off x="5296448" y="1694480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8168044"/>
                <a:satOff val="-37689"/>
                <a:lumOff val="1387"/>
                <a:alphaOff val="0"/>
              </a:schemeClr>
            </a:lnRef>
            <a:fillRef idx="3">
              <a:schemeClr val="accent4">
                <a:hueOff val="8168044"/>
                <a:satOff val="-37689"/>
                <a:lumOff val="1387"/>
                <a:alphaOff val="0"/>
              </a:schemeClr>
            </a:fillRef>
            <a:effectRef idx="2">
              <a:schemeClr val="accent4">
                <a:hueOff val="8168044"/>
                <a:satOff val="-37689"/>
                <a:lumOff val="138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椭圆 18"/>
            <p:cNvSpPr/>
            <p:nvPr/>
          </p:nvSpPr>
          <p:spPr>
            <a:xfrm>
              <a:off x="5411963" y="1783677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8910593"/>
                <a:satOff val="-41115"/>
                <a:lumOff val="1513"/>
                <a:alphaOff val="0"/>
              </a:schemeClr>
            </a:lnRef>
            <a:fillRef idx="3">
              <a:schemeClr val="accent4">
                <a:hueOff val="8910593"/>
                <a:satOff val="-41115"/>
                <a:lumOff val="1513"/>
                <a:alphaOff val="0"/>
              </a:schemeClr>
            </a:fillRef>
            <a:effectRef idx="2">
              <a:schemeClr val="accent4">
                <a:hueOff val="8910593"/>
                <a:satOff val="-41115"/>
                <a:lumOff val="151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椭圆 19"/>
            <p:cNvSpPr/>
            <p:nvPr/>
          </p:nvSpPr>
          <p:spPr>
            <a:xfrm>
              <a:off x="5180377" y="1793694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9653143"/>
                <a:satOff val="-44542"/>
                <a:lumOff val="1639"/>
                <a:alphaOff val="0"/>
              </a:schemeClr>
            </a:lnRef>
            <a:fillRef idx="3">
              <a:schemeClr val="accent4">
                <a:hueOff val="9653143"/>
                <a:satOff val="-44542"/>
                <a:lumOff val="1639"/>
                <a:alphaOff val="0"/>
              </a:schemeClr>
            </a:fillRef>
            <a:effectRef idx="2">
              <a:schemeClr val="accent4">
                <a:hueOff val="9653143"/>
                <a:satOff val="-44542"/>
                <a:lumOff val="163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椭圆 20"/>
            <p:cNvSpPr/>
            <p:nvPr/>
          </p:nvSpPr>
          <p:spPr>
            <a:xfrm>
              <a:off x="5180377" y="1982583"/>
              <a:ext cx="79416" cy="79416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4">
                <a:hueOff val="10395692"/>
                <a:satOff val="-47968"/>
                <a:lumOff val="1765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任意多边形 21"/>
            <p:cNvSpPr/>
            <p:nvPr/>
          </p:nvSpPr>
          <p:spPr>
            <a:xfrm>
              <a:off x="2276664" y="6114414"/>
              <a:ext cx="5605205" cy="540000"/>
            </a:xfrm>
            <a:custGeom>
              <a:avLst/>
              <a:gdLst>
                <a:gd name="connsiteX0" fmla="*/ 0 w 1711071"/>
                <a:gd name="connsiteY0" fmla="*/ 76479 h 458866"/>
                <a:gd name="connsiteX1" fmla="*/ 76479 w 1711071"/>
                <a:gd name="connsiteY1" fmla="*/ 0 h 458866"/>
                <a:gd name="connsiteX2" fmla="*/ 1634592 w 1711071"/>
                <a:gd name="connsiteY2" fmla="*/ 0 h 458866"/>
                <a:gd name="connsiteX3" fmla="*/ 1711071 w 1711071"/>
                <a:gd name="connsiteY3" fmla="*/ 76479 h 458866"/>
                <a:gd name="connsiteX4" fmla="*/ 1711071 w 1711071"/>
                <a:gd name="connsiteY4" fmla="*/ 382387 h 458866"/>
                <a:gd name="connsiteX5" fmla="*/ 1634592 w 1711071"/>
                <a:gd name="connsiteY5" fmla="*/ 458866 h 458866"/>
                <a:gd name="connsiteX6" fmla="*/ 76479 w 1711071"/>
                <a:gd name="connsiteY6" fmla="*/ 458866 h 458866"/>
                <a:gd name="connsiteX7" fmla="*/ 0 w 1711071"/>
                <a:gd name="connsiteY7" fmla="*/ 382387 h 458866"/>
                <a:gd name="connsiteX8" fmla="*/ 0 w 1711071"/>
                <a:gd name="connsiteY8" fmla="*/ 76479 h 4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071" h="458866">
                  <a:moveTo>
                    <a:pt x="0" y="76479"/>
                  </a:moveTo>
                  <a:cubicBezTo>
                    <a:pt x="0" y="34241"/>
                    <a:pt x="34241" y="0"/>
                    <a:pt x="76479" y="0"/>
                  </a:cubicBezTo>
                  <a:lnTo>
                    <a:pt x="1634592" y="0"/>
                  </a:lnTo>
                  <a:cubicBezTo>
                    <a:pt x="1676830" y="0"/>
                    <a:pt x="1711071" y="34241"/>
                    <a:pt x="1711071" y="76479"/>
                  </a:cubicBezTo>
                  <a:lnTo>
                    <a:pt x="1711071" y="382387"/>
                  </a:lnTo>
                  <a:cubicBezTo>
                    <a:pt x="1711071" y="424625"/>
                    <a:pt x="1676830" y="458866"/>
                    <a:pt x="1634592" y="458866"/>
                  </a:cubicBezTo>
                  <a:lnTo>
                    <a:pt x="76479" y="458866"/>
                  </a:lnTo>
                  <a:cubicBezTo>
                    <a:pt x="34241" y="458866"/>
                    <a:pt x="0" y="424625"/>
                    <a:pt x="0" y="382387"/>
                  </a:cubicBezTo>
                  <a:lnTo>
                    <a:pt x="0" y="7647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577" tIns="90980" rIns="90980" bIns="909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针对</a:t>
              </a: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学生学情背景的差异化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培养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1802107" y="5651969"/>
              <a:ext cx="793613" cy="79323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  <a:ea typeface="微软雅黑" panose="020B0503020204020204" pitchFamily="34" charset="-122"/>
                </a:rPr>
                <a:t> 5</a:t>
              </a:r>
              <a:endParaRPr lang="zh-CN" altLang="en-US" sz="3600" b="1" dirty="0">
                <a:solidFill>
                  <a:schemeClr val="tx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3780030" y="5378888"/>
              <a:ext cx="5194827" cy="540000"/>
            </a:xfrm>
            <a:custGeom>
              <a:avLst/>
              <a:gdLst>
                <a:gd name="connsiteX0" fmla="*/ 0 w 1711071"/>
                <a:gd name="connsiteY0" fmla="*/ 76479 h 458866"/>
                <a:gd name="connsiteX1" fmla="*/ 76479 w 1711071"/>
                <a:gd name="connsiteY1" fmla="*/ 0 h 458866"/>
                <a:gd name="connsiteX2" fmla="*/ 1634592 w 1711071"/>
                <a:gd name="connsiteY2" fmla="*/ 0 h 458866"/>
                <a:gd name="connsiteX3" fmla="*/ 1711071 w 1711071"/>
                <a:gd name="connsiteY3" fmla="*/ 76479 h 458866"/>
                <a:gd name="connsiteX4" fmla="*/ 1711071 w 1711071"/>
                <a:gd name="connsiteY4" fmla="*/ 382387 h 458866"/>
                <a:gd name="connsiteX5" fmla="*/ 1634592 w 1711071"/>
                <a:gd name="connsiteY5" fmla="*/ 458866 h 458866"/>
                <a:gd name="connsiteX6" fmla="*/ 76479 w 1711071"/>
                <a:gd name="connsiteY6" fmla="*/ 458866 h 458866"/>
                <a:gd name="connsiteX7" fmla="*/ 0 w 1711071"/>
                <a:gd name="connsiteY7" fmla="*/ 382387 h 458866"/>
                <a:gd name="connsiteX8" fmla="*/ 0 w 1711071"/>
                <a:gd name="connsiteY8" fmla="*/ 76479 h 4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071" h="458866">
                  <a:moveTo>
                    <a:pt x="0" y="76479"/>
                  </a:moveTo>
                  <a:cubicBezTo>
                    <a:pt x="0" y="34241"/>
                    <a:pt x="34241" y="0"/>
                    <a:pt x="76479" y="0"/>
                  </a:cubicBezTo>
                  <a:lnTo>
                    <a:pt x="1634592" y="0"/>
                  </a:lnTo>
                  <a:cubicBezTo>
                    <a:pt x="1676830" y="0"/>
                    <a:pt x="1711071" y="34241"/>
                    <a:pt x="1711071" y="76479"/>
                  </a:cubicBezTo>
                  <a:lnTo>
                    <a:pt x="1711071" y="382387"/>
                  </a:lnTo>
                  <a:cubicBezTo>
                    <a:pt x="1711071" y="424625"/>
                    <a:pt x="1676830" y="458866"/>
                    <a:pt x="1634592" y="458866"/>
                  </a:cubicBezTo>
                  <a:lnTo>
                    <a:pt x="76479" y="458866"/>
                  </a:lnTo>
                  <a:cubicBezTo>
                    <a:pt x="34241" y="458866"/>
                    <a:pt x="0" y="424625"/>
                    <a:pt x="0" y="382387"/>
                  </a:cubicBezTo>
                  <a:lnTo>
                    <a:pt x="0" y="7647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2598923"/>
                <a:satOff val="-11992"/>
                <a:lumOff val="441"/>
                <a:alphaOff val="0"/>
              </a:schemeClr>
            </a:fillRef>
            <a:effectRef idx="2">
              <a:schemeClr val="accent4">
                <a:hueOff val="2598923"/>
                <a:satOff val="-11992"/>
                <a:lumOff val="44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577" tIns="90980" rIns="90980" bIns="909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建立学生成长手册，持续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关注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3305473" y="4955081"/>
              <a:ext cx="793613" cy="79323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50000"/>
                <a:hueOff val="2861881"/>
                <a:satOff val="-15039"/>
                <a:lumOff val="-1088"/>
                <a:alphaOff val="0"/>
              </a:schemeClr>
            </a:fillRef>
            <a:effectRef idx="2">
              <a:schemeClr val="accent4">
                <a:tint val="50000"/>
                <a:hueOff val="2861881"/>
                <a:satOff val="-15039"/>
                <a:lumOff val="-1088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</a:rPr>
                <a:t> 4</a:t>
              </a: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595302" y="4556552"/>
              <a:ext cx="5237590" cy="540000"/>
            </a:xfrm>
            <a:custGeom>
              <a:avLst/>
              <a:gdLst>
                <a:gd name="connsiteX0" fmla="*/ 0 w 1711071"/>
                <a:gd name="connsiteY0" fmla="*/ 76479 h 458866"/>
                <a:gd name="connsiteX1" fmla="*/ 76479 w 1711071"/>
                <a:gd name="connsiteY1" fmla="*/ 0 h 458866"/>
                <a:gd name="connsiteX2" fmla="*/ 1634592 w 1711071"/>
                <a:gd name="connsiteY2" fmla="*/ 0 h 458866"/>
                <a:gd name="connsiteX3" fmla="*/ 1711071 w 1711071"/>
                <a:gd name="connsiteY3" fmla="*/ 76479 h 458866"/>
                <a:gd name="connsiteX4" fmla="*/ 1711071 w 1711071"/>
                <a:gd name="connsiteY4" fmla="*/ 382387 h 458866"/>
                <a:gd name="connsiteX5" fmla="*/ 1634592 w 1711071"/>
                <a:gd name="connsiteY5" fmla="*/ 458866 h 458866"/>
                <a:gd name="connsiteX6" fmla="*/ 76479 w 1711071"/>
                <a:gd name="connsiteY6" fmla="*/ 458866 h 458866"/>
                <a:gd name="connsiteX7" fmla="*/ 0 w 1711071"/>
                <a:gd name="connsiteY7" fmla="*/ 382387 h 458866"/>
                <a:gd name="connsiteX8" fmla="*/ 0 w 1711071"/>
                <a:gd name="connsiteY8" fmla="*/ 76479 h 4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071" h="458866">
                  <a:moveTo>
                    <a:pt x="0" y="76479"/>
                  </a:moveTo>
                  <a:cubicBezTo>
                    <a:pt x="0" y="34241"/>
                    <a:pt x="34241" y="0"/>
                    <a:pt x="76479" y="0"/>
                  </a:cubicBezTo>
                  <a:lnTo>
                    <a:pt x="1634592" y="0"/>
                  </a:lnTo>
                  <a:cubicBezTo>
                    <a:pt x="1676830" y="0"/>
                    <a:pt x="1711071" y="34241"/>
                    <a:pt x="1711071" y="76479"/>
                  </a:cubicBezTo>
                  <a:lnTo>
                    <a:pt x="1711071" y="382387"/>
                  </a:lnTo>
                  <a:cubicBezTo>
                    <a:pt x="1711071" y="424625"/>
                    <a:pt x="1676830" y="458866"/>
                    <a:pt x="1634592" y="458866"/>
                  </a:cubicBezTo>
                  <a:lnTo>
                    <a:pt x="76479" y="458866"/>
                  </a:lnTo>
                  <a:cubicBezTo>
                    <a:pt x="34241" y="458866"/>
                    <a:pt x="0" y="424625"/>
                    <a:pt x="0" y="382387"/>
                  </a:cubicBezTo>
                  <a:lnTo>
                    <a:pt x="0" y="7647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5197846"/>
                <a:satOff val="-23984"/>
                <a:lumOff val="883"/>
                <a:alphaOff val="0"/>
              </a:schemeClr>
            </a:fillRef>
            <a:effectRef idx="2">
              <a:schemeClr val="accent4">
                <a:hueOff val="5197846"/>
                <a:satOff val="-23984"/>
                <a:lumOff val="88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577" tIns="90980" rIns="90980" bIns="909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“双师课堂”增加</a:t>
              </a: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课程访谈等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环节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4120745" y="4171382"/>
              <a:ext cx="793613" cy="79323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fillRef>
            <a:effectRef idx="2">
              <a:schemeClr val="accent4">
                <a:tint val="50000"/>
                <a:hueOff val="5723762"/>
                <a:satOff val="-30078"/>
                <a:lumOff val="-21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</a:rPr>
                <a:t> 3</a:t>
              </a: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任意多边形 27"/>
            <p:cNvSpPr/>
            <p:nvPr/>
          </p:nvSpPr>
          <p:spPr>
            <a:xfrm>
              <a:off x="5021266" y="3600660"/>
              <a:ext cx="5230316" cy="540000"/>
            </a:xfrm>
            <a:custGeom>
              <a:avLst/>
              <a:gdLst>
                <a:gd name="connsiteX0" fmla="*/ 0 w 1711071"/>
                <a:gd name="connsiteY0" fmla="*/ 76479 h 458866"/>
                <a:gd name="connsiteX1" fmla="*/ 76479 w 1711071"/>
                <a:gd name="connsiteY1" fmla="*/ 0 h 458866"/>
                <a:gd name="connsiteX2" fmla="*/ 1634592 w 1711071"/>
                <a:gd name="connsiteY2" fmla="*/ 0 h 458866"/>
                <a:gd name="connsiteX3" fmla="*/ 1711071 w 1711071"/>
                <a:gd name="connsiteY3" fmla="*/ 76479 h 458866"/>
                <a:gd name="connsiteX4" fmla="*/ 1711071 w 1711071"/>
                <a:gd name="connsiteY4" fmla="*/ 382387 h 458866"/>
                <a:gd name="connsiteX5" fmla="*/ 1634592 w 1711071"/>
                <a:gd name="connsiteY5" fmla="*/ 458866 h 458866"/>
                <a:gd name="connsiteX6" fmla="*/ 76479 w 1711071"/>
                <a:gd name="connsiteY6" fmla="*/ 458866 h 458866"/>
                <a:gd name="connsiteX7" fmla="*/ 0 w 1711071"/>
                <a:gd name="connsiteY7" fmla="*/ 382387 h 458866"/>
                <a:gd name="connsiteX8" fmla="*/ 0 w 1711071"/>
                <a:gd name="connsiteY8" fmla="*/ 76479 h 4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071" h="458866">
                  <a:moveTo>
                    <a:pt x="0" y="76479"/>
                  </a:moveTo>
                  <a:cubicBezTo>
                    <a:pt x="0" y="34241"/>
                    <a:pt x="34241" y="0"/>
                    <a:pt x="76479" y="0"/>
                  </a:cubicBezTo>
                  <a:lnTo>
                    <a:pt x="1634592" y="0"/>
                  </a:lnTo>
                  <a:cubicBezTo>
                    <a:pt x="1676830" y="0"/>
                    <a:pt x="1711071" y="34241"/>
                    <a:pt x="1711071" y="76479"/>
                  </a:cubicBezTo>
                  <a:lnTo>
                    <a:pt x="1711071" y="382387"/>
                  </a:lnTo>
                  <a:cubicBezTo>
                    <a:pt x="1711071" y="424625"/>
                    <a:pt x="1676830" y="458866"/>
                    <a:pt x="1634592" y="458866"/>
                  </a:cubicBezTo>
                  <a:lnTo>
                    <a:pt x="76479" y="458866"/>
                  </a:lnTo>
                  <a:cubicBezTo>
                    <a:pt x="34241" y="458866"/>
                    <a:pt x="0" y="424625"/>
                    <a:pt x="0" y="382387"/>
                  </a:cubicBezTo>
                  <a:lnTo>
                    <a:pt x="0" y="7647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7796769"/>
                <a:satOff val="-35976"/>
                <a:lumOff val="1324"/>
                <a:alphaOff val="0"/>
              </a:schemeClr>
            </a:fillRef>
            <a:effectRef idx="2">
              <a:schemeClr val="accent4">
                <a:hueOff val="7796769"/>
                <a:satOff val="-35976"/>
                <a:lumOff val="132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577" tIns="90980" rIns="90980" bIns="909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面向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~15%</a:t>
              </a: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的学生开展研究型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教学</a:t>
              </a:r>
              <a:endParaRPr lang="zh-CN" altLang="en-US" sz="24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4546708" y="3163974"/>
              <a:ext cx="793613" cy="79323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50000"/>
                <a:hueOff val="8585643"/>
                <a:satOff val="-45117"/>
                <a:lumOff val="-3265"/>
                <a:alphaOff val="0"/>
              </a:schemeClr>
            </a:fillRef>
            <a:effectRef idx="2">
              <a:schemeClr val="accent4">
                <a:tint val="50000"/>
                <a:hueOff val="8585643"/>
                <a:satOff val="-45117"/>
                <a:lumOff val="-326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</a:rPr>
                <a:t> 2</a:t>
              </a: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5258404" y="2588005"/>
              <a:ext cx="5443938" cy="540000"/>
            </a:xfrm>
            <a:custGeom>
              <a:avLst/>
              <a:gdLst>
                <a:gd name="connsiteX0" fmla="*/ 0 w 1711071"/>
                <a:gd name="connsiteY0" fmla="*/ 76479 h 458866"/>
                <a:gd name="connsiteX1" fmla="*/ 76479 w 1711071"/>
                <a:gd name="connsiteY1" fmla="*/ 0 h 458866"/>
                <a:gd name="connsiteX2" fmla="*/ 1634592 w 1711071"/>
                <a:gd name="connsiteY2" fmla="*/ 0 h 458866"/>
                <a:gd name="connsiteX3" fmla="*/ 1711071 w 1711071"/>
                <a:gd name="connsiteY3" fmla="*/ 76479 h 458866"/>
                <a:gd name="connsiteX4" fmla="*/ 1711071 w 1711071"/>
                <a:gd name="connsiteY4" fmla="*/ 382387 h 458866"/>
                <a:gd name="connsiteX5" fmla="*/ 1634592 w 1711071"/>
                <a:gd name="connsiteY5" fmla="*/ 458866 h 458866"/>
                <a:gd name="connsiteX6" fmla="*/ 76479 w 1711071"/>
                <a:gd name="connsiteY6" fmla="*/ 458866 h 458866"/>
                <a:gd name="connsiteX7" fmla="*/ 0 w 1711071"/>
                <a:gd name="connsiteY7" fmla="*/ 382387 h 458866"/>
                <a:gd name="connsiteX8" fmla="*/ 0 w 1711071"/>
                <a:gd name="connsiteY8" fmla="*/ 76479 h 458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1071" h="458866">
                  <a:moveTo>
                    <a:pt x="0" y="76479"/>
                  </a:moveTo>
                  <a:cubicBezTo>
                    <a:pt x="0" y="34241"/>
                    <a:pt x="34241" y="0"/>
                    <a:pt x="76479" y="0"/>
                  </a:cubicBezTo>
                  <a:lnTo>
                    <a:pt x="1634592" y="0"/>
                  </a:lnTo>
                  <a:cubicBezTo>
                    <a:pt x="1676830" y="0"/>
                    <a:pt x="1711071" y="34241"/>
                    <a:pt x="1711071" y="76479"/>
                  </a:cubicBezTo>
                  <a:lnTo>
                    <a:pt x="1711071" y="382387"/>
                  </a:lnTo>
                  <a:cubicBezTo>
                    <a:pt x="1711071" y="424625"/>
                    <a:pt x="1676830" y="458866"/>
                    <a:pt x="1634592" y="458866"/>
                  </a:cubicBezTo>
                  <a:lnTo>
                    <a:pt x="76479" y="458866"/>
                  </a:lnTo>
                  <a:cubicBezTo>
                    <a:pt x="34241" y="458866"/>
                    <a:pt x="0" y="424625"/>
                    <a:pt x="0" y="382387"/>
                  </a:cubicBezTo>
                  <a:lnTo>
                    <a:pt x="0" y="7647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10395692"/>
                <a:satOff val="-47968"/>
                <a:lumOff val="1765"/>
                <a:alphaOff val="0"/>
              </a:schemeClr>
            </a:fillRef>
            <a:effectRef idx="2">
              <a:schemeClr val="accent4">
                <a:hueOff val="10395692"/>
                <a:satOff val="-47968"/>
                <a:lumOff val="176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4577" tIns="90980" rIns="90980" bIns="90980" numCol="1" spcCol="127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建设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《</a:t>
              </a:r>
              <a:r>
                <a:rPr lang="zh-CN" altLang="en-US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化工原理</a:t>
              </a:r>
              <a:r>
                <a:rPr lang="en-US" altLang="zh-CN" sz="2400" b="1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》</a:t>
              </a:r>
              <a:r>
                <a:rPr lang="zh-CN" altLang="en-US" sz="2400" b="1" dirty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案例教学资源</a:t>
              </a:r>
              <a:r>
                <a:rPr lang="zh-CN" altLang="en-US" sz="2400" b="1" dirty="0" smtClean="0">
                  <a:solidFill>
                    <a:srgbClr val="FFC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库</a:t>
              </a:r>
              <a:endParaRPr lang="zh-CN" altLang="en-US" sz="2400" b="1" kern="1200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4783848" y="2138439"/>
              <a:ext cx="793613" cy="793238"/>
            </a:xfrm>
            <a:prstGeom prst="ellipse">
              <a:avLst/>
            </a:prstGeom>
            <a:scene3d>
              <a:camera prst="orthographicFront"/>
              <a:lightRig rig="flat" dir="t"/>
            </a:scene3d>
            <a:sp3d z="127000" prstMaterial="plastic">
              <a:bevelT w="88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tint val="50000"/>
                <a:hueOff val="11447524"/>
                <a:satOff val="-60156"/>
                <a:lumOff val="-4353"/>
                <a:alphaOff val="0"/>
              </a:schemeClr>
            </a:fillRef>
            <a:effectRef idx="2">
              <a:schemeClr val="accent4">
                <a:tint val="50000"/>
                <a:hueOff val="11447524"/>
                <a:satOff val="-60156"/>
                <a:lumOff val="-4353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r>
                <a:rPr lang="en-US" altLang="zh-CN" sz="2800" b="1" dirty="0" smtClean="0">
                  <a:solidFill>
                    <a:schemeClr val="tx1"/>
                  </a:solidFill>
                </a:rPr>
                <a:t> 1</a:t>
              </a:r>
              <a:endParaRPr lang="zh-CN" altLang="en-US" sz="28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https://timgsa.baidu.com/timg?image&amp;quality=80&amp;size=b9999_10000&amp;sec=1540813515731&amp;di=b9910a0cf12b43431f402a74372d8162&amp;imgtype=0&amp;src=http%3A%2F%2Fpic28.photophoto.cn%2F20130806%2F0009021188035116_b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8"/>
          <a:stretch/>
        </p:blipFill>
        <p:spPr bwMode="auto">
          <a:xfrm>
            <a:off x="9688954" y="3835221"/>
            <a:ext cx="2590342" cy="304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81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结语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33673" y="1753560"/>
            <a:ext cx="8039989" cy="338511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用心爱学生，用心呵护他们的成长，你会看到他们的眼睛里都闪着</a:t>
            </a:r>
            <a:r>
              <a:rPr lang="zh-CN" altLang="en-US" sz="4800" b="1" dirty="0" smtClean="0">
                <a:solidFill>
                  <a:srgbClr val="FFC000"/>
                </a:solidFill>
              </a:rPr>
              <a:t>光</a:t>
            </a:r>
            <a:endParaRPr lang="en-US" altLang="zh-CN" sz="4800" b="1" dirty="0" smtClean="0">
              <a:solidFill>
                <a:srgbClr val="FFC000"/>
              </a:solidFill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愿他们都能找到自己的路，愿他们都能学会乐观与</a:t>
            </a:r>
            <a:r>
              <a:rPr lang="zh-CN" altLang="en-US" sz="4800" b="1" dirty="0" smtClean="0">
                <a:solidFill>
                  <a:srgbClr val="FFC000"/>
                </a:solidFill>
              </a:rPr>
              <a:t>坚强</a:t>
            </a:r>
            <a:endParaRPr lang="zh-CN" altLang="en-US" sz="4400" b="1" dirty="0">
              <a:solidFill>
                <a:srgbClr val="FFC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662" y="1753560"/>
            <a:ext cx="2880065" cy="2869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文本框 4"/>
          <p:cNvSpPr txBox="1"/>
          <p:nvPr/>
        </p:nvSpPr>
        <p:spPr>
          <a:xfrm>
            <a:off x="3626337" y="5533318"/>
            <a:ext cx="51347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谢谢大家的聆听！</a:t>
            </a:r>
            <a:endParaRPr lang="zh-CN" altLang="en-US" sz="4800" b="1" dirty="0">
              <a:solidFill>
                <a:schemeClr val="accent4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5443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1077" y="887524"/>
            <a:ext cx="10907333" cy="240662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6500" b="1" dirty="0">
                <a:solidFill>
                  <a:srgbClr val="FF6400"/>
                </a:solidFill>
              </a:rPr>
              <a:t>学习</a:t>
            </a: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来自学生的</a:t>
            </a:r>
            <a:r>
              <a:rPr lang="zh-CN" altLang="en-US" sz="3900" b="1" dirty="0">
                <a:solidFill>
                  <a:srgbClr val="FF6400"/>
                </a:solidFill>
              </a:rPr>
              <a:t>所做所想</a:t>
            </a: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，并且仅仅来自学生的所做所想。教师只有通过影响学生对学习所做的事情，才能促进学生的学习。</a:t>
            </a:r>
            <a:endParaRPr lang="zh-CN" alt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内容占位符 4"/>
          <p:cNvSpPr txBox="1">
            <a:spLocks/>
          </p:cNvSpPr>
          <p:nvPr/>
        </p:nvSpPr>
        <p:spPr>
          <a:xfrm>
            <a:off x="2614410" y="4872499"/>
            <a:ext cx="8106536" cy="11719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5400" b="1" dirty="0" smtClean="0">
                <a:solidFill>
                  <a:srgbClr val="FF6400"/>
                </a:solidFill>
              </a:rPr>
              <a:t>老师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该如何引导学生的</a:t>
            </a:r>
            <a:r>
              <a:rPr lang="zh-CN" altLang="en-US" sz="4400" b="1" dirty="0" smtClean="0">
                <a:solidFill>
                  <a:srgbClr val="00B0F0"/>
                </a:solidFill>
              </a:rPr>
              <a:t>学习</a:t>
            </a:r>
            <a:r>
              <a: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和</a:t>
            </a:r>
            <a:r>
              <a:rPr lang="zh-CN" altLang="en-US" sz="4400" b="1" dirty="0" smtClean="0">
                <a:solidFill>
                  <a:srgbClr val="00B0F0"/>
                </a:solidFill>
              </a:rPr>
              <a:t>成长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？</a:t>
            </a:r>
            <a:endParaRPr lang="en-US" altLang="zh-CN" b="1" dirty="0" smtClean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786535" y="3294152"/>
            <a:ext cx="57929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--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赫伯特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·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西蒙（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Herbert A. Simon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95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面向未来的教育</a:t>
            </a:r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…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内容占位符 4"/>
          <p:cNvSpPr txBox="1">
            <a:spLocks/>
          </p:cNvSpPr>
          <p:nvPr/>
        </p:nvSpPr>
        <p:spPr>
          <a:xfrm>
            <a:off x="2848917" y="4935492"/>
            <a:ext cx="6431208" cy="5956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思维</a:t>
            </a: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：灵活性、创造性、批判性</a:t>
            </a:r>
            <a:endParaRPr lang="zh-CN" altLang="en-US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内容占位符 4"/>
          <p:cNvSpPr txBox="1">
            <a:spLocks/>
          </p:cNvSpPr>
          <p:nvPr/>
        </p:nvSpPr>
        <p:spPr>
          <a:xfrm>
            <a:off x="2848917" y="2717090"/>
            <a:ext cx="6030172" cy="14059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5000"/>
              </a:lnSpc>
              <a:buNone/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硬本领</a:t>
            </a:r>
            <a:r>
              <a:rPr lang="en-US" altLang="zh-CN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— </a:t>
            </a:r>
            <a:r>
              <a:rPr lang="zh-CN" altLang="en-US" sz="3200" b="1" dirty="0" smtClean="0">
                <a:solidFill>
                  <a:srgbClr val="FF6400"/>
                </a:solidFill>
              </a:rPr>
              <a:t>专业知识 </a:t>
            </a:r>
            <a:r>
              <a:rPr lang="en-US" altLang="zh-CN" sz="3200" b="1" dirty="0" smtClean="0">
                <a:solidFill>
                  <a:srgbClr val="FF6400"/>
                </a:solidFill>
              </a:rPr>
              <a:t>· </a:t>
            </a:r>
            <a:r>
              <a:rPr lang="zh-CN" altLang="en-US" sz="3200" b="1" dirty="0" smtClean="0">
                <a:solidFill>
                  <a:srgbClr val="FF6400"/>
                </a:solidFill>
              </a:rPr>
              <a:t>专业素质</a:t>
            </a:r>
            <a:endParaRPr lang="en-US" altLang="zh-CN" sz="3200" b="1" dirty="0" smtClean="0">
              <a:solidFill>
                <a:srgbClr val="FF6400"/>
              </a:solidFill>
            </a:endParaRPr>
          </a:p>
          <a:p>
            <a:pPr marL="0" indent="0">
              <a:lnSpc>
                <a:spcPct val="125000"/>
              </a:lnSpc>
              <a:buNone/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软实力</a:t>
            </a:r>
            <a:r>
              <a:rPr lang="en-US" altLang="zh-CN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— </a:t>
            </a:r>
            <a:r>
              <a:rPr lang="zh-CN" altLang="en-US" sz="3200" b="1" dirty="0" smtClean="0">
                <a:solidFill>
                  <a:srgbClr val="FF6400"/>
                </a:solidFill>
              </a:rPr>
              <a:t>学会学习 </a:t>
            </a:r>
            <a:r>
              <a:rPr lang="en-US" altLang="zh-CN" sz="3200" b="1" dirty="0" smtClean="0">
                <a:solidFill>
                  <a:srgbClr val="FF6400"/>
                </a:solidFill>
              </a:rPr>
              <a:t>· </a:t>
            </a:r>
            <a:r>
              <a:rPr lang="zh-CN" altLang="en-US" sz="3200" b="1" dirty="0" smtClean="0">
                <a:solidFill>
                  <a:srgbClr val="FF6400"/>
                </a:solidFill>
              </a:rPr>
              <a:t>学会思考</a:t>
            </a:r>
            <a:endParaRPr lang="zh-CN" altLang="en-US" sz="3200" b="1" dirty="0">
              <a:solidFill>
                <a:srgbClr val="FF6400"/>
              </a:solidFill>
            </a:endParaRPr>
          </a:p>
        </p:txBody>
      </p:sp>
      <p:sp>
        <p:nvSpPr>
          <p:cNvPr id="12" name="内容占位符 4"/>
          <p:cNvSpPr txBox="1">
            <a:spLocks/>
          </p:cNvSpPr>
          <p:nvPr/>
        </p:nvSpPr>
        <p:spPr>
          <a:xfrm>
            <a:off x="4615469" y="1794313"/>
            <a:ext cx="2181443" cy="5956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3600" b="1" dirty="0" smtClean="0">
                <a:solidFill>
                  <a:srgbClr val="00FFFF"/>
                </a:solidFill>
              </a:rPr>
              <a:t>培养目标</a:t>
            </a:r>
            <a:endParaRPr lang="zh-CN" altLang="en-US" sz="3600" b="1" dirty="0">
              <a:solidFill>
                <a:srgbClr val="00FFFF"/>
              </a:solidFill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52991" y="2467007"/>
            <a:ext cx="6706401" cy="1906072"/>
          </a:xfrm>
          <a:prstGeom prst="roundRect">
            <a:avLst/>
          </a:prstGeom>
          <a:noFill/>
          <a:ln w="28575">
            <a:solidFill>
              <a:srgbClr val="00FF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https://timgsa.baidu.com/timg?image&amp;quality=80&amp;size=b9999_10000&amp;sec=1542954629423&amp;di=907d861ef4911d5ec3865ac2d3484231&amp;imgtype=0&amp;src=http%3A%2F%2Fbpic.588ku.com%2Felement_origin_min_pic%2F17%2F05%2F17%2F4027b63cc101fa73da94193610554f7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051" y="3595601"/>
            <a:ext cx="3237496" cy="32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70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1.《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化工原理</a:t>
            </a:r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》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之课程定位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Text Box 21"/>
          <p:cNvSpPr txBox="1">
            <a:spLocks noChangeArrowheads="1"/>
          </p:cNvSpPr>
          <p:nvPr/>
        </p:nvSpPr>
        <p:spPr bwMode="auto">
          <a:xfrm>
            <a:off x="461648" y="1327068"/>
            <a:ext cx="575773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zh-CN" sz="28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8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化工原理</a:t>
            </a:r>
            <a:r>
              <a:rPr lang="en-US" altLang="zh-CN" sz="28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28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重要的专业基础课程</a:t>
            </a:r>
            <a:endParaRPr lang="zh-CN" altLang="en-US" sz="28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Text Box 43"/>
          <p:cNvSpPr txBox="1">
            <a:spLocks noChangeArrowheads="1"/>
          </p:cNvSpPr>
          <p:nvPr/>
        </p:nvSpPr>
        <p:spPr bwMode="auto">
          <a:xfrm>
            <a:off x="934693" y="3039876"/>
            <a:ext cx="116110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基础科学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Box 21"/>
          <p:cNvSpPr txBox="1">
            <a:spLocks noChangeArrowheads="1"/>
          </p:cNvSpPr>
          <p:nvPr/>
        </p:nvSpPr>
        <p:spPr bwMode="auto">
          <a:xfrm>
            <a:off x="2767037" y="2874882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化工原理</a:t>
            </a:r>
          </a:p>
        </p:txBody>
      </p:sp>
      <p:cxnSp>
        <p:nvCxnSpPr>
          <p:cNvPr id="52" name="直接箭头连接符 51"/>
          <p:cNvCxnSpPr/>
          <p:nvPr/>
        </p:nvCxnSpPr>
        <p:spPr>
          <a:xfrm>
            <a:off x="2258304" y="3581213"/>
            <a:ext cx="2641600" cy="0"/>
          </a:xfrm>
          <a:prstGeom prst="straightConnector1">
            <a:avLst/>
          </a:prstGeom>
          <a:ln w="76200">
            <a:solidFill>
              <a:srgbClr val="FF0000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 Box 43"/>
          <p:cNvSpPr txBox="1">
            <a:spLocks noChangeArrowheads="1"/>
          </p:cNvSpPr>
          <p:nvPr/>
        </p:nvSpPr>
        <p:spPr bwMode="auto">
          <a:xfrm>
            <a:off x="5059234" y="3066117"/>
            <a:ext cx="116014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工程实践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8179248" y="1389074"/>
            <a:ext cx="2716841" cy="367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 smtClean="0">
                <a:solidFill>
                  <a:srgbClr val="FF6400"/>
                </a:solidFill>
              </a:rPr>
              <a:t>学生的发展目标</a:t>
            </a:r>
            <a:endParaRPr lang="en-US" altLang="zh-CN" b="1" dirty="0" smtClean="0">
              <a:solidFill>
                <a:srgbClr val="FF6400"/>
              </a:solidFill>
            </a:endParaRPr>
          </a:p>
          <a:p>
            <a:endParaRPr lang="zh-CN" altLang="en-US" b="1" dirty="0">
              <a:solidFill>
                <a:srgbClr val="FF6400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6890620" y="1982160"/>
            <a:ext cx="5124718" cy="3608080"/>
            <a:chOff x="7126845" y="1881554"/>
            <a:chExt cx="5124718" cy="360808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8"/>
            <a:stretch/>
          </p:blipFill>
          <p:spPr>
            <a:xfrm>
              <a:off x="8310487" y="2043897"/>
              <a:ext cx="2821828" cy="2910846"/>
            </a:xfrm>
            <a:prstGeom prst="rect">
              <a:avLst/>
            </a:prstGeom>
          </p:spPr>
        </p:pic>
        <p:sp>
          <p:nvSpPr>
            <p:cNvPr id="11" name="内容占位符 2"/>
            <p:cNvSpPr txBox="1">
              <a:spLocks/>
            </p:cNvSpPr>
            <p:nvPr/>
          </p:nvSpPr>
          <p:spPr>
            <a:xfrm>
              <a:off x="8562302" y="1881554"/>
              <a:ext cx="1430630" cy="36705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</a:rPr>
                <a:t>其他：</a:t>
              </a:r>
              <a:r>
                <a:rPr lang="en-US" altLang="zh-CN" sz="1800" b="1" dirty="0" smtClean="0">
                  <a:solidFill>
                    <a:schemeClr val="bg1"/>
                  </a:solidFill>
                </a:rPr>
                <a:t>8.7%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内容占位符 2"/>
            <p:cNvSpPr txBox="1">
              <a:spLocks/>
            </p:cNvSpPr>
            <p:nvPr/>
          </p:nvSpPr>
          <p:spPr>
            <a:xfrm>
              <a:off x="7126845" y="2407711"/>
              <a:ext cx="2150772" cy="37412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</a:rPr>
                <a:t>公务员：</a:t>
              </a:r>
              <a:r>
                <a:rPr lang="en-US" altLang="zh-CN" sz="1800" b="1" dirty="0" smtClean="0">
                  <a:solidFill>
                    <a:schemeClr val="bg1"/>
                  </a:solidFill>
                </a:rPr>
                <a:t>17.39%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内容占位符 2"/>
            <p:cNvSpPr txBox="1">
              <a:spLocks/>
            </p:cNvSpPr>
            <p:nvPr/>
          </p:nvSpPr>
          <p:spPr>
            <a:xfrm>
              <a:off x="7126845" y="3495741"/>
              <a:ext cx="1746699" cy="745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</a:rPr>
                <a:t>跨专业考研：</a:t>
              </a:r>
              <a:endParaRPr lang="en-US" altLang="zh-CN" sz="18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</a:rPr>
                <a:t>17.39%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内容占位符 2"/>
            <p:cNvSpPr txBox="1">
              <a:spLocks/>
            </p:cNvSpPr>
            <p:nvPr/>
          </p:nvSpPr>
          <p:spPr>
            <a:xfrm>
              <a:off x="10504864" y="2192305"/>
              <a:ext cx="1746699" cy="745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</a:rPr>
                <a:t>本专业考研：</a:t>
              </a:r>
              <a:endParaRPr lang="en-US" altLang="zh-CN" sz="18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</a:rPr>
                <a:t>39.13%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内容占位符 2"/>
            <p:cNvSpPr txBox="1">
              <a:spLocks/>
            </p:cNvSpPr>
            <p:nvPr/>
          </p:nvSpPr>
          <p:spPr>
            <a:xfrm>
              <a:off x="10258965" y="4744537"/>
              <a:ext cx="1746699" cy="745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00" b="1" dirty="0" smtClean="0">
                  <a:solidFill>
                    <a:schemeClr val="bg1"/>
                  </a:solidFill>
                </a:rPr>
                <a:t>本专业工作：</a:t>
              </a:r>
              <a:endParaRPr lang="en-US" altLang="zh-CN" sz="18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</a:rPr>
                <a:t>21.74%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内容占位符 2"/>
            <p:cNvSpPr txBox="1">
              <a:spLocks/>
            </p:cNvSpPr>
            <p:nvPr/>
          </p:nvSpPr>
          <p:spPr>
            <a:xfrm>
              <a:off x="7444742" y="4741295"/>
              <a:ext cx="1746699" cy="7450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b="0" i="0" u="none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zh-CN" altLang="en-US" sz="1800" b="1" dirty="0">
                  <a:solidFill>
                    <a:schemeClr val="bg1"/>
                  </a:solidFill>
                </a:rPr>
                <a:t>其他</a:t>
              </a:r>
              <a:r>
                <a:rPr lang="zh-CN" altLang="en-US" sz="1800" b="1" dirty="0" smtClean="0">
                  <a:solidFill>
                    <a:schemeClr val="bg1"/>
                  </a:solidFill>
                </a:rPr>
                <a:t>专业工作：</a:t>
              </a:r>
              <a:endParaRPr lang="en-US" altLang="zh-CN" sz="1800" b="1" dirty="0" smtClean="0">
                <a:solidFill>
                  <a:schemeClr val="bg1"/>
                </a:solidFill>
              </a:endParaRPr>
            </a:p>
            <a:p>
              <a:pPr marL="0" indent="0" algn="ctr"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</a:rPr>
                <a:t>21.74%</a:t>
              </a:r>
              <a:endParaRPr lang="zh-CN" altLang="en-US" sz="18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1616614" y="5903332"/>
            <a:ext cx="90240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问题：学习兴趣？学习目标？个性化</a:t>
            </a:r>
            <a:r>
              <a:rPr lang="zh-CN" altLang="en-US" sz="3200" b="1" dirty="0" smtClean="0">
                <a:solidFill>
                  <a:srgbClr val="00FF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教学方案？</a:t>
            </a:r>
            <a:endParaRPr lang="en-US" altLang="zh-CN" sz="32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2799337" y="3729569"/>
            <a:ext cx="162095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系统工程</a:t>
            </a:r>
            <a:endParaRPr lang="zh-CN" altLang="en-US" sz="28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039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4" grpId="0"/>
      <p:bldP spid="46" grpId="0"/>
      <p:bldP spid="5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4085347" y="4607812"/>
            <a:ext cx="7029599" cy="900000"/>
          </a:xfrm>
          <a:prstGeom prst="rect">
            <a:avLst/>
          </a:prstGeom>
          <a:solidFill>
            <a:srgbClr val="EDA20C">
              <a:alpha val="94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联系生活实际，提高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学习兴趣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1139731" y="4236147"/>
            <a:ext cx="3833522" cy="1276209"/>
            <a:chOff x="2422" y="2087"/>
            <a:chExt cx="2271" cy="681"/>
          </a:xfrm>
        </p:grpSpPr>
        <p:sp>
          <p:nvSpPr>
            <p:cNvPr id="18" name="Freeform 12"/>
            <p:cNvSpPr>
              <a:spLocks/>
            </p:cNvSpPr>
            <p:nvPr/>
          </p:nvSpPr>
          <p:spPr bwMode="gray">
            <a:xfrm>
              <a:off x="4167" y="2087"/>
              <a:ext cx="526" cy="681"/>
            </a:xfrm>
            <a:custGeom>
              <a:avLst/>
              <a:gdLst>
                <a:gd name="T0" fmla="*/ 0 w 655"/>
                <a:gd name="T1" fmla="*/ 16 h 849"/>
                <a:gd name="T2" fmla="*/ 28 w 655"/>
                <a:gd name="T3" fmla="*/ 60 h 849"/>
                <a:gd name="T4" fmla="*/ 47 w 655"/>
                <a:gd name="T5" fmla="*/ 38 h 849"/>
                <a:gd name="T6" fmla="*/ 14 w 655"/>
                <a:gd name="T7" fmla="*/ 0 h 849"/>
                <a:gd name="T8" fmla="*/ 0 w 655"/>
                <a:gd name="T9" fmla="*/ 16 h 8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5"/>
                <a:gd name="T16" fmla="*/ 0 h 849"/>
                <a:gd name="T17" fmla="*/ 655 w 655"/>
                <a:gd name="T18" fmla="*/ 849 h 84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gradFill rotWithShape="1">
              <a:gsLst>
                <a:gs pos="0">
                  <a:srgbClr val="B27A09"/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gray">
            <a:xfrm>
              <a:off x="2728" y="2087"/>
              <a:ext cx="1589" cy="184"/>
            </a:xfrm>
            <a:custGeom>
              <a:avLst/>
              <a:gdLst>
                <a:gd name="T0" fmla="*/ 0 w 1980"/>
                <a:gd name="T1" fmla="*/ 16 h 229"/>
                <a:gd name="T2" fmla="*/ 128 w 1980"/>
                <a:gd name="T3" fmla="*/ 16 h 229"/>
                <a:gd name="T4" fmla="*/ 141 w 1980"/>
                <a:gd name="T5" fmla="*/ 0 h 229"/>
                <a:gd name="T6" fmla="*/ 35 w 1980"/>
                <a:gd name="T7" fmla="*/ 0 h 229"/>
                <a:gd name="T8" fmla="*/ 0 w 1980"/>
                <a:gd name="T9" fmla="*/ 16 h 2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80"/>
                <a:gd name="T16" fmla="*/ 0 h 229"/>
                <a:gd name="T17" fmla="*/ 1980 w 1980"/>
                <a:gd name="T18" fmla="*/ 229 h 2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gradFill rotWithShape="0">
              <a:gsLst>
                <a:gs pos="0">
                  <a:srgbClr val="F4A70C"/>
                </a:gs>
                <a:gs pos="100000">
                  <a:srgbClr val="744F06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gray">
            <a:xfrm>
              <a:off x="2422" y="2270"/>
              <a:ext cx="2056" cy="498"/>
            </a:xfrm>
            <a:custGeom>
              <a:avLst/>
              <a:gdLst>
                <a:gd name="T0" fmla="*/ 0 w 2561"/>
                <a:gd name="T1" fmla="*/ 44 h 621"/>
                <a:gd name="T2" fmla="*/ 184 w 2561"/>
                <a:gd name="T3" fmla="*/ 44 h 621"/>
                <a:gd name="T4" fmla="*/ 155 w 2561"/>
                <a:gd name="T5" fmla="*/ 0 h 621"/>
                <a:gd name="T6" fmla="*/ 28 w 2561"/>
                <a:gd name="T7" fmla="*/ 0 h 621"/>
                <a:gd name="T8" fmla="*/ 0 w 2561"/>
                <a:gd name="T9" fmla="*/ 44 h 6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61"/>
                <a:gd name="T16" fmla="*/ 0 h 621"/>
                <a:gd name="T17" fmla="*/ 2561 w 2561"/>
                <a:gd name="T18" fmla="*/ 621 h 6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gradFill rotWithShape="0">
              <a:gsLst>
                <a:gs pos="0">
                  <a:srgbClr val="FAD58C"/>
                </a:gs>
                <a:gs pos="100000">
                  <a:srgbClr val="F4A70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“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走进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生活</a:t>
            </a:r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贴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近工程</a:t>
            </a:r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面向科研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”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2907168" y="2298829"/>
            <a:ext cx="8207779" cy="900000"/>
          </a:xfrm>
          <a:prstGeom prst="rect">
            <a:avLst/>
          </a:prstGeom>
          <a:solidFill>
            <a:srgbClr val="72ABFF">
              <a:alpha val="9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紧跟学术前沿，培养</a:t>
            </a:r>
            <a:r>
              <a:rPr lang="zh-CN" altLang="en-US" sz="2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科研意识</a:t>
            </a:r>
          </a:p>
        </p:txBody>
      </p:sp>
      <p:sp>
        <p:nvSpPr>
          <p:cNvPr id="53" name="矩形 52"/>
          <p:cNvSpPr/>
          <p:nvPr/>
        </p:nvSpPr>
        <p:spPr>
          <a:xfrm>
            <a:off x="3420403" y="3472660"/>
            <a:ext cx="7694546" cy="900000"/>
          </a:xfrm>
          <a:prstGeom prst="rect">
            <a:avLst/>
          </a:prstGeom>
          <a:solidFill>
            <a:srgbClr val="D279FF">
              <a:alpha val="92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透析工程实践，强化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工程观念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Group 15"/>
          <p:cNvGrpSpPr>
            <a:grpSpLocks/>
          </p:cNvGrpSpPr>
          <p:nvPr/>
        </p:nvGrpSpPr>
        <p:grpSpPr bwMode="auto">
          <a:xfrm>
            <a:off x="1758420" y="3257786"/>
            <a:ext cx="2498250" cy="1110519"/>
            <a:chOff x="2780" y="1595"/>
            <a:chExt cx="1481" cy="593"/>
          </a:xfrm>
        </p:grpSpPr>
        <p:sp>
          <p:nvSpPr>
            <p:cNvPr id="22" name="Freeform 16"/>
            <p:cNvSpPr>
              <a:spLocks/>
            </p:cNvSpPr>
            <p:nvPr/>
          </p:nvSpPr>
          <p:spPr bwMode="gray">
            <a:xfrm>
              <a:off x="3808" y="1595"/>
              <a:ext cx="453" cy="593"/>
            </a:xfrm>
            <a:custGeom>
              <a:avLst/>
              <a:gdLst>
                <a:gd name="T0" fmla="*/ 28 w 564"/>
                <a:gd name="T1" fmla="*/ 54 h 738"/>
                <a:gd name="T2" fmla="*/ 41 w 564"/>
                <a:gd name="T3" fmla="*/ 38 h 738"/>
                <a:gd name="T4" fmla="*/ 7 w 564"/>
                <a:gd name="T5" fmla="*/ 0 h 738"/>
                <a:gd name="T6" fmla="*/ 0 w 564"/>
                <a:gd name="T7" fmla="*/ 8 h 738"/>
                <a:gd name="T8" fmla="*/ 28 w 564"/>
                <a:gd name="T9" fmla="*/ 54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4"/>
                <a:gd name="T16" fmla="*/ 0 h 738"/>
                <a:gd name="T17" fmla="*/ 564 w 564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gradFill rotWithShape="0">
              <a:gsLst>
                <a:gs pos="0">
                  <a:srgbClr val="9A38CA"/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gray">
            <a:xfrm>
              <a:off x="3092" y="1595"/>
              <a:ext cx="793" cy="89"/>
            </a:xfrm>
            <a:custGeom>
              <a:avLst/>
              <a:gdLst>
                <a:gd name="T0" fmla="*/ 0 w 987"/>
                <a:gd name="T1" fmla="*/ 8 h 110"/>
                <a:gd name="T2" fmla="*/ 64 w 987"/>
                <a:gd name="T3" fmla="*/ 8 h 110"/>
                <a:gd name="T4" fmla="*/ 71 w 987"/>
                <a:gd name="T5" fmla="*/ 0 h 110"/>
                <a:gd name="T6" fmla="*/ 22 w 987"/>
                <a:gd name="T7" fmla="*/ 0 h 110"/>
                <a:gd name="T8" fmla="*/ 0 w 987"/>
                <a:gd name="T9" fmla="*/ 8 h 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87"/>
                <a:gd name="T16" fmla="*/ 0 h 110"/>
                <a:gd name="T17" fmla="*/ 987 w 987"/>
                <a:gd name="T18" fmla="*/ 110 h 11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gradFill rotWithShape="0">
              <a:gsLst>
                <a:gs pos="0">
                  <a:srgbClr val="C247FF"/>
                </a:gs>
                <a:gs pos="100000">
                  <a:srgbClr val="63248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4" name="Freeform 18"/>
            <p:cNvSpPr>
              <a:spLocks/>
            </p:cNvSpPr>
            <p:nvPr/>
          </p:nvSpPr>
          <p:spPr bwMode="gray">
            <a:xfrm>
              <a:off x="2780" y="1683"/>
              <a:ext cx="1339" cy="505"/>
            </a:xfrm>
            <a:custGeom>
              <a:avLst/>
              <a:gdLst>
                <a:gd name="T0" fmla="*/ 0 w 1669"/>
                <a:gd name="T1" fmla="*/ 46 h 629"/>
                <a:gd name="T2" fmla="*/ 119 w 1669"/>
                <a:gd name="T3" fmla="*/ 46 h 629"/>
                <a:gd name="T4" fmla="*/ 91 w 1669"/>
                <a:gd name="T5" fmla="*/ 0 h 629"/>
                <a:gd name="T6" fmla="*/ 27 w 1669"/>
                <a:gd name="T7" fmla="*/ 0 h 629"/>
                <a:gd name="T8" fmla="*/ 0 w 1669"/>
                <a:gd name="T9" fmla="*/ 46 h 6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69"/>
                <a:gd name="T16" fmla="*/ 0 h 629"/>
                <a:gd name="T17" fmla="*/ 1669 w 1669"/>
                <a:gd name="T18" fmla="*/ 629 h 6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gradFill rotWithShape="0">
              <a:gsLst>
                <a:gs pos="0">
                  <a:srgbClr val="E0A3FF"/>
                </a:gs>
                <a:gs pos="100000">
                  <a:srgbClr val="C247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grpSp>
        <p:nvGrpSpPr>
          <p:cNvPr id="25" name="Group 19"/>
          <p:cNvGrpSpPr>
            <a:grpSpLocks/>
          </p:cNvGrpSpPr>
          <p:nvPr/>
        </p:nvGrpSpPr>
        <p:grpSpPr bwMode="auto">
          <a:xfrm>
            <a:off x="2371236" y="2279424"/>
            <a:ext cx="1170810" cy="940883"/>
            <a:chOff x="3136" y="1104"/>
            <a:chExt cx="693" cy="502"/>
          </a:xfrm>
        </p:grpSpPr>
        <p:sp>
          <p:nvSpPr>
            <p:cNvPr id="26" name="Freeform 20"/>
            <p:cNvSpPr>
              <a:spLocks/>
            </p:cNvSpPr>
            <p:nvPr/>
          </p:nvSpPr>
          <p:spPr bwMode="gray">
            <a:xfrm>
              <a:off x="3446" y="1104"/>
              <a:ext cx="383" cy="502"/>
            </a:xfrm>
            <a:custGeom>
              <a:avLst/>
              <a:gdLst>
                <a:gd name="T0" fmla="*/ 28 w 477"/>
                <a:gd name="T1" fmla="*/ 45 h 625"/>
                <a:gd name="T2" fmla="*/ 35 w 477"/>
                <a:gd name="T3" fmla="*/ 38 h 625"/>
                <a:gd name="T4" fmla="*/ 0 w 477"/>
                <a:gd name="T5" fmla="*/ 0 h 625"/>
                <a:gd name="T6" fmla="*/ 28 w 477"/>
                <a:gd name="T7" fmla="*/ 45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77"/>
                <a:gd name="T13" fmla="*/ 0 h 625"/>
                <a:gd name="T14" fmla="*/ 477 w 477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gradFill rotWithShape="0">
              <a:gsLst>
                <a:gs pos="0">
                  <a:srgbClr val="0051CA"/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gray">
            <a:xfrm>
              <a:off x="3136" y="1104"/>
              <a:ext cx="621" cy="502"/>
            </a:xfrm>
            <a:custGeom>
              <a:avLst/>
              <a:gdLst>
                <a:gd name="T0" fmla="*/ 0 w 773"/>
                <a:gd name="T1" fmla="*/ 45 h 625"/>
                <a:gd name="T2" fmla="*/ 55 w 773"/>
                <a:gd name="T3" fmla="*/ 45 h 625"/>
                <a:gd name="T4" fmla="*/ 28 w 773"/>
                <a:gd name="T5" fmla="*/ 0 h 625"/>
                <a:gd name="T6" fmla="*/ 0 w 773"/>
                <a:gd name="T7" fmla="*/ 45 h 6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73"/>
                <a:gd name="T13" fmla="*/ 0 h 625"/>
                <a:gd name="T14" fmla="*/ 773 w 773"/>
                <a:gd name="T15" fmla="*/ 625 h 6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gradFill rotWithShape="0">
              <a:gsLst>
                <a:gs pos="0">
                  <a:srgbClr val="9EC5FF"/>
                </a:gs>
                <a:gs pos="100000">
                  <a:srgbClr val="0066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sz="2400"/>
            </a:p>
          </p:txBody>
        </p:sp>
      </p:grpSp>
      <p:sp>
        <p:nvSpPr>
          <p:cNvPr id="45" name="Text Box 39"/>
          <p:cNvSpPr txBox="1">
            <a:spLocks noChangeArrowheads="1"/>
          </p:cNvSpPr>
          <p:nvPr/>
        </p:nvSpPr>
        <p:spPr bwMode="gray">
          <a:xfrm>
            <a:off x="2563773" y="2744935"/>
            <a:ext cx="69762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学术</a:t>
            </a:r>
            <a:endParaRPr lang="en-US" altLang="zh-CN" sz="20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Text Box 40"/>
          <p:cNvSpPr txBox="1">
            <a:spLocks noChangeArrowheads="1"/>
          </p:cNvSpPr>
          <p:nvPr/>
        </p:nvSpPr>
        <p:spPr bwMode="gray">
          <a:xfrm>
            <a:off x="2206636" y="3708773"/>
            <a:ext cx="1415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工程案例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Text Box 41"/>
          <p:cNvSpPr txBox="1">
            <a:spLocks noChangeArrowheads="1"/>
          </p:cNvSpPr>
          <p:nvPr/>
        </p:nvSpPr>
        <p:spPr bwMode="gray">
          <a:xfrm>
            <a:off x="2179891" y="4826979"/>
            <a:ext cx="14157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zh-CN" alt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生活案例</a:t>
            </a:r>
            <a:endParaRPr lang="en-US" altLang="zh-CN" sz="2400" b="1" dirty="0">
              <a:effectLst>
                <a:outerShdw blurRad="38100" dist="38100" dir="2700000" algn="tl">
                  <a:srgbClr val="C0C0C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31066" y="1393866"/>
            <a:ext cx="10935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“三位立体”浸入式案例教学模式</a:t>
            </a:r>
            <a:endParaRPr lang="zh-CN" altLang="en-US" sz="28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967275" y="5882314"/>
            <a:ext cx="104438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目标：由兴趣驱动，通过自主学习，提高工程及综合能力</a:t>
            </a:r>
            <a:endParaRPr lang="zh-CN" altLang="en-US" sz="3200" b="1" dirty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36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如何“走进生活”？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内容占位符 2"/>
          <p:cNvSpPr>
            <a:spLocks noGrp="1"/>
          </p:cNvSpPr>
          <p:nvPr>
            <p:ph idx="1"/>
          </p:nvPr>
        </p:nvSpPr>
        <p:spPr>
          <a:xfrm>
            <a:off x="542406" y="1910973"/>
            <a:ext cx="5181650" cy="74426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zh-CN" altLang="en-US" sz="1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伊索</a:t>
            </a:r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寓言</a:t>
            </a:r>
            <a:r>
              <a:rPr lang="en-US" altLang="zh-CN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农夫与蛇</a:t>
            </a:r>
            <a:r>
              <a:rPr lang="en-US" altLang="zh-CN" sz="24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endParaRPr lang="zh-CN" altLang="en-US" sz="24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Picture 2" descr="http://i0.qhimg.com/t019c2a03c4a19433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959" y="2655240"/>
            <a:ext cx="4050129" cy="2874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292100" y="1377866"/>
            <a:ext cx="24416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温故而知</a:t>
            </a:r>
            <a:r>
              <a:rPr lang="zh-CN" altLang="en-US" sz="28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</a:t>
            </a:r>
            <a:endParaRPr lang="zh-CN" altLang="en-US" sz="28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右箭头 2"/>
          <p:cNvSpPr/>
          <p:nvPr/>
        </p:nvSpPr>
        <p:spPr>
          <a:xfrm>
            <a:off x="5586205" y="3601417"/>
            <a:ext cx="437882" cy="811369"/>
          </a:xfrm>
          <a:prstGeom prst="rightArrow">
            <a:avLst/>
          </a:prstGeom>
          <a:solidFill>
            <a:srgbClr val="FF64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6581097" y="2760607"/>
            <a:ext cx="5042081" cy="2706503"/>
            <a:chOff x="7096256" y="2944099"/>
            <a:chExt cx="5042081" cy="2706503"/>
          </a:xfrm>
        </p:grpSpPr>
        <p:sp>
          <p:nvSpPr>
            <p:cNvPr id="7" name="矩形 6"/>
            <p:cNvSpPr/>
            <p:nvPr/>
          </p:nvSpPr>
          <p:spPr>
            <a:xfrm>
              <a:off x="7096257" y="2944099"/>
              <a:ext cx="4816699" cy="9002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5000"/>
                </a:lnSpc>
                <a:spcBef>
                  <a:spcPct val="0"/>
                </a:spcBef>
              </a:pPr>
              <a:r>
                <a:rPr lang="zh-CN" altLang="en-US" sz="2400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热传导 </a:t>
              </a:r>
              <a:r>
                <a:rPr lang="en-US" altLang="zh-CN" sz="2000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(conduction)</a:t>
              </a:r>
            </a:p>
            <a:p>
              <a:pPr>
                <a:lnSpc>
                  <a:spcPct val="125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分子、原子的震动、位移。物质宏观无位移。</a:t>
              </a:r>
              <a:endPara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7096256" y="3949712"/>
              <a:ext cx="4816699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7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热对流 </a:t>
              </a:r>
              <a:r>
                <a:rPr lang="en-US" altLang="zh-CN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(Convection</a:t>
              </a:r>
              <a:r>
                <a:rPr lang="en-US" altLang="zh-CN" b="1" u="sng" dirty="0" smtClean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b="1" u="sng" dirty="0" smtClean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质点</a:t>
              </a:r>
              <a:r>
                <a:rPr lang="zh-CN" alt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发生相对</a:t>
              </a:r>
              <a:r>
                <a:rPr lang="zh-CN" alt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位移</a:t>
              </a:r>
              <a:endPara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7096258" y="4930405"/>
              <a:ext cx="5042079" cy="7201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7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400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热辐射</a:t>
              </a:r>
              <a:r>
                <a:rPr lang="zh-CN" altLang="en-US" sz="2100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en-US" altLang="zh-CN" b="1" u="sng" dirty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(Radiation</a:t>
              </a:r>
              <a:r>
                <a:rPr lang="en-US" altLang="zh-CN" b="1" u="sng" dirty="0" smtClean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)</a:t>
              </a:r>
              <a:r>
                <a:rPr lang="zh-CN" altLang="en-US" b="1" u="sng" dirty="0" smtClean="0">
                  <a:solidFill>
                    <a:srgbClr val="00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</a:t>
              </a:r>
              <a:r>
                <a:rPr lang="zh-CN" alt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电磁波</a:t>
              </a:r>
              <a:r>
                <a:rPr lang="zh-CN" altLang="en-US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传递</a:t>
              </a:r>
              <a:r>
                <a:rPr lang="zh-CN" altLang="en-US" b="1" dirty="0" smtClean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能量</a:t>
              </a:r>
              <a:endParaRPr lang="zh-CN" altLang="en-US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810738" y="5801235"/>
            <a:ext cx="7160935" cy="651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讨论：如果你是农夫，该如何救小蛇？</a:t>
            </a:r>
            <a:endParaRPr lang="en-US" altLang="zh-CN" sz="32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/>
        </p:nvSpPr>
        <p:spPr>
          <a:xfrm>
            <a:off x="6355718" y="2655240"/>
            <a:ext cx="5267460" cy="2874447"/>
          </a:xfrm>
          <a:prstGeom prst="roundRect">
            <a:avLst>
              <a:gd name="adj" fmla="val 6972"/>
            </a:avLst>
          </a:prstGeom>
          <a:noFill/>
          <a:ln w="28575">
            <a:solidFill>
              <a:srgbClr val="72AB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内容占位符 2"/>
          <p:cNvSpPr txBox="1">
            <a:spLocks/>
          </p:cNvSpPr>
          <p:nvPr/>
        </p:nvSpPr>
        <p:spPr>
          <a:xfrm>
            <a:off x="6355718" y="1910973"/>
            <a:ext cx="5181650" cy="74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u="none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zh-CN" altLang="en-US" b="1" dirty="0" smtClean="0">
                <a:solidFill>
                  <a:srgbClr val="FF6400"/>
                </a:solidFill>
              </a:rPr>
              <a:t>热量传递</a:t>
            </a:r>
            <a:r>
              <a:rPr lang="zh-CN" altLang="en-US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的三种基本方式</a:t>
            </a:r>
            <a:endParaRPr lang="zh-CN" altLang="en-US" sz="36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7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如何“走进生活”？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4794007" y="4977991"/>
            <a:ext cx="2264898" cy="488689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06753" y="2101315"/>
            <a:ext cx="19820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热水瓶怎么保温</a:t>
            </a:r>
            <a:r>
              <a:rPr lang="zh-CN" altLang="en-US" sz="2000" b="1" dirty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</a:p>
        </p:txBody>
      </p:sp>
      <p:pic>
        <p:nvPicPr>
          <p:cNvPr id="22" name="Picture 2" descr="https://timgsa.baidu.com/timg?image&amp;quality=80&amp;size=b9999_10000&amp;sec=1525509610971&amp;di=afb918c4cc1fa651a0bed3a8a5f37d37&amp;imgtype=0&amp;src=http%3A%2F%2Fp4.qhimg.com%2Fdr%2F250_500_%2Ft0159d8dcbb6d8b993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5"/>
          <a:stretch/>
        </p:blipFill>
        <p:spPr bwMode="auto">
          <a:xfrm>
            <a:off x="3066895" y="2549550"/>
            <a:ext cx="1321921" cy="1538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23" name="文本框 22"/>
          <p:cNvSpPr txBox="1"/>
          <p:nvPr/>
        </p:nvSpPr>
        <p:spPr>
          <a:xfrm>
            <a:off x="540728" y="3422925"/>
            <a:ext cx="1920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羽绒服为什么能保暖？</a:t>
            </a:r>
            <a:endParaRPr lang="zh-CN" alt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316093" y="2067344"/>
            <a:ext cx="1991251" cy="2020486"/>
            <a:chOff x="6162364" y="2050888"/>
            <a:chExt cx="1991251" cy="2020486"/>
          </a:xfrm>
        </p:grpSpPr>
        <p:pic>
          <p:nvPicPr>
            <p:cNvPr id="24" name="Picture 2" descr="http://en2img.allhaving.com//upload/1818/o/24_2_standard_hollow_glass_2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111"/>
            <a:stretch/>
          </p:blipFill>
          <p:spPr bwMode="auto">
            <a:xfrm>
              <a:off x="6191078" y="2513293"/>
              <a:ext cx="1630563" cy="15580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6162364" y="2050888"/>
              <a:ext cx="199125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accent4">
                      <a:lumMod val="20000"/>
                      <a:lumOff val="8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双层窗的作用？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4837018" y="1565614"/>
            <a:ext cx="21788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暖气片的结构怎么设计的？</a:t>
            </a:r>
            <a:endParaRPr lang="zh-CN" alt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70943" y="4854246"/>
            <a:ext cx="2264898" cy="662554"/>
          </a:xfrm>
          <a:prstGeom prst="rect">
            <a:avLst/>
          </a:prstGeom>
          <a:noFill/>
          <a:ln w="28575"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en-US" altLang="zh-CN" sz="2800" b="1" dirty="0" smtClean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805087" y="5453014"/>
            <a:ext cx="4249444" cy="572520"/>
          </a:xfrm>
          <a:prstGeom prst="roundRect">
            <a:avLst/>
          </a:prstGeom>
          <a:ln w="19050">
            <a:prstDash val="dash"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8296" y="5481150"/>
            <a:ext cx="34163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用课程所学，解释中生活的现象</a:t>
            </a:r>
          </a:p>
        </p:txBody>
      </p:sp>
      <p:cxnSp>
        <p:nvCxnSpPr>
          <p:cNvPr id="7" name="直接箭头连接符 6"/>
          <p:cNvCxnSpPr>
            <a:endCxn id="12" idx="1"/>
          </p:cNvCxnSpPr>
          <p:nvPr/>
        </p:nvCxnSpPr>
        <p:spPr>
          <a:xfrm>
            <a:off x="2712952" y="4690089"/>
            <a:ext cx="2081055" cy="532247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22" idx="2"/>
          </p:cNvCxnSpPr>
          <p:nvPr/>
        </p:nvCxnSpPr>
        <p:spPr>
          <a:xfrm>
            <a:off x="3727856" y="4087830"/>
            <a:ext cx="1603998" cy="875691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003392" y="3824993"/>
            <a:ext cx="0" cy="1138528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endCxn id="24" idx="2"/>
          </p:cNvCxnSpPr>
          <p:nvPr/>
        </p:nvCxnSpPr>
        <p:spPr>
          <a:xfrm flipV="1">
            <a:off x="6504295" y="4087830"/>
            <a:ext cx="1655794" cy="845792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/>
          <p:nvPr/>
        </p:nvCxnSpPr>
        <p:spPr>
          <a:xfrm flipV="1">
            <a:off x="7059939" y="4647476"/>
            <a:ext cx="2406033" cy="563795"/>
          </a:xfrm>
          <a:prstGeom prst="straightConnector1">
            <a:avLst/>
          </a:prstGeom>
          <a:ln>
            <a:prstDash val="dash"/>
            <a:headEnd type="oval" w="med" len="med"/>
            <a:tailEnd type="oval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36" name="Picture 2" descr="https://gss2.bdstatic.com/9fo3dSag_xI4khGkpoWK1HF6hhy/baike/w%3D268%3Bg%3D0/sign=f3ccf0af0ffa513d51aa6bd8055632c6/314e251f95cad1c8c5c59954783e6709c93d51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27" y="3544086"/>
            <a:ext cx="1565913" cy="156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矩形 36"/>
          <p:cNvSpPr/>
          <p:nvPr/>
        </p:nvSpPr>
        <p:spPr>
          <a:xfrm>
            <a:off x="9424802" y="3105307"/>
            <a:ext cx="22365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清晨的露滴形成？</a:t>
            </a:r>
            <a:endParaRPr lang="zh-CN" altLang="en-US" sz="2000" b="1" dirty="0">
              <a:solidFill>
                <a:schemeClr val="accent4">
                  <a:lumMod val="20000"/>
                  <a:lumOff val="8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 descr="http://pic01.taopic.com/151020/240389-1510200I95429-l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92" y="3824993"/>
            <a:ext cx="2514953" cy="18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.shushi100.com/2017/03/12/213623-_5l0zvS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409" y="2344701"/>
            <a:ext cx="1783966" cy="1340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09018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如何“贴近工程”？</a:t>
            </a:r>
            <a:endParaRPr lang="zh-CN" altLang="en-US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2100" y="1377866"/>
            <a:ext cx="3906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工程案例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青藏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铁路</a:t>
            </a:r>
            <a:endParaRPr lang="zh-CN" altLang="en-US" sz="28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2" descr="http://img.mp.itc.cn/upload/20160719/951255db9b2f4696be153113f691185b_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7" y="2813735"/>
            <a:ext cx="4316203" cy="2375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mp.itc.cn/upload/20160719/49d49da2f5f54342b786948211611abd_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475" y="2805441"/>
            <a:ext cx="4251808" cy="238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187628" y="3568105"/>
            <a:ext cx="172354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“神秘武器”</a:t>
            </a:r>
            <a:endParaRPr lang="en-US" altLang="zh-CN" sz="20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2400" b="1" dirty="0">
              <a:solidFill>
                <a:srgbClr val="FF64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24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热管</a:t>
            </a:r>
            <a:endParaRPr lang="zh-CN" altLang="en-US" sz="2400" b="1" dirty="0">
              <a:solidFill>
                <a:srgbClr val="00FFFF"/>
              </a:solidFill>
            </a:endParaRPr>
          </a:p>
        </p:txBody>
      </p:sp>
      <p:sp>
        <p:nvSpPr>
          <p:cNvPr id="9" name="右箭头 8"/>
          <p:cNvSpPr/>
          <p:nvPr/>
        </p:nvSpPr>
        <p:spPr>
          <a:xfrm>
            <a:off x="5383370" y="3993333"/>
            <a:ext cx="1372140" cy="179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3670946" y="5607904"/>
            <a:ext cx="52298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zh-CN" altLang="en-US" sz="3200" b="1" dirty="0" smtClean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热管：单向导冷作用</a:t>
            </a:r>
            <a:endParaRPr lang="en-US" altLang="zh-CN" sz="3200" b="1" dirty="0" smtClean="0">
              <a:solidFill>
                <a:srgbClr val="00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3"/>
          <p:cNvSpPr>
            <a:spLocks noChangeArrowheads="1"/>
          </p:cNvSpPr>
          <p:nvPr/>
        </p:nvSpPr>
        <p:spPr bwMode="auto">
          <a:xfrm>
            <a:off x="746191" y="2008052"/>
            <a:ext cx="73949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rgbClr val="0000CC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2006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日，被称为</a:t>
            </a:r>
            <a:r>
              <a:rPr lang="zh-CN" altLang="en-US" sz="3200" b="1" dirty="0">
                <a:solidFill>
                  <a:srgbClr val="00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“天路”</a:t>
            </a: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的青藏铁路全线通车运营</a:t>
            </a:r>
          </a:p>
        </p:txBody>
      </p:sp>
    </p:spTree>
    <p:extLst>
      <p:ext uri="{BB962C8B-B14F-4D97-AF65-F5344CB8AC3E}">
        <p14:creationId xmlns:p14="http://schemas.microsoft.com/office/powerpoint/2010/main" val="18288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2416868" y="1953431"/>
            <a:ext cx="7652829" cy="1578657"/>
          </a:xfrm>
          <a:prstGeom prst="roundRect">
            <a:avLst/>
          </a:prstGeom>
          <a:solidFill>
            <a:srgbClr val="F2F7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2. </a:t>
            </a:r>
            <a:r>
              <a:rPr lang="zh-CN" altLang="en-US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如何“面向科研”</a:t>
            </a:r>
            <a:r>
              <a:rPr lang="zh-CN" alt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92101" y="1293458"/>
            <a:ext cx="8290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思维方式引导：“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现象</a:t>
            </a:r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r>
              <a:rPr lang="en-US" altLang="zh-CN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800" b="1" dirty="0" smtClean="0">
                <a:solidFill>
                  <a:srgbClr val="FF64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28864" y="2716986"/>
            <a:ext cx="2050573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液体</a:t>
            </a:r>
            <a:r>
              <a:rPr kumimoji="1" lang="zh-CN" altLang="en-US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的粘度随温度升高而</a:t>
            </a:r>
            <a:r>
              <a:rPr kumimoji="1"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降低</a:t>
            </a:r>
            <a:endParaRPr kumimoji="1" lang="en-US" altLang="zh-CN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571621" y="2716985"/>
            <a:ext cx="2532184" cy="733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 smtClean="0">
                <a:solidFill>
                  <a:srgbClr val="19191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原油泄漏、环境污染</a:t>
            </a:r>
            <a:endParaRPr lang="en-US" altLang="zh-CN" dirty="0" smtClean="0">
              <a:solidFill>
                <a:srgbClr val="19191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重质原油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en-US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粘稠</a:t>
            </a:r>
            <a:r>
              <a:rPr lang="zh-CN" altLang="en-US" b="1" dirty="0" smtClean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性</a:t>
            </a:r>
            <a:endParaRPr lang="zh-CN" altLang="en-US" b="1" dirty="0"/>
          </a:p>
        </p:txBody>
      </p:sp>
      <p:sp>
        <p:nvSpPr>
          <p:cNvPr id="11" name="矩形 10"/>
          <p:cNvSpPr/>
          <p:nvPr/>
        </p:nvSpPr>
        <p:spPr>
          <a:xfrm>
            <a:off x="3407407" y="2116376"/>
            <a:ext cx="902811" cy="565604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60541" y="2085066"/>
            <a:ext cx="902812" cy="565604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原理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加号 11"/>
          <p:cNvSpPr/>
          <p:nvPr/>
        </p:nvSpPr>
        <p:spPr>
          <a:xfrm>
            <a:off x="5075668" y="2183261"/>
            <a:ext cx="450166" cy="467409"/>
          </a:xfrm>
          <a:prstGeom prst="mathPlus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右箭头 12"/>
          <p:cNvSpPr/>
          <p:nvPr/>
        </p:nvSpPr>
        <p:spPr>
          <a:xfrm>
            <a:off x="7675300" y="2285010"/>
            <a:ext cx="392649" cy="26390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8582235" y="2103402"/>
            <a:ext cx="902812" cy="565604"/>
          </a:xfrm>
          <a:prstGeom prst="rect">
            <a:avLst/>
          </a:prstGeom>
          <a:solidFill>
            <a:srgbClr val="0000CC"/>
          </a:solidFill>
        </p:spPr>
        <p:txBody>
          <a:bodyPr wrap="non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方案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" name="Picture 2" descr="http://img.mp.itc.cn/upload/20170406/fd69c40bd42e46f59fb911c1a1c63049_th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0" t="1" r="5586" b="27274"/>
          <a:stretch/>
        </p:blipFill>
        <p:spPr bwMode="auto">
          <a:xfrm>
            <a:off x="1930589" y="5128692"/>
            <a:ext cx="3698275" cy="1520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0" r="26325" b="66345"/>
          <a:stretch/>
        </p:blipFill>
        <p:spPr bwMode="auto">
          <a:xfrm>
            <a:off x="1930589" y="3761918"/>
            <a:ext cx="3698275" cy="40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/>
          <p:cNvSpPr>
            <a:spLocks noChangeArrowheads="1"/>
          </p:cNvSpPr>
          <p:nvPr/>
        </p:nvSpPr>
        <p:spPr bwMode="auto">
          <a:xfrm>
            <a:off x="6356226" y="3963909"/>
            <a:ext cx="4452018" cy="257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3399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提出了一种新</a:t>
            </a: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的水油提取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策略</a:t>
            </a:r>
            <a:endParaRPr lang="en-US" altLang="zh-CN" sz="18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海绵基底</a:t>
            </a: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包覆一层石墨烯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涂层</a:t>
            </a:r>
            <a:r>
              <a:rPr lang="en-US" altLang="zh-CN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(GWS)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800" b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使得其具备疏水性和导电性</a:t>
            </a:r>
            <a:r>
              <a:rPr lang="zh-CN" altLang="en-US" sz="1800" b="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800" b="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u"/>
            </a:pP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当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GWS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上施加一个电压，石墨烯电流通过时产生的焦耳热会将</a:t>
            </a:r>
            <a:r>
              <a:rPr lang="en-US" altLang="zh-CN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GWS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整体加热，从而使得附近的原油黏度下降，增加了原油吸附的速率。</a:t>
            </a:r>
            <a:endParaRPr lang="zh-CN" altLang="en-US" sz="1800" b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1" name="Picture 2" descr="http://img.mp.itc.cn/upload/20170406/fe409ba74bea4e41997053f2dd6642e7_th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63"/>
          <a:stretch/>
        </p:blipFill>
        <p:spPr bwMode="auto">
          <a:xfrm>
            <a:off x="1946181" y="4244807"/>
            <a:ext cx="3682683" cy="79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21"/>
          <p:cNvSpPr/>
          <p:nvPr/>
        </p:nvSpPr>
        <p:spPr>
          <a:xfrm>
            <a:off x="8357169" y="2880795"/>
            <a:ext cx="15437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如何实现</a:t>
            </a:r>
            <a:r>
              <a:rPr kumimoji="1"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kumimoji="1"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717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35&quot;&gt;&lt;property id=&quot;20148&quot; value=&quot;5&quot;/&gt;&lt;property id=&quot;20300&quot; value=&quot;Slide 2&quot;/&gt;&lt;property id=&quot;20307&quot; value=&quot;259&quot;/&gt;&lt;/object&gt;&lt;object type=&quot;3&quot; unique_id=&quot;10036&quot;&gt;&lt;property id=&quot;20148&quot; value=&quot;5&quot;/&gt;&lt;property id=&quot;20300&quot; value=&quot;Slide 3 - &amp;quot;1. 面向未来的教育…&amp;quot;&quot;/&gt;&lt;property id=&quot;20307&quot; value=&quot;258&quot;/&gt;&lt;/object&gt;&lt;object type=&quot;3&quot; unique_id=&quot;15823&quot;&gt;&lt;property id=&quot;20148&quot; value=&quot;5&quot;/&gt;&lt;property id=&quot;20300&quot; value=&quot;Slide 5 - &amp;quot;2.“走进生活·贴近工程·面向科研”&amp;quot;&quot;/&gt;&lt;property id=&quot;20307&quot; value=&quot;260&quot;/&gt;&lt;/object&gt;&lt;object type=&quot;3&quot; unique_id=&quot;15965&quot;&gt;&lt;property id=&quot;20148&quot; value=&quot;5&quot;/&gt;&lt;property id=&quot;20300&quot; value=&quot;Slide 6 - &amp;quot;2. 如何“走进生活”？&amp;quot;&quot;/&gt;&lt;property id=&quot;20307&quot; value=&quot;262&quot;/&gt;&lt;/object&gt;&lt;object type=&quot;3&quot; unique_id=&quot;16103&quot;&gt;&lt;property id=&quot;20148&quot; value=&quot;5&quot;/&gt;&lt;property id=&quot;20300&quot; value=&quot;Slide 7 - &amp;quot;2. 如何“走进生活”？&amp;quot;&quot;/&gt;&lt;property id=&quot;20307&quot; value=&quot;265&quot;/&gt;&lt;/object&gt;&lt;object type=&quot;3&quot; unique_id=&quot;16104&quot;&gt;&lt;property id=&quot;20148&quot; value=&quot;5&quot;/&gt;&lt;property id=&quot;20300&quot; value=&quot;Slide 8 - &amp;quot;2. 如何“贴近工程”？&amp;quot;&quot;/&gt;&lt;property id=&quot;20307&quot; value=&quot;268&quot;/&gt;&lt;/object&gt;&lt;object type=&quot;3&quot; unique_id=&quot;16327&quot;&gt;&lt;property id=&quot;20148&quot; value=&quot;5&quot;/&gt;&lt;property id=&quot;20300&quot; value=&quot;Slide 13&quot;/&gt;&lt;property id=&quot;20307&quot; value=&quot;272&quot;/&gt;&lt;/object&gt;&lt;object type=&quot;3&quot; unique_id=&quot;16329&quot;&gt;&lt;property id=&quot;20148&quot; value=&quot;5&quot;/&gt;&lt;property id=&quot;20300&quot; value=&quot;Slide 14 - &amp;quot;4. 考核方式&amp;quot;&quot;/&gt;&lt;property id=&quot;20307&quot; value=&quot;274&quot;/&gt;&lt;/object&gt;&lt;object type=&quot;3&quot; unique_id=&quot;19546&quot;&gt;&lt;property id=&quot;20148&quot; value=&quot;5&quot;/&gt;&lt;property id=&quot;20300&quot; value=&quot;Slide 9 - &amp;quot;2. 如何“面向科研”？&amp;quot;&quot;/&gt;&lt;property id=&quot;20307&quot; value=&quot;278&quot;/&gt;&lt;/object&gt;&lt;object type=&quot;3&quot; unique_id=&quot;19679&quot;&gt;&lt;property id=&quot;20148&quot; value=&quot;5&quot;/&gt;&lt;property id=&quot;20300&quot; value=&quot;Slide 17 - &amp;quot;5.学生反馈--师&amp;amp;生&amp;quot;&quot;/&gt;&lt;property id=&quot;20307&quot; value=&quot;282&quot;/&gt;&lt;/object&gt;&lt;object type=&quot;3&quot; unique_id=&quot;20208&quot;&gt;&lt;property id=&quot;20148&quot; value=&quot;5&quot;/&gt;&lt;property id=&quot;20300&quot; value=&quot;Slide 1 - &amp;quot;“走进生活，贴近工程，面向科研”&amp;quot;&quot;/&gt;&lt;property id=&quot;20307&quot; value=&quot;283&quot;/&gt;&lt;/object&gt;&lt;object type=&quot;3&quot; unique_id=&quot;20430&quot;&gt;&lt;property id=&quot;20148&quot; value=&quot;5&quot;/&gt;&lt;property id=&quot;20300&quot; value=&quot;Slide 19 - &amp;quot;结语&amp;quot;&quot;/&gt;&lt;property id=&quot;20307&quot; value=&quot;288&quot;/&gt;&lt;/object&gt;&lt;object type=&quot;3&quot; unique_id=&quot;20848&quot;&gt;&lt;property id=&quot;20148&quot; value=&quot;5&quot;/&gt;&lt;property id=&quot;20300&quot; value=&quot;Slide 18 - &amp;quot;6. 未来畅想--“三位立体”案例教学2.0&amp;quot;&quot;/&gt;&lt;property id=&quot;20307&quot; value=&quot;292&quot;/&gt;&lt;/object&gt;&lt;object type=&quot;3&quot; unique_id=&quot;23097&quot;&gt;&lt;property id=&quot;20148&quot; value=&quot;5&quot;/&gt;&lt;property id=&quot;20300&quot; value=&quot;Slide 15 - &amp;quot;5. 学生反馈&amp;quot;&quot;/&gt;&lt;property id=&quot;20307&quot; value=&quot;293&quot;/&gt;&lt;/object&gt;&lt;object type=&quot;3&quot; unique_id=&quot;24591&quot;&gt;&lt;property id=&quot;20148&quot; value=&quot;5&quot;/&gt;&lt;property id=&quot;20300&quot; value=&quot;Slide 4 - &amp;quot;1.《化工原理》之课程定位&amp;quot;&quot;/&gt;&lt;property id=&quot;20307&quot; value=&quot;298&quot;/&gt;&lt;/object&gt;&lt;object type=&quot;3&quot; unique_id=&quot;24758&quot;&gt;&lt;property id=&quot;20148&quot; value=&quot;5&quot;/&gt;&lt;property id=&quot;20300&quot; value=&quot;Slide 10 - &amp;quot;3. 课堂组织形式&amp;quot;&quot;/&gt;&lt;property id=&quot;20307&quot; value=&quot;299&quot;/&gt;&lt;/object&gt;&lt;object type=&quot;3&quot; unique_id=&quot;34600&quot;&gt;&lt;property id=&quot;20148&quot; value=&quot;5&quot;/&gt;&lt;property id=&quot;20300&quot; value=&quot;Slide 11 - &amp;quot;3. 案例组织&amp;quot;&quot;/&gt;&lt;property id=&quot;20307&quot; value=&quot;302&quot;/&gt;&lt;/object&gt;&lt;object type=&quot;3&quot; unique_id=&quot;34601&quot;&gt;&lt;property id=&quot;20148&quot; value=&quot;5&quot;/&gt;&lt;property id=&quot;20300&quot; value=&quot;Slide 12&quot;/&gt;&lt;property id=&quot;20307&quot; value=&quot;303&quot;/&gt;&lt;/object&gt;&lt;object type=&quot;3&quot; unique_id=&quot;34729&quot;&gt;&lt;property id=&quot;20148&quot; value=&quot;5&quot;/&gt;&lt;property id=&quot;20300&quot; value=&quot;Slide 16 - &amp;quot;5. 学生反馈&amp;quot;&quot;/&gt;&lt;property id=&quot;20307&quot; value=&quot;30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1109</Words>
  <Application>Microsoft Office PowerPoint</Application>
  <PresentationFormat>宽屏</PresentationFormat>
  <Paragraphs>151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黑体</vt:lpstr>
      <vt:lpstr>楷体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“走进生活，贴近工程，面向科研”</vt:lpstr>
      <vt:lpstr>PowerPoint 演示文稿</vt:lpstr>
      <vt:lpstr>1. 面向未来的教育…</vt:lpstr>
      <vt:lpstr>1.《化工原理》之课程定位</vt:lpstr>
      <vt:lpstr>2.“走进生活·贴近工程·面向科研”</vt:lpstr>
      <vt:lpstr>2. 如何“走进生活”？</vt:lpstr>
      <vt:lpstr>2. 如何“走进生活”？</vt:lpstr>
      <vt:lpstr>2. 如何“贴近工程”？</vt:lpstr>
      <vt:lpstr>2. 如何“面向科研”？</vt:lpstr>
      <vt:lpstr>3. 课堂组织形式</vt:lpstr>
      <vt:lpstr>3. 案例组织</vt:lpstr>
      <vt:lpstr>PowerPoint 演示文稿</vt:lpstr>
      <vt:lpstr>PowerPoint 演示文稿</vt:lpstr>
      <vt:lpstr>4. 考核方式</vt:lpstr>
      <vt:lpstr>5. 学生反馈</vt:lpstr>
      <vt:lpstr>5. 学生反馈</vt:lpstr>
      <vt:lpstr>5.学生反馈--师&amp;生</vt:lpstr>
      <vt:lpstr>6. 未来畅想--“三位立体”案例教学2.0</vt:lpstr>
      <vt:lpstr>结语</vt:lpstr>
    </vt:vector>
  </TitlesOfParts>
  <Company>Win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“走近工程，走进生活”  --小班化案例教学初探</dc:title>
  <dc:creator>Win</dc:creator>
  <cp:lastModifiedBy>Win</cp:lastModifiedBy>
  <cp:revision>148</cp:revision>
  <dcterms:created xsi:type="dcterms:W3CDTF">2018-10-16T08:09:09Z</dcterms:created>
  <dcterms:modified xsi:type="dcterms:W3CDTF">2018-11-23T03:56:37Z</dcterms:modified>
</cp:coreProperties>
</file>