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256" r:id="rId4"/>
    <p:sldId id="257" r:id="rId6"/>
    <p:sldId id="258" r:id="rId7"/>
    <p:sldId id="317" r:id="rId8"/>
    <p:sldId id="259" r:id="rId9"/>
    <p:sldId id="277" r:id="rId10"/>
    <p:sldId id="294" r:id="rId11"/>
    <p:sldId id="296" r:id="rId12"/>
    <p:sldId id="268" r:id="rId13"/>
    <p:sldId id="260" r:id="rId14"/>
    <p:sldId id="261" r:id="rId15"/>
    <p:sldId id="262" r:id="rId16"/>
    <p:sldId id="298" r:id="rId17"/>
    <p:sldId id="273" r:id="rId18"/>
    <p:sldId id="278" r:id="rId19"/>
    <p:sldId id="264" r:id="rId20"/>
    <p:sldId id="299" r:id="rId21"/>
    <p:sldId id="311" r:id="rId22"/>
    <p:sldId id="279" r:id="rId23"/>
    <p:sldId id="265" r:id="rId24"/>
    <p:sldId id="300" r:id="rId25"/>
    <p:sldId id="266" r:id="rId26"/>
    <p:sldId id="280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00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1650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27A67-2BF5-4D05-8E6E-CB46A0A377F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10D82-7047-4CD6-8E7F-27AAC0BD12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333171" y="247650"/>
            <a:ext cx="3193901" cy="2049415"/>
            <a:chOff x="333171" y="247650"/>
            <a:chExt cx="3193901" cy="2049415"/>
          </a:xfrm>
        </p:grpSpPr>
        <p:grpSp>
          <p:nvGrpSpPr>
            <p:cNvPr id="2" name="组合 1"/>
            <p:cNvGrpSpPr/>
            <p:nvPr userDrawn="1"/>
          </p:nvGrpSpPr>
          <p:grpSpPr>
            <a:xfrm>
              <a:off x="333171" y="247650"/>
              <a:ext cx="3193901" cy="2049415"/>
              <a:chOff x="1745241" y="2201394"/>
              <a:chExt cx="5017993" cy="3219871"/>
            </a:xfrm>
          </p:grpSpPr>
          <p:sp>
            <p:nvSpPr>
              <p:cNvPr id="3" name="矩形 2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" name="六边形 3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矩形 4"/>
            <p:cNvSpPr/>
            <p:nvPr userDrawn="1"/>
          </p:nvSpPr>
          <p:spPr>
            <a:xfrm>
              <a:off x="519582" y="479501"/>
              <a:ext cx="83144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你的题目</a:t>
              </a:r>
              <a:endPara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333171" y="247650"/>
            <a:ext cx="3193901" cy="2049415"/>
            <a:chOff x="333171" y="247650"/>
            <a:chExt cx="3193901" cy="2049415"/>
          </a:xfrm>
        </p:grpSpPr>
        <p:grpSp>
          <p:nvGrpSpPr>
            <p:cNvPr id="2" name="组合 1"/>
            <p:cNvGrpSpPr/>
            <p:nvPr userDrawn="1"/>
          </p:nvGrpSpPr>
          <p:grpSpPr>
            <a:xfrm>
              <a:off x="333171" y="247650"/>
              <a:ext cx="3193901" cy="2049415"/>
              <a:chOff x="1745241" y="2201394"/>
              <a:chExt cx="5017993" cy="3219871"/>
            </a:xfrm>
          </p:grpSpPr>
          <p:sp>
            <p:nvSpPr>
              <p:cNvPr id="3" name="矩形 2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4" name="六边形 3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矩形 4"/>
            <p:cNvSpPr/>
            <p:nvPr userDrawn="1"/>
          </p:nvSpPr>
          <p:spPr>
            <a:xfrm>
              <a:off x="519582" y="479501"/>
              <a:ext cx="83144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你的题目</a:t>
              </a:r>
              <a:endPara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78D2-D8C5-412A-BB35-44B355A349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2BB1-40F6-4D07-86D7-241BA76502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2" Type="http://schemas.openxmlformats.org/officeDocument/2006/relationships/notesSlide" Target="../notesSlides/notesSlide10.xml"/><Relationship Id="rId11" Type="http://schemas.openxmlformats.org/officeDocument/2006/relationships/slideLayout" Target="../slideLayouts/slideLayout3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4.vml"/><Relationship Id="rId8" Type="http://schemas.openxmlformats.org/officeDocument/2006/relationships/slideLayout" Target="../slideLayouts/slideLayout16.xml"/><Relationship Id="rId7" Type="http://schemas.openxmlformats.org/officeDocument/2006/relationships/image" Target="../media/image10.wmf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8.wmf"/><Relationship Id="rId10" Type="http://schemas.openxmlformats.org/officeDocument/2006/relationships/notesSlide" Target="../notesSlides/notesSlide13.xml"/><Relationship Id="rId1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 rot="1451767">
            <a:off x="6067502" y="1360592"/>
            <a:ext cx="8524719" cy="8362578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2074863" y="-611188"/>
            <a:ext cx="8042275" cy="80422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1862138" y="-823913"/>
            <a:ext cx="8467725" cy="8467726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 bwMode="auto">
          <a:xfrm>
            <a:off x="1976438" y="2055813"/>
            <a:ext cx="163512" cy="1635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 bwMode="auto">
          <a:xfrm>
            <a:off x="1820863" y="2312988"/>
            <a:ext cx="295275" cy="29527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 bwMode="auto">
          <a:xfrm>
            <a:off x="1820863" y="2686050"/>
            <a:ext cx="163512" cy="163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9899650" y="502920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9686925" y="5305425"/>
            <a:ext cx="296863" cy="29527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9539288" y="5678488"/>
            <a:ext cx="165100" cy="1635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 rot="1451767">
            <a:off x="6365860" y="1657543"/>
            <a:ext cx="2653975" cy="2182426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9" name="六边形 28"/>
          <p:cNvSpPr/>
          <p:nvPr/>
        </p:nvSpPr>
        <p:spPr>
          <a:xfrm rot="5400000">
            <a:off x="5169422" y="687291"/>
            <a:ext cx="2234461" cy="1926260"/>
          </a:xfrm>
          <a:prstGeom prst="hexagon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六边形 27"/>
          <p:cNvSpPr/>
          <p:nvPr/>
        </p:nvSpPr>
        <p:spPr>
          <a:xfrm rot="5400000">
            <a:off x="5127042" y="568664"/>
            <a:ext cx="2194773" cy="1892046"/>
          </a:xfrm>
          <a:prstGeom prst="hex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5253355" y="1007110"/>
            <a:ext cx="210439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西安培华     学院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489617" y="2611501"/>
            <a:ext cx="5212080" cy="3353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sz="6600" b="1" dirty="0"/>
              <a:t>标准差的学习</a:t>
            </a:r>
            <a:endParaRPr lang="zh-CN" sz="6600" b="1" dirty="0"/>
          </a:p>
          <a:p>
            <a:pPr algn="ctr">
              <a:lnSpc>
                <a:spcPct val="200000"/>
              </a:lnSpc>
            </a:pPr>
            <a:r>
              <a:rPr lang="zh-CN" sz="4000" b="1" dirty="0"/>
              <a:t>主讲：秦芳</a:t>
            </a:r>
            <a:endParaRPr lang="zh-CN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3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0" grpId="0" animBg="1"/>
      <p:bldP spid="29" grpId="0" animBg="1"/>
      <p:bldP spid="28" grpId="0" animBg="1"/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25"/>
          <p:cNvSpPr>
            <a:spLocks noChangeArrowheads="1"/>
          </p:cNvSpPr>
          <p:nvPr/>
        </p:nvSpPr>
        <p:spPr bwMode="auto">
          <a:xfrm>
            <a:off x="1408113" y="3108325"/>
            <a:ext cx="2435225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400" dirty="0">
              <a:latin typeface="造字工房悦黑体验版纤细体"/>
              <a:ea typeface="造字工房悦黑体验版纤细体"/>
              <a:cs typeface="造字工房悦黑体验版纤细体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70535" y="1510665"/>
            <a:ext cx="13693140" cy="6769735"/>
            <a:chOff x="741" y="2379"/>
            <a:chExt cx="21564" cy="10661"/>
          </a:xfrm>
        </p:grpSpPr>
        <p:grpSp>
          <p:nvGrpSpPr>
            <p:cNvPr id="19" name="组合 18"/>
            <p:cNvGrpSpPr/>
            <p:nvPr/>
          </p:nvGrpSpPr>
          <p:grpSpPr>
            <a:xfrm>
              <a:off x="897" y="4479"/>
              <a:ext cx="21408" cy="8561"/>
              <a:chOff x="897" y="4479"/>
              <a:chExt cx="21408" cy="8561"/>
            </a:xfrm>
          </p:grpSpPr>
          <p:sp>
            <p:nvSpPr>
              <p:cNvPr id="20" name="矩形 5"/>
              <p:cNvSpPr/>
              <p:nvPr/>
            </p:nvSpPr>
            <p:spPr>
              <a:xfrm rot="1451767">
                <a:off x="9047" y="7390"/>
                <a:ext cx="13258" cy="5651"/>
              </a:xfrm>
              <a:custGeom>
                <a:avLst/>
                <a:gdLst>
                  <a:gd name="connsiteX0" fmla="*/ 0 w 8522335"/>
                  <a:gd name="connsiteY0" fmla="*/ 0 h 4252065"/>
                  <a:gd name="connsiteX1" fmla="*/ 8522335 w 8522335"/>
                  <a:gd name="connsiteY1" fmla="*/ 0 h 4252065"/>
                  <a:gd name="connsiteX2" fmla="*/ 8522335 w 8522335"/>
                  <a:gd name="connsiteY2" fmla="*/ 4252065 h 4252065"/>
                  <a:gd name="connsiteX3" fmla="*/ 0 w 8522335"/>
                  <a:gd name="connsiteY3" fmla="*/ 4252065 h 4252065"/>
                  <a:gd name="connsiteX4" fmla="*/ 0 w 8522335"/>
                  <a:gd name="connsiteY4" fmla="*/ 0 h 4252065"/>
                  <a:gd name="connsiteX0-1" fmla="*/ 0 w 8522335"/>
                  <a:gd name="connsiteY0-2" fmla="*/ 0 h 4680902"/>
                  <a:gd name="connsiteX1-3" fmla="*/ 8522335 w 8522335"/>
                  <a:gd name="connsiteY1-4" fmla="*/ 0 h 4680902"/>
                  <a:gd name="connsiteX2-5" fmla="*/ 8522335 w 8522335"/>
                  <a:gd name="connsiteY2-6" fmla="*/ 4252065 h 4680902"/>
                  <a:gd name="connsiteX3-7" fmla="*/ 2104617 w 8522335"/>
                  <a:gd name="connsiteY3-8" fmla="*/ 4680902 h 4680902"/>
                  <a:gd name="connsiteX4-9" fmla="*/ 0 w 8522335"/>
                  <a:gd name="connsiteY4-10" fmla="*/ 0 h 4680902"/>
                  <a:gd name="connsiteX0-11" fmla="*/ 0 w 8522335"/>
                  <a:gd name="connsiteY0-12" fmla="*/ 0 h 4252065"/>
                  <a:gd name="connsiteX1-13" fmla="*/ 8522335 w 8522335"/>
                  <a:gd name="connsiteY1-14" fmla="*/ 0 h 4252065"/>
                  <a:gd name="connsiteX2-15" fmla="*/ 8522335 w 8522335"/>
                  <a:gd name="connsiteY2-16" fmla="*/ 4252065 h 4252065"/>
                  <a:gd name="connsiteX3-17" fmla="*/ 773198 w 8522335"/>
                  <a:gd name="connsiteY3-18" fmla="*/ 2412662 h 4252065"/>
                  <a:gd name="connsiteX4-19" fmla="*/ 0 w 8522335"/>
                  <a:gd name="connsiteY4-20" fmla="*/ 0 h 4252065"/>
                  <a:gd name="connsiteX0-21" fmla="*/ 0 w 8401954"/>
                  <a:gd name="connsiteY0-22" fmla="*/ 0 h 4317254"/>
                  <a:gd name="connsiteX1-23" fmla="*/ 8401954 w 8401954"/>
                  <a:gd name="connsiteY1-24" fmla="*/ 65189 h 4317254"/>
                  <a:gd name="connsiteX2-25" fmla="*/ 8401954 w 8401954"/>
                  <a:gd name="connsiteY2-26" fmla="*/ 4317254 h 4317254"/>
                  <a:gd name="connsiteX3-27" fmla="*/ 652817 w 8401954"/>
                  <a:gd name="connsiteY3-28" fmla="*/ 2477851 h 4317254"/>
                  <a:gd name="connsiteX4-29" fmla="*/ 0 w 8401954"/>
                  <a:gd name="connsiteY4-30" fmla="*/ 0 h 4317254"/>
                  <a:gd name="connsiteX0-31" fmla="*/ 0 w 8401954"/>
                  <a:gd name="connsiteY0-32" fmla="*/ 0 h 4317254"/>
                  <a:gd name="connsiteX1-33" fmla="*/ 8401954 w 8401954"/>
                  <a:gd name="connsiteY1-34" fmla="*/ 65189 h 4317254"/>
                  <a:gd name="connsiteX2-35" fmla="*/ 8401954 w 8401954"/>
                  <a:gd name="connsiteY2-36" fmla="*/ 4317254 h 4317254"/>
                  <a:gd name="connsiteX3-37" fmla="*/ 605459 w 8401954"/>
                  <a:gd name="connsiteY3-38" fmla="*/ 2201457 h 4317254"/>
                  <a:gd name="connsiteX4-39" fmla="*/ 0 w 8401954"/>
                  <a:gd name="connsiteY4-40" fmla="*/ 0 h 4317254"/>
                  <a:gd name="connsiteX0-41" fmla="*/ 0 w 8418743"/>
                  <a:gd name="connsiteY0-42" fmla="*/ 0 h 4324942"/>
                  <a:gd name="connsiteX1-43" fmla="*/ 8418743 w 8418743"/>
                  <a:gd name="connsiteY1-44" fmla="*/ 72877 h 4324942"/>
                  <a:gd name="connsiteX2-45" fmla="*/ 8418743 w 8418743"/>
                  <a:gd name="connsiteY2-46" fmla="*/ 4324942 h 4324942"/>
                  <a:gd name="connsiteX3-47" fmla="*/ 622248 w 8418743"/>
                  <a:gd name="connsiteY3-48" fmla="*/ 2209145 h 4324942"/>
                  <a:gd name="connsiteX4-49" fmla="*/ 0 w 8418743"/>
                  <a:gd name="connsiteY4-50" fmla="*/ 0 h 4324942"/>
                  <a:gd name="connsiteX0-51" fmla="*/ 0 w 8418743"/>
                  <a:gd name="connsiteY0-52" fmla="*/ 0 h 4324942"/>
                  <a:gd name="connsiteX1-53" fmla="*/ 8418743 w 8418743"/>
                  <a:gd name="connsiteY1-54" fmla="*/ 72877 h 4324942"/>
                  <a:gd name="connsiteX2-55" fmla="*/ 8418743 w 8418743"/>
                  <a:gd name="connsiteY2-56" fmla="*/ 4324942 h 4324942"/>
                  <a:gd name="connsiteX3-57" fmla="*/ 36866 w 8418743"/>
                  <a:gd name="connsiteY3-58" fmla="*/ 2986395 h 4324942"/>
                  <a:gd name="connsiteX4-59" fmla="*/ 0 w 8418743"/>
                  <a:gd name="connsiteY4-60" fmla="*/ 0 h 432494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8418743" h="4324942">
                    <a:moveTo>
                      <a:pt x="0" y="0"/>
                    </a:moveTo>
                    <a:lnTo>
                      <a:pt x="8418743" y="72877"/>
                    </a:lnTo>
                    <a:lnTo>
                      <a:pt x="8418743" y="4324942"/>
                    </a:lnTo>
                    <a:lnTo>
                      <a:pt x="36866" y="2986395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grpSp>
            <p:nvGrpSpPr>
              <p:cNvPr id="2" name="组合 4"/>
              <p:cNvGrpSpPr/>
              <p:nvPr/>
            </p:nvGrpSpPr>
            <p:grpSpPr bwMode="auto">
              <a:xfrm>
                <a:off x="897" y="4479"/>
                <a:ext cx="16269" cy="4012"/>
                <a:chOff x="2800357" y="1786213"/>
                <a:chExt cx="6304673" cy="4221416"/>
              </a:xfrm>
            </p:grpSpPr>
            <p:sp>
              <p:nvSpPr>
                <p:cNvPr id="15" name="MH_Other_13"/>
                <p:cNvSpPr/>
                <p:nvPr>
                  <p:custDataLst>
                    <p:tags r:id="rId1"/>
                  </p:custDataLst>
                </p:nvPr>
              </p:nvSpPr>
              <p:spPr>
                <a:xfrm rot="10200000" flipH="1">
                  <a:off x="2800357" y="5178920"/>
                  <a:ext cx="2730126" cy="635606"/>
                </a:xfrm>
                <a:custGeom>
                  <a:avLst/>
                  <a:gdLst>
                    <a:gd name="connsiteX0" fmla="*/ 0 w 838200"/>
                    <a:gd name="connsiteY0" fmla="*/ 419100 h 419100"/>
                    <a:gd name="connsiteX1" fmla="*/ 419100 w 838200"/>
                    <a:gd name="connsiteY1" fmla="*/ 0 h 419100"/>
                    <a:gd name="connsiteX2" fmla="*/ 838200 w 838200"/>
                    <a:gd name="connsiteY2" fmla="*/ 0 h 419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38200" h="419100">
                      <a:moveTo>
                        <a:pt x="0" y="419100"/>
                      </a:moveTo>
                      <a:lnTo>
                        <a:pt x="419100" y="0"/>
                      </a:lnTo>
                      <a:lnTo>
                        <a:pt x="838200" y="0"/>
                      </a:lnTo>
                    </a:path>
                  </a:pathLst>
                </a:custGeom>
                <a:noFill/>
                <a:ln>
                  <a:solidFill>
                    <a:srgbClr val="B2B2B2"/>
                  </a:solidFill>
                  <a:prstDash val="dash"/>
                  <a:tailEnd w="sm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" name="MH_Other_10"/>
                <p:cNvSpPr/>
                <p:nvPr>
                  <p:custDataLst>
                    <p:tags r:id="rId2"/>
                  </p:custDataLst>
                </p:nvPr>
              </p:nvSpPr>
              <p:spPr>
                <a:xfrm>
                  <a:off x="6569055" y="1786213"/>
                  <a:ext cx="2535975" cy="1072323"/>
                </a:xfrm>
                <a:custGeom>
                  <a:avLst/>
                  <a:gdLst>
                    <a:gd name="connsiteX0" fmla="*/ 0 w 838200"/>
                    <a:gd name="connsiteY0" fmla="*/ 419100 h 419100"/>
                    <a:gd name="connsiteX1" fmla="*/ 419100 w 838200"/>
                    <a:gd name="connsiteY1" fmla="*/ 0 h 419100"/>
                    <a:gd name="connsiteX2" fmla="*/ 838200 w 838200"/>
                    <a:gd name="connsiteY2" fmla="*/ 0 h 419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838200" h="419100">
                      <a:moveTo>
                        <a:pt x="0" y="419100"/>
                      </a:moveTo>
                      <a:lnTo>
                        <a:pt x="419100" y="0"/>
                      </a:lnTo>
                      <a:lnTo>
                        <a:pt x="838200" y="0"/>
                      </a:lnTo>
                    </a:path>
                  </a:pathLst>
                </a:custGeom>
                <a:noFill/>
                <a:ln>
                  <a:solidFill>
                    <a:srgbClr val="B2B2B2"/>
                  </a:solidFill>
                  <a:prstDash val="dash"/>
                  <a:tailEnd w="sm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4" name="MH_Other_2"/>
                <p:cNvSpPr/>
                <p:nvPr>
                  <p:custDataLst>
                    <p:tags r:id="rId3"/>
                  </p:custDataLst>
                </p:nvPr>
              </p:nvSpPr>
              <p:spPr>
                <a:xfrm>
                  <a:off x="6047056" y="1927225"/>
                  <a:ext cx="604542" cy="1183869"/>
                </a:xfrm>
                <a:custGeom>
                  <a:avLst/>
                  <a:gdLst>
                    <a:gd name="connsiteX0" fmla="*/ 2381 w 733425"/>
                    <a:gd name="connsiteY0" fmla="*/ 0 h 1434603"/>
                    <a:gd name="connsiteX1" fmla="*/ 733425 w 733425"/>
                    <a:gd name="connsiteY1" fmla="*/ 383266 h 1434603"/>
                    <a:gd name="connsiteX2" fmla="*/ 733425 w 733425"/>
                    <a:gd name="connsiteY2" fmla="*/ 1434603 h 1434603"/>
                    <a:gd name="connsiteX3" fmla="*/ 0 w 733425"/>
                    <a:gd name="connsiteY3" fmla="*/ 1235868 h 1434603"/>
                    <a:gd name="connsiteX4" fmla="*/ 2381 w 733425"/>
                    <a:gd name="connsiteY4" fmla="*/ 0 h 1434603"/>
                    <a:gd name="connsiteX0-1" fmla="*/ 105 w 735912"/>
                    <a:gd name="connsiteY0-2" fmla="*/ 0 h 1436984"/>
                    <a:gd name="connsiteX1-3" fmla="*/ 735912 w 735912"/>
                    <a:gd name="connsiteY1-4" fmla="*/ 385647 h 1436984"/>
                    <a:gd name="connsiteX2-5" fmla="*/ 735912 w 735912"/>
                    <a:gd name="connsiteY2-6" fmla="*/ 1436984 h 1436984"/>
                    <a:gd name="connsiteX3-7" fmla="*/ 2487 w 735912"/>
                    <a:gd name="connsiteY3-8" fmla="*/ 1238249 h 1436984"/>
                    <a:gd name="connsiteX4-9" fmla="*/ 105 w 735912"/>
                    <a:gd name="connsiteY4-10" fmla="*/ 0 h 143698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735912" h="1436984">
                      <a:moveTo>
                        <a:pt x="105" y="0"/>
                      </a:moveTo>
                      <a:lnTo>
                        <a:pt x="735912" y="385647"/>
                      </a:lnTo>
                      <a:lnTo>
                        <a:pt x="735912" y="1436984"/>
                      </a:lnTo>
                      <a:lnTo>
                        <a:pt x="2487" y="1238249"/>
                      </a:lnTo>
                      <a:cubicBezTo>
                        <a:pt x="3281" y="826293"/>
                        <a:pt x="-689" y="411956"/>
                        <a:pt x="105" y="0"/>
                      </a:cubicBezTo>
                      <a:close/>
                    </a:path>
                  </a:pathLst>
                </a:custGeom>
                <a:solidFill>
                  <a:schemeClr val="tx1">
                    <a:lumMod val="95000"/>
                    <a:lumOff val="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800" dirty="0">
                      <a:solidFill>
                        <a:srgbClr val="FFFFFF"/>
                      </a:solidFill>
                      <a:latin typeface="Impact" panose="020B0806030902050204" pitchFamily="34" charset="0"/>
                      <a:ea typeface="Arial Unicode MS" panose="020B0604020202020204" pitchFamily="34" charset="-122"/>
                      <a:cs typeface="Arial Unicode MS" panose="020B0604020202020204" pitchFamily="34" charset="-122"/>
                    </a:rPr>
                    <a:t>01</a:t>
                  </a:r>
                  <a:endParaRPr lang="zh-CN" altLang="en-US" sz="2800" dirty="0">
                    <a:solidFill>
                      <a:srgbClr val="FFFFFF"/>
                    </a:solidFill>
                    <a:latin typeface="Impact" panose="020B0806030902050204" pitchFamily="34" charset="0"/>
                    <a:ea typeface="Arial Unicode MS" panose="020B0604020202020204" pitchFamily="34" charset="-122"/>
                    <a:cs typeface="Arial Unicode MS" panose="020B0604020202020204" pitchFamily="34" charset="-122"/>
                  </a:endParaRPr>
                </a:p>
              </p:txBody>
            </p:sp>
            <p:sp>
              <p:nvSpPr>
                <p:cNvPr id="5" name="MH_Other_3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6048025" y="2940092"/>
                  <a:ext cx="603573" cy="1028650"/>
                </a:xfrm>
                <a:custGeom>
                  <a:avLst/>
                  <a:gdLst>
                    <a:gd name="connsiteX0" fmla="*/ 0 w 733425"/>
                    <a:gd name="connsiteY0" fmla="*/ 0 h 1250156"/>
                    <a:gd name="connsiteX1" fmla="*/ 733425 w 733425"/>
                    <a:gd name="connsiteY1" fmla="*/ 195262 h 1250156"/>
                    <a:gd name="connsiteX2" fmla="*/ 733425 w 733425"/>
                    <a:gd name="connsiteY2" fmla="*/ 1250156 h 1250156"/>
                    <a:gd name="connsiteX3" fmla="*/ 0 w 733425"/>
                    <a:gd name="connsiteY3" fmla="*/ 1245393 h 1250156"/>
                    <a:gd name="connsiteX4" fmla="*/ 0 w 733425"/>
                    <a:gd name="connsiteY4" fmla="*/ 0 h 12501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425" h="1250156">
                      <a:moveTo>
                        <a:pt x="0" y="0"/>
                      </a:moveTo>
                      <a:lnTo>
                        <a:pt x="733425" y="195262"/>
                      </a:lnTo>
                      <a:lnTo>
                        <a:pt x="733425" y="1250156"/>
                      </a:lnTo>
                      <a:lnTo>
                        <a:pt x="0" y="12453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00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6" name="MH_Other_4"/>
                <p:cNvSpPr/>
                <p:nvPr>
                  <p:custDataLst>
                    <p:tags r:id="rId5"/>
                  </p:custDataLst>
                </p:nvPr>
              </p:nvSpPr>
              <p:spPr>
                <a:xfrm>
                  <a:off x="6048025" y="3966112"/>
                  <a:ext cx="603573" cy="1020759"/>
                </a:xfrm>
                <a:custGeom>
                  <a:avLst/>
                  <a:gdLst>
                    <a:gd name="connsiteX0" fmla="*/ 0 w 733425"/>
                    <a:gd name="connsiteY0" fmla="*/ 0 h 1240631"/>
                    <a:gd name="connsiteX1" fmla="*/ 733425 w 733425"/>
                    <a:gd name="connsiteY1" fmla="*/ 2381 h 1240631"/>
                    <a:gd name="connsiteX2" fmla="*/ 733425 w 733425"/>
                    <a:gd name="connsiteY2" fmla="*/ 1047750 h 1240631"/>
                    <a:gd name="connsiteX3" fmla="*/ 0 w 733425"/>
                    <a:gd name="connsiteY3" fmla="*/ 1240631 h 1240631"/>
                    <a:gd name="connsiteX4" fmla="*/ 0 w 733425"/>
                    <a:gd name="connsiteY4" fmla="*/ 0 h 1240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425" h="1240631">
                      <a:moveTo>
                        <a:pt x="0" y="0"/>
                      </a:moveTo>
                      <a:lnTo>
                        <a:pt x="733425" y="2381"/>
                      </a:lnTo>
                      <a:lnTo>
                        <a:pt x="733425" y="1047750"/>
                      </a:lnTo>
                      <a:lnTo>
                        <a:pt x="0" y="12406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800">
                    <a:solidFill>
                      <a:srgbClr val="FFFFFF"/>
                    </a:solidFill>
                    <a:latin typeface="Impact" panose="020B0806030902050204" pitchFamily="34" charset="0"/>
                    <a:ea typeface="Arial Unicode MS" panose="020B0604020202020204" pitchFamily="34" charset="-122"/>
                    <a:cs typeface="Arial Unicode MS" panose="020B0604020202020204" pitchFamily="34" charset="-122"/>
                  </a:endParaRPr>
                </a:p>
              </p:txBody>
            </p:sp>
            <p:sp>
              <p:nvSpPr>
                <p:cNvPr id="7" name="MH_Other_5"/>
                <p:cNvSpPr/>
                <p:nvPr>
                  <p:custDataLst>
                    <p:tags r:id="rId6"/>
                  </p:custDataLst>
                </p:nvPr>
              </p:nvSpPr>
              <p:spPr>
                <a:xfrm>
                  <a:off x="6043181" y="4823760"/>
                  <a:ext cx="608417" cy="1183869"/>
                </a:xfrm>
                <a:custGeom>
                  <a:avLst/>
                  <a:gdLst>
                    <a:gd name="connsiteX0" fmla="*/ 731044 w 731044"/>
                    <a:gd name="connsiteY0" fmla="*/ 0 h 1438275"/>
                    <a:gd name="connsiteX1" fmla="*/ 731044 w 731044"/>
                    <a:gd name="connsiteY1" fmla="*/ 1057275 h 1438275"/>
                    <a:gd name="connsiteX2" fmla="*/ 0 w 731044"/>
                    <a:gd name="connsiteY2" fmla="*/ 1438275 h 1438275"/>
                    <a:gd name="connsiteX3" fmla="*/ 0 w 731044"/>
                    <a:gd name="connsiteY3" fmla="*/ 197644 h 1438275"/>
                    <a:gd name="connsiteX4" fmla="*/ 731044 w 731044"/>
                    <a:gd name="connsiteY4" fmla="*/ 0 h 1438275"/>
                    <a:gd name="connsiteX0-1" fmla="*/ 738761 w 738761"/>
                    <a:gd name="connsiteY0-2" fmla="*/ 0 h 1438275"/>
                    <a:gd name="connsiteX1-3" fmla="*/ 738761 w 738761"/>
                    <a:gd name="connsiteY1-4" fmla="*/ 1057275 h 1438275"/>
                    <a:gd name="connsiteX2-5" fmla="*/ 7717 w 738761"/>
                    <a:gd name="connsiteY2-6" fmla="*/ 1438275 h 1438275"/>
                    <a:gd name="connsiteX3-7" fmla="*/ 0 w 738761"/>
                    <a:gd name="connsiteY3-8" fmla="*/ 197645 h 1438275"/>
                    <a:gd name="connsiteX4-9" fmla="*/ 738761 w 738761"/>
                    <a:gd name="connsiteY4-10" fmla="*/ 0 h 14382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738761" h="1438275">
                      <a:moveTo>
                        <a:pt x="738761" y="0"/>
                      </a:moveTo>
                      <a:lnTo>
                        <a:pt x="738761" y="1057275"/>
                      </a:lnTo>
                      <a:lnTo>
                        <a:pt x="7717" y="1438275"/>
                      </a:lnTo>
                      <a:cubicBezTo>
                        <a:pt x="5145" y="1024732"/>
                        <a:pt x="2572" y="611188"/>
                        <a:pt x="0" y="197645"/>
                      </a:cubicBezTo>
                      <a:lnTo>
                        <a:pt x="73876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00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" name="MH_Other_6"/>
                <p:cNvSpPr/>
                <p:nvPr>
                  <p:custDataLst>
                    <p:tags r:id="rId7"/>
                  </p:custDataLst>
                </p:nvPr>
              </p:nvSpPr>
              <p:spPr>
                <a:xfrm flipH="1">
                  <a:off x="5443483" y="1929857"/>
                  <a:ext cx="603573" cy="1181238"/>
                </a:xfrm>
                <a:custGeom>
                  <a:avLst/>
                  <a:gdLst>
                    <a:gd name="connsiteX0" fmla="*/ 2381 w 733425"/>
                    <a:gd name="connsiteY0" fmla="*/ 0 h 1434603"/>
                    <a:gd name="connsiteX1" fmla="*/ 733425 w 733425"/>
                    <a:gd name="connsiteY1" fmla="*/ 383266 h 1434603"/>
                    <a:gd name="connsiteX2" fmla="*/ 733425 w 733425"/>
                    <a:gd name="connsiteY2" fmla="*/ 1434603 h 1434603"/>
                    <a:gd name="connsiteX3" fmla="*/ 0 w 733425"/>
                    <a:gd name="connsiteY3" fmla="*/ 1235868 h 1434603"/>
                    <a:gd name="connsiteX4" fmla="*/ 2381 w 733425"/>
                    <a:gd name="connsiteY4" fmla="*/ 0 h 1434603"/>
                    <a:gd name="connsiteX0-1" fmla="*/ 229 w 733654"/>
                    <a:gd name="connsiteY0-2" fmla="*/ 0 h 1434603"/>
                    <a:gd name="connsiteX1-3" fmla="*/ 733654 w 733654"/>
                    <a:gd name="connsiteY1-4" fmla="*/ 383266 h 1434603"/>
                    <a:gd name="connsiteX2-5" fmla="*/ 733654 w 733654"/>
                    <a:gd name="connsiteY2-6" fmla="*/ 1434603 h 1434603"/>
                    <a:gd name="connsiteX3-7" fmla="*/ 229 w 733654"/>
                    <a:gd name="connsiteY3-8" fmla="*/ 1235868 h 1434603"/>
                    <a:gd name="connsiteX4-9" fmla="*/ 229 w 733654"/>
                    <a:gd name="connsiteY4-10" fmla="*/ 0 h 143460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733654" h="1434603">
                      <a:moveTo>
                        <a:pt x="229" y="0"/>
                      </a:moveTo>
                      <a:lnTo>
                        <a:pt x="733654" y="383266"/>
                      </a:lnTo>
                      <a:lnTo>
                        <a:pt x="733654" y="1434603"/>
                      </a:lnTo>
                      <a:lnTo>
                        <a:pt x="229" y="1235868"/>
                      </a:lnTo>
                      <a:cubicBezTo>
                        <a:pt x="1023" y="823912"/>
                        <a:pt x="-565" y="411956"/>
                        <a:pt x="22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00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" name="MH_Other_7"/>
                <p:cNvSpPr/>
                <p:nvPr>
                  <p:custDataLst>
                    <p:tags r:id="rId8"/>
                  </p:custDataLst>
                </p:nvPr>
              </p:nvSpPr>
              <p:spPr>
                <a:xfrm flipH="1">
                  <a:off x="5443483" y="2940092"/>
                  <a:ext cx="603573" cy="1028650"/>
                </a:xfrm>
                <a:custGeom>
                  <a:avLst/>
                  <a:gdLst>
                    <a:gd name="connsiteX0" fmla="*/ 0 w 733425"/>
                    <a:gd name="connsiteY0" fmla="*/ 0 h 1250156"/>
                    <a:gd name="connsiteX1" fmla="*/ 733425 w 733425"/>
                    <a:gd name="connsiteY1" fmla="*/ 195262 h 1250156"/>
                    <a:gd name="connsiteX2" fmla="*/ 733425 w 733425"/>
                    <a:gd name="connsiteY2" fmla="*/ 1250156 h 1250156"/>
                    <a:gd name="connsiteX3" fmla="*/ 0 w 733425"/>
                    <a:gd name="connsiteY3" fmla="*/ 1245393 h 1250156"/>
                    <a:gd name="connsiteX4" fmla="*/ 0 w 733425"/>
                    <a:gd name="connsiteY4" fmla="*/ 0 h 12501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425" h="1250156">
                      <a:moveTo>
                        <a:pt x="0" y="0"/>
                      </a:moveTo>
                      <a:lnTo>
                        <a:pt x="733425" y="195262"/>
                      </a:lnTo>
                      <a:lnTo>
                        <a:pt x="733425" y="1250156"/>
                      </a:lnTo>
                      <a:lnTo>
                        <a:pt x="0" y="124539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800">
                    <a:solidFill>
                      <a:srgbClr val="FFFFFF"/>
                    </a:solidFill>
                    <a:latin typeface="Impact" panose="020B0806030902050204" pitchFamily="34" charset="0"/>
                    <a:ea typeface="Arial Unicode MS" panose="020B0604020202020204" pitchFamily="34" charset="-122"/>
                    <a:cs typeface="Arial Unicode MS" panose="020B0604020202020204" pitchFamily="34" charset="-122"/>
                  </a:endParaRPr>
                </a:p>
              </p:txBody>
            </p:sp>
            <p:sp>
              <p:nvSpPr>
                <p:cNvPr id="10" name="MH_Other_8"/>
                <p:cNvSpPr/>
                <p:nvPr>
                  <p:custDataLst>
                    <p:tags r:id="rId9"/>
                  </p:custDataLst>
                </p:nvPr>
              </p:nvSpPr>
              <p:spPr>
                <a:xfrm flipH="1">
                  <a:off x="5443483" y="3966112"/>
                  <a:ext cx="603573" cy="1020759"/>
                </a:xfrm>
                <a:custGeom>
                  <a:avLst/>
                  <a:gdLst>
                    <a:gd name="connsiteX0" fmla="*/ 0 w 733425"/>
                    <a:gd name="connsiteY0" fmla="*/ 0 h 1240631"/>
                    <a:gd name="connsiteX1" fmla="*/ 733425 w 733425"/>
                    <a:gd name="connsiteY1" fmla="*/ 2381 h 1240631"/>
                    <a:gd name="connsiteX2" fmla="*/ 733425 w 733425"/>
                    <a:gd name="connsiteY2" fmla="*/ 1047750 h 1240631"/>
                    <a:gd name="connsiteX3" fmla="*/ 0 w 733425"/>
                    <a:gd name="connsiteY3" fmla="*/ 1240631 h 1240631"/>
                    <a:gd name="connsiteX4" fmla="*/ 0 w 733425"/>
                    <a:gd name="connsiteY4" fmla="*/ 0 h 1240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425" h="1240631">
                      <a:moveTo>
                        <a:pt x="0" y="0"/>
                      </a:moveTo>
                      <a:lnTo>
                        <a:pt x="733425" y="2381"/>
                      </a:lnTo>
                      <a:lnTo>
                        <a:pt x="733425" y="1047750"/>
                      </a:lnTo>
                      <a:lnTo>
                        <a:pt x="0" y="12406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sz="200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" name="MH_Other_9"/>
                <p:cNvSpPr/>
                <p:nvPr>
                  <p:custDataLst>
                    <p:tags r:id="rId10"/>
                  </p:custDataLst>
                </p:nvPr>
              </p:nvSpPr>
              <p:spPr>
                <a:xfrm flipH="1">
                  <a:off x="5443483" y="4823760"/>
                  <a:ext cx="608417" cy="1183869"/>
                </a:xfrm>
                <a:custGeom>
                  <a:avLst/>
                  <a:gdLst>
                    <a:gd name="connsiteX0" fmla="*/ 731044 w 731044"/>
                    <a:gd name="connsiteY0" fmla="*/ 0 h 1438275"/>
                    <a:gd name="connsiteX1" fmla="*/ 731044 w 731044"/>
                    <a:gd name="connsiteY1" fmla="*/ 1057275 h 1438275"/>
                    <a:gd name="connsiteX2" fmla="*/ 0 w 731044"/>
                    <a:gd name="connsiteY2" fmla="*/ 1438275 h 1438275"/>
                    <a:gd name="connsiteX3" fmla="*/ 0 w 731044"/>
                    <a:gd name="connsiteY3" fmla="*/ 197644 h 1438275"/>
                    <a:gd name="connsiteX4" fmla="*/ 731044 w 731044"/>
                    <a:gd name="connsiteY4" fmla="*/ 0 h 1438275"/>
                    <a:gd name="connsiteX0-1" fmla="*/ 738761 w 738761"/>
                    <a:gd name="connsiteY0-2" fmla="*/ 0 h 1438275"/>
                    <a:gd name="connsiteX1-3" fmla="*/ 738761 w 738761"/>
                    <a:gd name="connsiteY1-4" fmla="*/ 1057275 h 1438275"/>
                    <a:gd name="connsiteX2-5" fmla="*/ 7717 w 738761"/>
                    <a:gd name="connsiteY2-6" fmla="*/ 1438275 h 1438275"/>
                    <a:gd name="connsiteX3-7" fmla="*/ 0 w 738761"/>
                    <a:gd name="connsiteY3-8" fmla="*/ 189928 h 1438275"/>
                    <a:gd name="connsiteX4-9" fmla="*/ 738761 w 738761"/>
                    <a:gd name="connsiteY4-10" fmla="*/ 0 h 14382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738761" h="1438275">
                      <a:moveTo>
                        <a:pt x="738761" y="0"/>
                      </a:moveTo>
                      <a:lnTo>
                        <a:pt x="738761" y="1057275"/>
                      </a:lnTo>
                      <a:lnTo>
                        <a:pt x="7717" y="1438275"/>
                      </a:lnTo>
                      <a:cubicBezTo>
                        <a:pt x="5145" y="1022159"/>
                        <a:pt x="2572" y="606044"/>
                        <a:pt x="0" y="189928"/>
                      </a:cubicBezTo>
                      <a:lnTo>
                        <a:pt x="73876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sz="2800">
                      <a:solidFill>
                        <a:srgbClr val="FFFFFF"/>
                      </a:solidFill>
                      <a:latin typeface="Impact" panose="020B0806030902050204" pitchFamily="34" charset="0"/>
                      <a:ea typeface="Arial Unicode MS" panose="020B0604020202020204" pitchFamily="34" charset="-122"/>
                      <a:cs typeface="Arial Unicode MS" panose="020B0604020202020204" pitchFamily="34" charset="-122"/>
                    </a:rPr>
                    <a:t>02</a:t>
                  </a:r>
                  <a:endParaRPr lang="zh-CN" altLang="en-US" sz="2800">
                    <a:solidFill>
                      <a:srgbClr val="FFFFFF"/>
                    </a:solidFill>
                    <a:latin typeface="Impact" panose="020B0806030902050204" pitchFamily="34" charset="0"/>
                    <a:ea typeface="Arial Unicode MS" panose="020B0604020202020204" pitchFamily="34" charset="-122"/>
                    <a:cs typeface="Arial Unicode MS" panose="020B0604020202020204" pitchFamily="34" charset="-122"/>
                  </a:endParaRPr>
                </a:p>
              </p:txBody>
            </p:sp>
          </p:grpSp>
        </p:grpSp>
        <p:sp>
          <p:nvSpPr>
            <p:cNvPr id="17" name="矩形 26"/>
            <p:cNvSpPr>
              <a:spLocks noChangeArrowheads="1"/>
            </p:cNvSpPr>
            <p:nvPr/>
          </p:nvSpPr>
          <p:spPr bwMode="auto">
            <a:xfrm>
              <a:off x="741" y="8115"/>
              <a:ext cx="16426" cy="2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可以说明现象发展变化的均衡性，稳定性，节奏性。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  <a:sym typeface="+mn-ea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标志变异指标越大，说明现象的发展变动程度愈大，愈不稳定。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  <a:sym typeface="+mn-ea"/>
              </a:endParaRPr>
            </a:p>
          </p:txBody>
        </p:sp>
        <p:sp>
          <p:nvSpPr>
            <p:cNvPr id="18" name="矩形 27"/>
            <p:cNvSpPr>
              <a:spLocks noChangeArrowheads="1"/>
            </p:cNvSpPr>
            <p:nvPr/>
          </p:nvSpPr>
          <p:spPr bwMode="auto">
            <a:xfrm>
              <a:off x="742" y="2379"/>
              <a:ext cx="18059" cy="2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它是衡量平均数代表性的尺度。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  <a:sym typeface="+mn-ea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标志变异指标越大，标志值愈分散，平均数的代表性愈差，反之愈大。</a:t>
              </a:r>
              <a:endParaRPr lang="zh-CN" altLang="en-US" sz="2800" dirty="0">
                <a:latin typeface="造字工房悦黑体验版纤细体"/>
                <a:ea typeface="造字工房悦黑体验版纤细体"/>
                <a:cs typeface="造字工房悦黑体验版纤细体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54000" y="113665"/>
            <a:ext cx="7237095" cy="1648460"/>
            <a:chOff x="400" y="179"/>
            <a:chExt cx="11397" cy="2596"/>
          </a:xfrm>
        </p:grpSpPr>
        <p:sp>
          <p:nvSpPr>
            <p:cNvPr id="3" name="矩形 2"/>
            <p:cNvSpPr/>
            <p:nvPr/>
          </p:nvSpPr>
          <p:spPr>
            <a:xfrm>
              <a:off x="3365" y="749"/>
              <a:ext cx="8432" cy="1113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l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标准差有什么用途？</a:t>
              </a:r>
              <a:endParaRPr lang="zh-CN" altLang="en-US" sz="4000" b="1" dirty="0"/>
            </a:p>
          </p:txBody>
        </p:sp>
        <p:sp>
          <p:nvSpPr>
            <p:cNvPr id="21" name="Freeform 5"/>
            <p:cNvSpPr/>
            <p:nvPr/>
          </p:nvSpPr>
          <p:spPr bwMode="auto">
            <a:xfrm>
              <a:off x="400" y="179"/>
              <a:ext cx="2450" cy="2596"/>
            </a:xfrm>
            <a:custGeom>
              <a:avLst/>
              <a:gdLst>
                <a:gd name="T0" fmla="*/ 2245 w 2245"/>
                <a:gd name="T1" fmla="*/ 0 h 2370"/>
                <a:gd name="T2" fmla="*/ 1772 w 2245"/>
                <a:gd name="T3" fmla="*/ 223 h 2370"/>
                <a:gd name="T4" fmla="*/ 702 w 2245"/>
                <a:gd name="T5" fmla="*/ 223 h 2370"/>
                <a:gd name="T6" fmla="*/ 0 w 2245"/>
                <a:gd name="T7" fmla="*/ 1012 h 2370"/>
                <a:gd name="T8" fmla="*/ 0 w 2245"/>
                <a:gd name="T9" fmla="*/ 2370 h 2370"/>
                <a:gd name="T10" fmla="*/ 468 w 2245"/>
                <a:gd name="T11" fmla="*/ 2089 h 2370"/>
                <a:gd name="T12" fmla="*/ 1431 w 2245"/>
                <a:gd name="T13" fmla="*/ 2089 h 2370"/>
                <a:gd name="T14" fmla="*/ 2240 w 2245"/>
                <a:gd name="T15" fmla="*/ 1373 h 2370"/>
                <a:gd name="T16" fmla="*/ 2245 w 2245"/>
                <a:gd name="T17" fmla="*/ 0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45" h="2370">
                  <a:moveTo>
                    <a:pt x="2245" y="0"/>
                  </a:moveTo>
                  <a:cubicBezTo>
                    <a:pt x="2134" y="114"/>
                    <a:pt x="1990" y="199"/>
                    <a:pt x="1772" y="223"/>
                  </a:cubicBezTo>
                  <a:cubicBezTo>
                    <a:pt x="1415" y="223"/>
                    <a:pt x="1058" y="223"/>
                    <a:pt x="702" y="223"/>
                  </a:cubicBezTo>
                  <a:cubicBezTo>
                    <a:pt x="409" y="254"/>
                    <a:pt x="2" y="616"/>
                    <a:pt x="0" y="1012"/>
                  </a:cubicBezTo>
                  <a:cubicBezTo>
                    <a:pt x="0" y="1465"/>
                    <a:pt x="0" y="1917"/>
                    <a:pt x="0" y="2370"/>
                  </a:cubicBezTo>
                  <a:cubicBezTo>
                    <a:pt x="101" y="2221"/>
                    <a:pt x="241" y="2112"/>
                    <a:pt x="468" y="2089"/>
                  </a:cubicBezTo>
                  <a:cubicBezTo>
                    <a:pt x="789" y="2089"/>
                    <a:pt x="1110" y="2089"/>
                    <a:pt x="1431" y="2089"/>
                  </a:cubicBezTo>
                  <a:cubicBezTo>
                    <a:pt x="1798" y="2064"/>
                    <a:pt x="2087" y="1870"/>
                    <a:pt x="2240" y="1373"/>
                  </a:cubicBezTo>
                  <a:cubicBezTo>
                    <a:pt x="2242" y="916"/>
                    <a:pt x="2243" y="458"/>
                    <a:pt x="2245" y="0"/>
                  </a:cubicBezTo>
                  <a:close/>
                </a:path>
              </a:pathLst>
            </a:custGeom>
            <a:solidFill>
              <a:schemeClr val="accent4"/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376" tIns="45689" rIns="91376" bIns="45689" numCol="1" anchor="t" anchorCtr="0" compatLnSpc="1"/>
            <a:p>
              <a:endParaRPr lang="zh-CN" altLang="en-US" sz="1800">
                <a:solidFill>
                  <a:schemeClr val="accent1"/>
                </a:solidFill>
              </a:endParaRPr>
            </a:p>
          </p:txBody>
        </p:sp>
        <p:sp>
          <p:nvSpPr>
            <p:cNvPr id="22" name="TextBox 8"/>
            <p:cNvSpPr txBox="1"/>
            <p:nvPr/>
          </p:nvSpPr>
          <p:spPr>
            <a:xfrm>
              <a:off x="897" y="798"/>
              <a:ext cx="1454" cy="1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0</a:t>
              </a:r>
              <a:r>
                <a:rPr lang="en-US" altLang="zh-CN" sz="4000" b="1" dirty="0">
                  <a:latin typeface="迷你简汉真广标"/>
                  <a:ea typeface="迷你简汉真广标"/>
                  <a:cs typeface="迷你简汉真广标"/>
                </a:rPr>
                <a:t>3</a:t>
              </a:r>
              <a:endParaRPr lang="en-US" altLang="zh-CN" sz="4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010285" y="2055495"/>
            <a:ext cx="9685020" cy="2105660"/>
            <a:chOff x="1836" y="10966"/>
            <a:chExt cx="15252" cy="3316"/>
          </a:xfrm>
        </p:grpSpPr>
        <p:sp>
          <p:nvSpPr>
            <p:cNvPr id="23" name="矩形 22"/>
            <p:cNvSpPr/>
            <p:nvPr/>
          </p:nvSpPr>
          <p:spPr bwMode="auto">
            <a:xfrm>
              <a:off x="1836" y="10966"/>
              <a:ext cx="15253" cy="3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4" name="矩形 3"/>
            <p:cNvSpPr>
              <a:spLocks noChangeArrowheads="1"/>
            </p:cNvSpPr>
            <p:nvPr/>
          </p:nvSpPr>
          <p:spPr bwMode="auto">
            <a:xfrm>
              <a:off x="2218" y="11667"/>
              <a:ext cx="14490" cy="2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ea typeface="迷你简汉真广标"/>
                  <a:cs typeface="迷你简汉真广标"/>
                  <a:sym typeface="+mn-ea"/>
                </a:rPr>
                <a:t>如果两个及以上的总体比较时，平均数必须相等</a:t>
              </a:r>
              <a:endPara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  <a:sym typeface="+mn-ea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ea typeface="迷你简汉真广标"/>
                  <a:cs typeface="迷你简汉真广标"/>
                </a:rPr>
                <a:t>标准差越小，离散程度越小，平均数的代表性越好</a:t>
              </a:r>
              <a:endPara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5"/>
          <p:cNvSpPr/>
          <p:nvPr/>
        </p:nvSpPr>
        <p:spPr>
          <a:xfrm rot="1451767">
            <a:off x="9836139" y="2704557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809750" y="131445"/>
            <a:ext cx="590296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迷你简汉真广标"/>
                <a:ea typeface="迷你简汉真广标"/>
                <a:cs typeface="迷你简汉真广标"/>
                <a:sym typeface="+mn-ea"/>
              </a:rPr>
              <a:t>学操作学原理</a:t>
            </a:r>
            <a:endParaRPr lang="zh-CN" altLang="en-US" sz="2800" b="1" dirty="0">
              <a:latin typeface="迷你简汉真广标"/>
              <a:ea typeface="迷你简汉真广标"/>
              <a:cs typeface="迷你简汉真广标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迷你简汉真广标"/>
                <a:ea typeface="迷你简汉真广标"/>
                <a:cs typeface="迷你简汉真广标"/>
                <a:sym typeface="+mn-ea"/>
              </a:rPr>
              <a:t>甲、乙两厂工人的日产量资料如下：</a:t>
            </a:r>
            <a:endParaRPr lang="zh-CN" altLang="en-US" sz="2800" b="1" dirty="0">
              <a:latin typeface="迷你简汉真广标"/>
              <a:ea typeface="迷你简汉真广标"/>
              <a:cs typeface="迷你简汉真广标"/>
            </a:endParaRPr>
          </a:p>
        </p:txBody>
      </p:sp>
      <p:graphicFrame>
        <p:nvGraphicFramePr>
          <p:cNvPr id="11" name="表格 10"/>
          <p:cNvGraphicFramePr/>
          <p:nvPr/>
        </p:nvGraphicFramePr>
        <p:xfrm>
          <a:off x="2014220" y="868680"/>
          <a:ext cx="766445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2225"/>
                <a:gridCol w="3832225"/>
              </a:tblGrid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甲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乙 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40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55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59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67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61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80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62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000125" y="6065520"/>
            <a:ext cx="590296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800" b="1" dirty="0">
                <a:latin typeface="迷你简汉真广标"/>
                <a:ea typeface="迷你简汉真广标"/>
                <a:cs typeface="迷你简汉真广标"/>
              </a:rPr>
              <a:t>要求：试比较两组资料的离散程度。</a:t>
            </a:r>
            <a:endParaRPr lang="zh-CN" altLang="en-US" sz="2800" b="1" dirty="0">
              <a:latin typeface="迷你简汉真广标"/>
              <a:ea typeface="迷你简汉真广标"/>
              <a:cs typeface="迷你简汉真广标"/>
            </a:endParaRPr>
          </a:p>
        </p:txBody>
      </p:sp>
      <p:sp>
        <p:nvSpPr>
          <p:cNvPr id="4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chemeClr val="accent4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2" name="TextBox 8"/>
          <p:cNvSpPr txBox="1"/>
          <p:nvPr/>
        </p:nvSpPr>
        <p:spPr>
          <a:xfrm>
            <a:off x="318274" y="506883"/>
            <a:ext cx="13055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 b="1" dirty="0">
                <a:latin typeface="迷你简汉真广标"/>
                <a:ea typeface="迷你简汉真广标"/>
                <a:cs typeface="迷你简汉真广标"/>
              </a:rPr>
              <a:t>示范</a:t>
            </a:r>
            <a:endParaRPr lang="zh-CN" altLang="en-US" sz="4400" b="1" dirty="0">
              <a:solidFill>
                <a:schemeClr val="bg1"/>
              </a:solidFill>
              <a:latin typeface="迷你简汉真广标"/>
              <a:ea typeface="迷你简汉真广标"/>
              <a:cs typeface="迷你简汉真广标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2" dur="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4" grpId="0" bldLvl="0" animBg="1"/>
      <p:bldP spid="4" grpId="1" bldLvl="0" animBg="1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5"/>
          <p:cNvSpPr/>
          <p:nvPr/>
        </p:nvSpPr>
        <p:spPr>
          <a:xfrm rot="1451767">
            <a:off x="-800492" y="4677868"/>
            <a:ext cx="8401954" cy="3582258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  <a:gd name="connsiteX0-11" fmla="*/ 0 w 8522335"/>
              <a:gd name="connsiteY0-12" fmla="*/ 0 h 4252065"/>
              <a:gd name="connsiteX1-13" fmla="*/ 8522335 w 8522335"/>
              <a:gd name="connsiteY1-14" fmla="*/ 0 h 4252065"/>
              <a:gd name="connsiteX2-15" fmla="*/ 8522335 w 8522335"/>
              <a:gd name="connsiteY2-16" fmla="*/ 4252065 h 4252065"/>
              <a:gd name="connsiteX3-17" fmla="*/ 773198 w 8522335"/>
              <a:gd name="connsiteY3-18" fmla="*/ 2412662 h 4252065"/>
              <a:gd name="connsiteX4-19" fmla="*/ 0 w 8522335"/>
              <a:gd name="connsiteY4-20" fmla="*/ 0 h 4252065"/>
              <a:gd name="connsiteX0-21" fmla="*/ 0 w 8401954"/>
              <a:gd name="connsiteY0-22" fmla="*/ 0 h 4317254"/>
              <a:gd name="connsiteX1-23" fmla="*/ 8401954 w 8401954"/>
              <a:gd name="connsiteY1-24" fmla="*/ 65189 h 4317254"/>
              <a:gd name="connsiteX2-25" fmla="*/ 8401954 w 8401954"/>
              <a:gd name="connsiteY2-26" fmla="*/ 4317254 h 4317254"/>
              <a:gd name="connsiteX3-27" fmla="*/ 652817 w 8401954"/>
              <a:gd name="connsiteY3-28" fmla="*/ 2477851 h 4317254"/>
              <a:gd name="connsiteX4-29" fmla="*/ 0 w 8401954"/>
              <a:gd name="connsiteY4-30" fmla="*/ 0 h 43172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401954" h="4317254">
                <a:moveTo>
                  <a:pt x="0" y="0"/>
                </a:moveTo>
                <a:lnTo>
                  <a:pt x="8401954" y="65189"/>
                </a:lnTo>
                <a:lnTo>
                  <a:pt x="8401954" y="4317254"/>
                </a:lnTo>
                <a:lnTo>
                  <a:pt x="652817" y="24778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1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5"/>
          <p:cNvSpPr/>
          <p:nvPr/>
        </p:nvSpPr>
        <p:spPr>
          <a:xfrm rot="1451767">
            <a:off x="-800492" y="1638380"/>
            <a:ext cx="8401954" cy="3582258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  <a:gd name="connsiteX0-11" fmla="*/ 0 w 8522335"/>
              <a:gd name="connsiteY0-12" fmla="*/ 0 h 4252065"/>
              <a:gd name="connsiteX1-13" fmla="*/ 8522335 w 8522335"/>
              <a:gd name="connsiteY1-14" fmla="*/ 0 h 4252065"/>
              <a:gd name="connsiteX2-15" fmla="*/ 8522335 w 8522335"/>
              <a:gd name="connsiteY2-16" fmla="*/ 4252065 h 4252065"/>
              <a:gd name="connsiteX3-17" fmla="*/ 773198 w 8522335"/>
              <a:gd name="connsiteY3-18" fmla="*/ 2412662 h 4252065"/>
              <a:gd name="connsiteX4-19" fmla="*/ 0 w 8522335"/>
              <a:gd name="connsiteY4-20" fmla="*/ 0 h 4252065"/>
              <a:gd name="connsiteX0-21" fmla="*/ 0 w 8401954"/>
              <a:gd name="connsiteY0-22" fmla="*/ 0 h 4317254"/>
              <a:gd name="connsiteX1-23" fmla="*/ 8401954 w 8401954"/>
              <a:gd name="connsiteY1-24" fmla="*/ 65189 h 4317254"/>
              <a:gd name="connsiteX2-25" fmla="*/ 8401954 w 8401954"/>
              <a:gd name="connsiteY2-26" fmla="*/ 4317254 h 4317254"/>
              <a:gd name="connsiteX3-27" fmla="*/ 652817 w 8401954"/>
              <a:gd name="connsiteY3-28" fmla="*/ 2477851 h 4317254"/>
              <a:gd name="connsiteX4-29" fmla="*/ 0 w 8401954"/>
              <a:gd name="connsiteY4-30" fmla="*/ 0 h 43172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401954" h="4317254">
                <a:moveTo>
                  <a:pt x="0" y="0"/>
                </a:moveTo>
                <a:lnTo>
                  <a:pt x="8401954" y="65189"/>
                </a:lnTo>
                <a:lnTo>
                  <a:pt x="8401954" y="4317254"/>
                </a:lnTo>
                <a:lnTo>
                  <a:pt x="652817" y="24778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1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200705" name="内容占位符 190465"/>
          <p:cNvGraphicFramePr>
            <a:graphicFrameLocks noGrp="1" noChangeAspect="1"/>
          </p:cNvGraphicFramePr>
          <p:nvPr>
            <p:ph idx="1"/>
          </p:nvPr>
        </p:nvGraphicFramePr>
        <p:xfrm>
          <a:off x="897890" y="1136015"/>
          <a:ext cx="10274300" cy="423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" r:id="rId1" imgW="3606165" imgH="1485900" progId="Equation.3">
                  <p:embed/>
                </p:oleObj>
              </mc:Choice>
              <mc:Fallback>
                <p:oleObj name="" r:id="rId1" imgW="3606165" imgH="1485900" progId="Equation.3">
                  <p:embed/>
                  <p:pic>
                    <p:nvPicPr>
                      <p:cNvPr id="0" name="图片 317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7890" y="1136015"/>
                        <a:ext cx="10274300" cy="423418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 bwMode="auto">
          <a:xfrm>
            <a:off x="8073390" y="283845"/>
            <a:ext cx="3954145" cy="6251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矩形 5"/>
          <p:cNvSpPr/>
          <p:nvPr/>
        </p:nvSpPr>
        <p:spPr>
          <a:xfrm rot="1451767">
            <a:off x="-800492" y="4677868"/>
            <a:ext cx="8401954" cy="3582258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  <a:gd name="connsiteX0-11" fmla="*/ 0 w 8522335"/>
              <a:gd name="connsiteY0-12" fmla="*/ 0 h 4252065"/>
              <a:gd name="connsiteX1-13" fmla="*/ 8522335 w 8522335"/>
              <a:gd name="connsiteY1-14" fmla="*/ 0 h 4252065"/>
              <a:gd name="connsiteX2-15" fmla="*/ 8522335 w 8522335"/>
              <a:gd name="connsiteY2-16" fmla="*/ 4252065 h 4252065"/>
              <a:gd name="connsiteX3-17" fmla="*/ 773198 w 8522335"/>
              <a:gd name="connsiteY3-18" fmla="*/ 2412662 h 4252065"/>
              <a:gd name="connsiteX4-19" fmla="*/ 0 w 8522335"/>
              <a:gd name="connsiteY4-20" fmla="*/ 0 h 4252065"/>
              <a:gd name="connsiteX0-21" fmla="*/ 0 w 8401954"/>
              <a:gd name="connsiteY0-22" fmla="*/ 0 h 4317254"/>
              <a:gd name="connsiteX1-23" fmla="*/ 8401954 w 8401954"/>
              <a:gd name="connsiteY1-24" fmla="*/ 65189 h 4317254"/>
              <a:gd name="connsiteX2-25" fmla="*/ 8401954 w 8401954"/>
              <a:gd name="connsiteY2-26" fmla="*/ 4317254 h 4317254"/>
              <a:gd name="connsiteX3-27" fmla="*/ 652817 w 8401954"/>
              <a:gd name="connsiteY3-28" fmla="*/ 2477851 h 4317254"/>
              <a:gd name="connsiteX4-29" fmla="*/ 0 w 8401954"/>
              <a:gd name="connsiteY4-30" fmla="*/ 0 h 43172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401954" h="4317254">
                <a:moveTo>
                  <a:pt x="0" y="0"/>
                </a:moveTo>
                <a:lnTo>
                  <a:pt x="8401954" y="65189"/>
                </a:lnTo>
                <a:lnTo>
                  <a:pt x="8401954" y="4317254"/>
                </a:lnTo>
                <a:lnTo>
                  <a:pt x="652817" y="24778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1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 5"/>
          <p:cNvSpPr/>
          <p:nvPr/>
        </p:nvSpPr>
        <p:spPr>
          <a:xfrm rot="1451767">
            <a:off x="-800492" y="1638380"/>
            <a:ext cx="8401954" cy="3582258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  <a:gd name="connsiteX0-11" fmla="*/ 0 w 8522335"/>
              <a:gd name="connsiteY0-12" fmla="*/ 0 h 4252065"/>
              <a:gd name="connsiteX1-13" fmla="*/ 8522335 w 8522335"/>
              <a:gd name="connsiteY1-14" fmla="*/ 0 h 4252065"/>
              <a:gd name="connsiteX2-15" fmla="*/ 8522335 w 8522335"/>
              <a:gd name="connsiteY2-16" fmla="*/ 4252065 h 4252065"/>
              <a:gd name="connsiteX3-17" fmla="*/ 773198 w 8522335"/>
              <a:gd name="connsiteY3-18" fmla="*/ 2412662 h 4252065"/>
              <a:gd name="connsiteX4-19" fmla="*/ 0 w 8522335"/>
              <a:gd name="connsiteY4-20" fmla="*/ 0 h 4252065"/>
              <a:gd name="connsiteX0-21" fmla="*/ 0 w 8401954"/>
              <a:gd name="connsiteY0-22" fmla="*/ 0 h 4317254"/>
              <a:gd name="connsiteX1-23" fmla="*/ 8401954 w 8401954"/>
              <a:gd name="connsiteY1-24" fmla="*/ 65189 h 4317254"/>
              <a:gd name="connsiteX2-25" fmla="*/ 8401954 w 8401954"/>
              <a:gd name="connsiteY2-26" fmla="*/ 4317254 h 4317254"/>
              <a:gd name="connsiteX3-27" fmla="*/ 652817 w 8401954"/>
              <a:gd name="connsiteY3-28" fmla="*/ 2477851 h 4317254"/>
              <a:gd name="connsiteX4-29" fmla="*/ 0 w 8401954"/>
              <a:gd name="connsiteY4-30" fmla="*/ 0 h 43172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401954" h="4317254">
                <a:moveTo>
                  <a:pt x="0" y="0"/>
                </a:moveTo>
                <a:lnTo>
                  <a:pt x="8401954" y="65189"/>
                </a:lnTo>
                <a:lnTo>
                  <a:pt x="8401954" y="4317254"/>
                </a:lnTo>
                <a:lnTo>
                  <a:pt x="652817" y="247785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1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2" name="内容占位符 190465"/>
          <p:cNvGraphicFramePr>
            <a:graphicFrameLocks noGrp="1" noChangeAspect="1"/>
          </p:cNvGraphicFramePr>
          <p:nvPr>
            <p:ph idx="1"/>
          </p:nvPr>
        </p:nvGraphicFramePr>
        <p:xfrm>
          <a:off x="8350885" y="133033"/>
          <a:ext cx="3009900" cy="542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1" imgW="1346200" imgH="2425700" progId="Equation.3">
                  <p:embed/>
                </p:oleObj>
              </mc:Choice>
              <mc:Fallback>
                <p:oleObj name="" r:id="rId1" imgW="1346200" imgH="2425700" progId="Equation.3">
                  <p:embed/>
                  <p:pic>
                    <p:nvPicPr>
                      <p:cNvPr id="0" name="图片 317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350885" y="133033"/>
                        <a:ext cx="3009900" cy="542417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表格 10"/>
          <p:cNvGraphicFramePr/>
          <p:nvPr/>
        </p:nvGraphicFramePr>
        <p:xfrm>
          <a:off x="210820" y="350520"/>
          <a:ext cx="7664450" cy="5853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113"/>
                <a:gridCol w="1916112"/>
                <a:gridCol w="1916112"/>
                <a:gridCol w="1916113"/>
              </a:tblGrid>
              <a:tr h="731520">
                <a:tc gridSpan="2"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甲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 hMerge="1">
                  <a:tcPr anchor="ctr" anchorCtr="0">
                    <a:noFill/>
                  </a:tcPr>
                </a:tc>
                <a:tc gridSpan="2"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乙 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 hMerge="1"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40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55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59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67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61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80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62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279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合计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合计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299970" y="1189355"/>
          <a:ext cx="1361440" cy="62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584200" imgH="266700" progId="Equation.KSEE3">
                  <p:embed/>
                </p:oleObj>
              </mc:Choice>
              <mc:Fallback>
                <p:oleObj name="" r:id="rId3" imgW="584200" imgH="2667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9970" y="1189355"/>
                        <a:ext cx="1361440" cy="62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83935" y="1189355"/>
          <a:ext cx="1361440" cy="62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584200" imgH="266700" progId="Equation.KSEE3">
                  <p:embed/>
                </p:oleObj>
              </mc:Choice>
              <mc:Fallback>
                <p:oleObj name="" r:id="rId5" imgW="584200" imgH="266700" progId="Equation.KSEE3">
                  <p:embed/>
                  <p:pic>
                    <p:nvPicPr>
                      <p:cNvPr id="0" name="图片 307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3935" y="1189355"/>
                        <a:ext cx="1361440" cy="62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05" name="内容占位符 190465"/>
          <p:cNvGraphicFramePr>
            <a:graphicFrameLocks noGrp="1" noChangeAspect="1"/>
          </p:cNvGraphicFramePr>
          <p:nvPr/>
        </p:nvGraphicFramePr>
        <p:xfrm>
          <a:off x="8927465" y="2025650"/>
          <a:ext cx="2917190" cy="4189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" r:id="rId6" imgW="1459865" imgH="2095500" progId="Equation.3">
                  <p:embed/>
                </p:oleObj>
              </mc:Choice>
              <mc:Fallback>
                <p:oleObj name="" r:id="rId6" imgW="1459865" imgH="2095500" progId="Equation.3">
                  <p:embed/>
                  <p:pic>
                    <p:nvPicPr>
                      <p:cNvPr id="0" name="图片 325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27465" y="2025650"/>
                        <a:ext cx="2917190" cy="418973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表格 8"/>
          <p:cNvGraphicFramePr/>
          <p:nvPr/>
        </p:nvGraphicFramePr>
        <p:xfrm>
          <a:off x="199390" y="343535"/>
          <a:ext cx="7664450" cy="5853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113"/>
                <a:gridCol w="1916112"/>
                <a:gridCol w="1916112"/>
                <a:gridCol w="1916113"/>
              </a:tblGrid>
              <a:tr h="731520">
                <a:tc gridSpan="2"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 hMerge="1">
                  <a:tcPr anchor="ctr" anchorCtr="0">
                    <a:noFill/>
                  </a:tcPr>
                </a:tc>
                <a:tc gridSpan="2"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 hMerge="1"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400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25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1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49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1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400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4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  <a:tr h="73279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878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marL="0" lvl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</a:rPr>
                        <a:t>10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</a:endParaRPr>
                    </a:p>
                  </a:txBody>
                  <a:tcPr marL="92075" marR="92075" marT="46038" marB="46038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2" grpId="0" bldLvl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4000" y="2286000"/>
            <a:ext cx="5170170" cy="3739515"/>
            <a:chOff x="1365" y="4157"/>
            <a:chExt cx="8142" cy="5889"/>
          </a:xfrm>
        </p:grpSpPr>
        <p:sp>
          <p:nvSpPr>
            <p:cNvPr id="6" name="矩形 5"/>
            <p:cNvSpPr/>
            <p:nvPr/>
          </p:nvSpPr>
          <p:spPr>
            <a:xfrm rot="1400643">
              <a:off x="2232" y="4984"/>
              <a:ext cx="4478" cy="1476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  <p:grpSp>
          <p:nvGrpSpPr>
            <p:cNvPr id="7" name="组合 17"/>
            <p:cNvGrpSpPr/>
            <p:nvPr/>
          </p:nvGrpSpPr>
          <p:grpSpPr>
            <a:xfrm>
              <a:off x="1365" y="4157"/>
              <a:ext cx="8142" cy="5889"/>
              <a:chOff x="1261064" y="2600325"/>
              <a:chExt cx="4263600" cy="3084920"/>
            </a:xfrm>
            <a:solidFill>
              <a:srgbClr val="31B8B4"/>
            </a:solidFill>
          </p:grpSpPr>
          <p:sp>
            <p:nvSpPr>
              <p:cNvPr id="8" name="椭圆 7"/>
              <p:cNvSpPr/>
              <p:nvPr/>
            </p:nvSpPr>
            <p:spPr bwMode="auto">
              <a:xfrm>
                <a:off x="1416255" y="2600325"/>
                <a:ext cx="804014" cy="80401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21904" tIns="60952" rIns="121904" bIns="60952" numCol="1" rtlCol="0" anchor="t" anchorCtr="0" compatLnSpc="1"/>
              <a:lstStyle/>
              <a:p>
                <a:pPr defTabSz="913765"/>
                <a:endParaRPr lang="zh-CN" altLang="en-US" sz="1865" b="1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1535620" y="2739508"/>
                <a:ext cx="558630" cy="52465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r>
                  <a:rPr lang="zh-CN" altLang="en-US" sz="2000" b="1" dirty="0">
                    <a:solidFill>
                      <a:schemeClr val="bg1"/>
                    </a:solidFill>
                    <a:latin typeface="迷你简汉真广标"/>
                    <a:ea typeface="迷你简汉真广标"/>
                    <a:cs typeface="迷你简汉真广标"/>
                  </a:rPr>
                  <a:t>优点</a:t>
                </a:r>
                <a:r>
                  <a:rPr lang="en-US" altLang="zh-CN" sz="2000" b="1" dirty="0">
                    <a:solidFill>
                      <a:schemeClr val="bg1"/>
                    </a:solidFill>
                    <a:latin typeface="迷你简汉真广标"/>
                    <a:ea typeface="迷你简汉真广标"/>
                    <a:cs typeface="迷你简汉真广标"/>
                  </a:rPr>
                  <a:t>1</a:t>
                </a:r>
                <a:endParaRPr lang="en-US" altLang="zh-CN" sz="2000" b="1" dirty="0">
                  <a:solidFill>
                    <a:schemeClr val="bg1"/>
                  </a:solidFill>
                  <a:latin typeface="迷你简汉真广标"/>
                  <a:ea typeface="迷你简汉真广标"/>
                  <a:cs typeface="迷你简汉真广标"/>
                </a:endParaRPr>
              </a:p>
            </p:txBody>
          </p:sp>
          <p:sp>
            <p:nvSpPr>
              <p:cNvPr id="10" name="圆角矩形 31"/>
              <p:cNvSpPr>
                <a:spLocks noChangeArrowheads="1"/>
              </p:cNvSpPr>
              <p:nvPr/>
            </p:nvSpPr>
            <p:spPr bwMode="auto">
              <a:xfrm>
                <a:off x="1763669" y="4468329"/>
                <a:ext cx="102340" cy="10118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endParaRPr lang="zh-CN" altLang="en-US" sz="1200" dirty="0">
                  <a:solidFill>
                    <a:srgbClr val="262626"/>
                  </a:solidFill>
                  <a:latin typeface="微软雅黑" panose="020B0503020204020204" pitchFamily="34" charset="-122"/>
                </a:endParaRPr>
              </a:p>
            </p:txBody>
          </p:sp>
          <p:cxnSp>
            <p:nvCxnSpPr>
              <p:cNvPr id="11" name="直接连接符 32"/>
              <p:cNvCxnSpPr>
                <a:cxnSpLocks noChangeShapeType="1"/>
              </p:cNvCxnSpPr>
              <p:nvPr/>
            </p:nvCxnSpPr>
            <p:spPr bwMode="auto">
              <a:xfrm flipH="1">
                <a:off x="1808889" y="3450580"/>
                <a:ext cx="11900" cy="1011797"/>
              </a:xfrm>
              <a:prstGeom prst="line">
                <a:avLst/>
              </a:prstGeom>
              <a:grpFill/>
              <a:ln w="19050" cmpd="sng">
                <a:solidFill>
                  <a:schemeClr val="tx1"/>
                </a:solidFill>
                <a:round/>
              </a:ln>
            </p:spPr>
          </p:cxnSp>
          <p:sp>
            <p:nvSpPr>
              <p:cNvPr id="12" name="TextBox 53"/>
              <p:cNvSpPr txBox="1">
                <a:spLocks noChangeArrowheads="1"/>
              </p:cNvSpPr>
              <p:nvPr/>
            </p:nvSpPr>
            <p:spPr bwMode="auto">
              <a:xfrm>
                <a:off x="1261064" y="4900002"/>
                <a:ext cx="4263600" cy="78524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378" tIns="45690" rIns="91378" bIns="4569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l" eaLnBrk="1" hangingPunct="1">
                  <a:lnSpc>
                    <a:spcPct val="100000"/>
                  </a:lnSpc>
                </a:pPr>
                <a:r>
                  <a:rPr lang="zh-CN" altLang="en-US" sz="2800" b="1" dirty="0">
                    <a:latin typeface="迷你简汉真广标"/>
                    <a:ea typeface="迷你简汉真广标"/>
                    <a:cs typeface="迷你简汉真广标"/>
                    <a:sym typeface="+mn-ea"/>
                  </a:rPr>
                  <a:t>由全部变量值计算的，</a:t>
                </a:r>
                <a:endPara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endParaRP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zh-CN" altLang="en-US" sz="2800" b="1" dirty="0">
                    <a:latin typeface="迷你简汉真广标"/>
                    <a:ea typeface="迷你简汉真广标"/>
                    <a:cs typeface="迷你简汉真广标"/>
                    <a:sym typeface="+mn-ea"/>
                  </a:rPr>
                  <a:t>能反映全部数据的差异情况。</a:t>
                </a:r>
                <a:endParaRPr lang="zh-CN" altLang="en-US" sz="2800" b="1" dirty="0">
                  <a:latin typeface="迷你简汉真广标"/>
                  <a:ea typeface="迷你简汉真广标"/>
                  <a:cs typeface="迷你简汉真广标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424228" y="1725930"/>
            <a:ext cx="5259011" cy="4407534"/>
            <a:chOff x="8457" y="3105"/>
            <a:chExt cx="8282" cy="6941"/>
          </a:xfrm>
        </p:grpSpPr>
        <p:sp>
          <p:nvSpPr>
            <p:cNvPr id="5" name="矩形 4"/>
            <p:cNvSpPr/>
            <p:nvPr/>
          </p:nvSpPr>
          <p:spPr>
            <a:xfrm rot="1400643">
              <a:off x="8893" y="3941"/>
              <a:ext cx="4478" cy="1476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  <p:grpSp>
          <p:nvGrpSpPr>
            <p:cNvPr id="13" name="组合 23"/>
            <p:cNvGrpSpPr/>
            <p:nvPr/>
          </p:nvGrpSpPr>
          <p:grpSpPr>
            <a:xfrm>
              <a:off x="8457" y="3105"/>
              <a:ext cx="8282" cy="6941"/>
              <a:chOff x="2513499" y="1676678"/>
              <a:chExt cx="4336856" cy="3636004"/>
            </a:xfrm>
          </p:grpSpPr>
          <p:sp>
            <p:nvSpPr>
              <p:cNvPr id="14" name="椭圆 13"/>
              <p:cNvSpPr/>
              <p:nvPr/>
            </p:nvSpPr>
            <p:spPr bwMode="auto">
              <a:xfrm>
                <a:off x="2513499" y="1676678"/>
                <a:ext cx="804014" cy="804014"/>
              </a:xfrm>
              <a:prstGeom prst="ellipse">
                <a:avLst/>
              </a:prstGeom>
              <a:solidFill>
                <a:schemeClr val="accent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21904" tIns="60952" rIns="121904" bIns="60952" numCol="1" rtlCol="0" anchor="t" anchorCtr="0" compatLnSpc="1"/>
              <a:lstStyle/>
              <a:p>
                <a:pPr defTabSz="913765"/>
                <a:endParaRPr lang="zh-CN" altLang="en-US" sz="1865" b="1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  <p:cxnSp>
            <p:nvCxnSpPr>
              <p:cNvPr id="15" name="直接连接符 26"/>
              <p:cNvCxnSpPr>
                <a:cxnSpLocks noChangeShapeType="1"/>
              </p:cNvCxnSpPr>
              <p:nvPr/>
            </p:nvCxnSpPr>
            <p:spPr bwMode="auto">
              <a:xfrm>
                <a:off x="2925032" y="2508537"/>
                <a:ext cx="0" cy="1940270"/>
              </a:xfrm>
              <a:prstGeom prst="line">
                <a:avLst/>
              </a:prstGeom>
              <a:noFill/>
              <a:ln w="19050" cmpd="sng">
                <a:solidFill>
                  <a:schemeClr val="accent4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2640536" y="1841574"/>
                <a:ext cx="549092" cy="52469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lang="zh-CN" altLang="en-US" sz="2000" b="1" dirty="0">
                    <a:latin typeface="迷你简汉真广标"/>
                    <a:ea typeface="迷你简汉真广标"/>
                    <a:cs typeface="迷你简汉真广标"/>
                  </a:rPr>
                  <a:t>优点2</a:t>
                </a:r>
                <a:endPara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7" name="圆角矩形 28"/>
              <p:cNvSpPr>
                <a:spLocks noChangeArrowheads="1"/>
              </p:cNvSpPr>
              <p:nvPr/>
            </p:nvSpPr>
            <p:spPr bwMode="auto">
              <a:xfrm>
                <a:off x="2873861" y="4468330"/>
                <a:ext cx="102340" cy="10118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 w="9525">
                <a:solidFill>
                  <a:srgbClr val="FFC000"/>
                </a:solidFill>
                <a:rou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ctr" eaLnBrk="1" hangingPunct="1">
                  <a:lnSpc>
                    <a:spcPct val="130000"/>
                  </a:lnSpc>
                </a:pPr>
                <a:endParaRPr lang="zh-CN" altLang="en-US" sz="1200" dirty="0">
                  <a:solidFill>
                    <a:srgbClr val="262626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8" name="TextBox 53"/>
              <p:cNvSpPr txBox="1">
                <a:spLocks noChangeArrowheads="1"/>
              </p:cNvSpPr>
              <p:nvPr/>
            </p:nvSpPr>
            <p:spPr bwMode="auto">
              <a:xfrm>
                <a:off x="2557961" y="4527439"/>
                <a:ext cx="4292394" cy="785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378" tIns="45690" rIns="91378" bIns="4569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l" eaLnBrk="1" hangingPunct="1">
                  <a:lnSpc>
                    <a:spcPct val="100000"/>
                  </a:lnSpc>
                </a:pPr>
                <a:r>
                  <a:rPr lang="zh-CN" altLang="en-US" sz="2800" b="1" dirty="0">
                    <a:latin typeface="迷你简汉真广标"/>
                    <a:ea typeface="迷你简汉真广标"/>
                    <a:cs typeface="迷你简汉真广标"/>
                    <a:sym typeface="+mn-ea"/>
                  </a:rPr>
                  <a:t>由离差的平方计算的，适合进一步代数方法的运算，用途较广。</a:t>
                </a:r>
                <a:endParaRPr lang="zh-CN" altLang="en-US" sz="2800" b="1" dirty="0">
                  <a:latin typeface="迷你简汉真广标"/>
                  <a:ea typeface="迷你简汉真广标"/>
                  <a:cs typeface="迷你简汉真广标"/>
                </a:endParaRPr>
              </a:p>
            </p:txBody>
          </p:sp>
        </p:grpSp>
      </p:grpSp>
      <p:grpSp>
        <p:nvGrpSpPr>
          <p:cNvPr id="19" name="组合 29"/>
          <p:cNvGrpSpPr/>
          <p:nvPr/>
        </p:nvGrpSpPr>
        <p:grpSpPr>
          <a:xfrm>
            <a:off x="8168425" y="1078519"/>
            <a:ext cx="3783330" cy="3294380"/>
            <a:chOff x="2703965" y="2658087"/>
            <a:chExt cx="3119938" cy="2717704"/>
          </a:xfrm>
          <a:solidFill>
            <a:srgbClr val="31B8B4"/>
          </a:solidFill>
        </p:grpSpPr>
        <p:sp>
          <p:nvSpPr>
            <p:cNvPr id="20" name="椭圆 19"/>
            <p:cNvSpPr/>
            <p:nvPr/>
          </p:nvSpPr>
          <p:spPr bwMode="auto">
            <a:xfrm>
              <a:off x="3532912" y="2658087"/>
              <a:ext cx="804014" cy="80401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04" tIns="60952" rIns="121904" bIns="60952" numCol="1" rtlCol="0" anchor="t" anchorCtr="0" compatLnSpc="1"/>
            <a:lstStyle/>
            <a:p>
              <a:pPr defTabSz="913765"/>
              <a:endParaRPr lang="zh-CN" altLang="en-US" sz="1865" b="1" dirty="0">
                <a:latin typeface="Arial" panose="020B0604020202020204" pitchFamily="34" charset="0"/>
                <a:ea typeface="华文细黑" panose="02010600040101010101" pitchFamily="2" charset="-122"/>
              </a:endParaRPr>
            </a:p>
          </p:txBody>
        </p:sp>
        <p:cxnSp>
          <p:nvCxnSpPr>
            <p:cNvPr id="21" name="直接连接符 22"/>
            <p:cNvCxnSpPr>
              <a:cxnSpLocks noChangeShapeType="1"/>
            </p:cNvCxnSpPr>
            <p:nvPr/>
          </p:nvCxnSpPr>
          <p:spPr bwMode="auto">
            <a:xfrm flipH="1">
              <a:off x="3923444" y="3476769"/>
              <a:ext cx="13090" cy="982037"/>
            </a:xfrm>
            <a:prstGeom prst="line">
              <a:avLst/>
            </a:prstGeom>
            <a:grpFill/>
            <a:ln w="19050" cmpd="sng">
              <a:solidFill>
                <a:schemeClr val="tx1"/>
              </a:solidFill>
              <a:round/>
            </a:ln>
          </p:spPr>
        </p:cxn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3658426" y="2817670"/>
              <a:ext cx="559786" cy="5247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迷你简汉真广标"/>
                  <a:ea typeface="迷你简汉真广标"/>
                  <a:cs typeface="迷你简汉真广标"/>
                </a:rPr>
                <a:t>缺点</a:t>
              </a:r>
              <a:endParaRPr lang="zh-CN" altLang="en-US" sz="2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23" name="圆角矩形 24"/>
            <p:cNvSpPr>
              <a:spLocks noChangeArrowheads="1"/>
            </p:cNvSpPr>
            <p:nvPr/>
          </p:nvSpPr>
          <p:spPr bwMode="auto">
            <a:xfrm>
              <a:off x="3878224" y="4468329"/>
              <a:ext cx="102341" cy="10118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rou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algn="ctr" eaLnBrk="1" hangingPunct="1">
                <a:lnSpc>
                  <a:spcPct val="130000"/>
                </a:lnSpc>
              </a:pPr>
              <a:endPara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4" name="TextBox 53"/>
            <p:cNvSpPr txBox="1">
              <a:spLocks noChangeArrowheads="1"/>
            </p:cNvSpPr>
            <p:nvPr/>
          </p:nvSpPr>
          <p:spPr bwMode="auto">
            <a:xfrm>
              <a:off x="2703965" y="4590548"/>
              <a:ext cx="3119938" cy="78524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378" tIns="45690" rIns="91378" bIns="4569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algn="l"/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计算较繁，与其它指标相比，不易理解。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2136775" y="475615"/>
            <a:ext cx="4208780" cy="7067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对标准差的评价：</a:t>
            </a:r>
            <a:endParaRPr lang="zh-CN" altLang="en-US" sz="4000" b="1" dirty="0"/>
          </a:p>
        </p:txBody>
      </p:sp>
      <p:sp>
        <p:nvSpPr>
          <p:cNvPr id="44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rgbClr val="000000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45" name="TextBox 8"/>
          <p:cNvSpPr txBox="1"/>
          <p:nvPr/>
        </p:nvSpPr>
        <p:spPr>
          <a:xfrm>
            <a:off x="569734" y="506883"/>
            <a:ext cx="9232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rPr>
              <a:t>0</a:t>
            </a:r>
            <a:r>
              <a:rPr lang="en-US" altLang="zh-CN" sz="4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rPr>
              <a:t>4</a:t>
            </a:r>
            <a:endParaRPr lang="en-US" altLang="zh-CN" sz="4000" b="1" dirty="0">
              <a:solidFill>
                <a:schemeClr val="bg1"/>
              </a:solidFill>
              <a:latin typeface="迷你简汉真广标"/>
              <a:ea typeface="迷你简汉真广标"/>
              <a:cs typeface="迷你简汉真广标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3" dur="500" spd="-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bldLvl="0" animBg="1"/>
      <p:bldP spid="44" grpId="1" bldLvl="0" animBg="1"/>
      <p:bldP spid="45" grpId="0"/>
      <p:bldP spid="4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1451767">
            <a:off x="4262382" y="2682583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24"/>
          <p:cNvSpPr txBox="1">
            <a:spLocks noChangeArrowheads="1"/>
          </p:cNvSpPr>
          <p:nvPr/>
        </p:nvSpPr>
        <p:spPr bwMode="auto">
          <a:xfrm>
            <a:off x="506095" y="2619375"/>
            <a:ext cx="410083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PART   THREE</a:t>
            </a:r>
            <a:endParaRPr lang="en-US" altLang="zh-CN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984321" y="1027528"/>
            <a:ext cx="3588568" cy="5351501"/>
            <a:chOff x="-3522428" y="704095"/>
            <a:chExt cx="3588568" cy="5351501"/>
          </a:xfrm>
        </p:grpSpPr>
        <p:sp>
          <p:nvSpPr>
            <p:cNvPr id="22" name="任意多边形: 形状 21"/>
            <p:cNvSpPr/>
            <p:nvPr/>
          </p:nvSpPr>
          <p:spPr>
            <a:xfrm>
              <a:off x="-1709311" y="704161"/>
              <a:ext cx="1775451" cy="5351370"/>
            </a:xfrm>
            <a:custGeom>
              <a:avLst/>
              <a:gdLst/>
              <a:ahLst/>
              <a:cxnLst/>
              <a:rect l="l" t="t" r="r" b="b"/>
              <a:pathLst>
                <a:path w="1775451" h="5351370">
                  <a:moveTo>
                    <a:pt x="0" y="0"/>
                  </a:moveTo>
                  <a:lnTo>
                    <a:pt x="189375" y="5553"/>
                  </a:lnTo>
                  <a:cubicBezTo>
                    <a:pt x="623155" y="31773"/>
                    <a:pt x="963752" y="149765"/>
                    <a:pt x="1211165" y="359528"/>
                  </a:cubicBezTo>
                  <a:cubicBezTo>
                    <a:pt x="1493923" y="599257"/>
                    <a:pt x="1635301" y="939181"/>
                    <a:pt x="1635301" y="1379301"/>
                  </a:cubicBezTo>
                  <a:cubicBezTo>
                    <a:pt x="1635301" y="1691564"/>
                    <a:pt x="1547401" y="1955266"/>
                    <a:pt x="1371599" y="2170408"/>
                  </a:cubicBezTo>
                  <a:cubicBezTo>
                    <a:pt x="1195797" y="2385550"/>
                    <a:pt x="925948" y="2531232"/>
                    <a:pt x="562051" y="2607454"/>
                  </a:cubicBezTo>
                  <a:lnTo>
                    <a:pt x="562051" y="2622207"/>
                  </a:lnTo>
                  <a:cubicBezTo>
                    <a:pt x="940701" y="2664005"/>
                    <a:pt x="1237596" y="2793091"/>
                    <a:pt x="1452738" y="3009462"/>
                  </a:cubicBezTo>
                  <a:cubicBezTo>
                    <a:pt x="1667880" y="3225833"/>
                    <a:pt x="1775451" y="3501215"/>
                    <a:pt x="1775451" y="3835607"/>
                  </a:cubicBezTo>
                  <a:cubicBezTo>
                    <a:pt x="1775451" y="4327360"/>
                    <a:pt x="1622393" y="4702936"/>
                    <a:pt x="1316277" y="4962335"/>
                  </a:cubicBezTo>
                  <a:cubicBezTo>
                    <a:pt x="1048426" y="5189310"/>
                    <a:pt x="678448" y="5316984"/>
                    <a:pt x="206346" y="5345355"/>
                  </a:cubicBezTo>
                  <a:lnTo>
                    <a:pt x="0" y="5351370"/>
                  </a:lnTo>
                  <a:lnTo>
                    <a:pt x="0" y="4661599"/>
                  </a:lnTo>
                  <a:lnTo>
                    <a:pt x="204300" y="4647690"/>
                  </a:lnTo>
                  <a:cubicBezTo>
                    <a:pt x="397928" y="4619569"/>
                    <a:pt x="552831" y="4549264"/>
                    <a:pt x="669007" y="4436775"/>
                  </a:cubicBezTo>
                  <a:cubicBezTo>
                    <a:pt x="823909" y="4286790"/>
                    <a:pt x="901360" y="4072878"/>
                    <a:pt x="901360" y="3795037"/>
                  </a:cubicBezTo>
                  <a:cubicBezTo>
                    <a:pt x="901360" y="3539325"/>
                    <a:pt x="805468" y="3340780"/>
                    <a:pt x="613685" y="3199401"/>
                  </a:cubicBezTo>
                  <a:cubicBezTo>
                    <a:pt x="469847" y="3093368"/>
                    <a:pt x="275528" y="3027096"/>
                    <a:pt x="30727" y="3000587"/>
                  </a:cubicBezTo>
                  <a:lnTo>
                    <a:pt x="0" y="2998175"/>
                  </a:lnTo>
                  <a:lnTo>
                    <a:pt x="0" y="2267036"/>
                  </a:lnTo>
                  <a:lnTo>
                    <a:pt x="190470" y="2230802"/>
                  </a:lnTo>
                  <a:cubicBezTo>
                    <a:pt x="317711" y="2196072"/>
                    <a:pt x="425590" y="2143977"/>
                    <a:pt x="514105" y="2074516"/>
                  </a:cubicBezTo>
                  <a:cubicBezTo>
                    <a:pt x="691136" y="1935596"/>
                    <a:pt x="779651" y="1737051"/>
                    <a:pt x="779651" y="1478881"/>
                  </a:cubicBezTo>
                  <a:cubicBezTo>
                    <a:pt x="779651" y="1213334"/>
                    <a:pt x="711421" y="1014789"/>
                    <a:pt x="574959" y="883245"/>
                  </a:cubicBezTo>
                  <a:cubicBezTo>
                    <a:pt x="472613" y="784587"/>
                    <a:pt x="336728" y="722926"/>
                    <a:pt x="167304" y="698261"/>
                  </a:cubicBezTo>
                  <a:lnTo>
                    <a:pt x="0" y="686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-3411784" y="704095"/>
              <a:ext cx="1702472" cy="1456818"/>
            </a:xfrm>
            <a:custGeom>
              <a:avLst/>
              <a:gdLst/>
              <a:ahLst/>
              <a:cxnLst/>
              <a:rect l="l" t="t" r="r" b="b"/>
              <a:pathLst>
                <a:path w="1702472" h="1456818">
                  <a:moveTo>
                    <a:pt x="1700236" y="0"/>
                  </a:moveTo>
                  <a:lnTo>
                    <a:pt x="1702472" y="66"/>
                  </a:lnTo>
                  <a:lnTo>
                    <a:pt x="1702472" y="686903"/>
                  </a:lnTo>
                  <a:lnTo>
                    <a:pt x="1689172" y="685995"/>
                  </a:lnTo>
                  <a:cubicBezTo>
                    <a:pt x="1182666" y="685995"/>
                    <a:pt x="899908" y="942936"/>
                    <a:pt x="840898" y="1456818"/>
                  </a:cubicBezTo>
                  <a:lnTo>
                    <a:pt x="0" y="1394119"/>
                  </a:lnTo>
                  <a:cubicBezTo>
                    <a:pt x="51634" y="951542"/>
                    <a:pt x="227436" y="608544"/>
                    <a:pt x="527405" y="365126"/>
                  </a:cubicBezTo>
                  <a:cubicBezTo>
                    <a:pt x="827375" y="121709"/>
                    <a:pt x="1218318" y="0"/>
                    <a:pt x="170023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2320092" y="2971197"/>
              <a:ext cx="610780" cy="731139"/>
            </a:xfrm>
            <a:custGeom>
              <a:avLst/>
              <a:gdLst/>
              <a:ahLst/>
              <a:cxnLst/>
              <a:rect l="l" t="t" r="r" b="b"/>
              <a:pathLst>
                <a:path w="610780" h="731139">
                  <a:moveTo>
                    <a:pt x="610780" y="0"/>
                  </a:moveTo>
                  <a:lnTo>
                    <a:pt x="610780" y="731139"/>
                  </a:lnTo>
                  <a:lnTo>
                    <a:pt x="514900" y="723611"/>
                  </a:lnTo>
                  <a:cubicBezTo>
                    <a:pt x="471295" y="721402"/>
                    <a:pt x="426288" y="720297"/>
                    <a:pt x="379879" y="720297"/>
                  </a:cubicBezTo>
                  <a:lnTo>
                    <a:pt x="0" y="720297"/>
                  </a:lnTo>
                  <a:lnTo>
                    <a:pt x="0" y="15861"/>
                  </a:lnTo>
                  <a:lnTo>
                    <a:pt x="361438" y="15861"/>
                  </a:lnTo>
                  <a:cubicBezTo>
                    <a:pt x="444421" y="15861"/>
                    <a:pt x="522564" y="11520"/>
                    <a:pt x="595866" y="2837"/>
                  </a:cubicBezTo>
                  <a:lnTo>
                    <a:pt x="61078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-3522428" y="4528703"/>
              <a:ext cx="1813116" cy="1526893"/>
            </a:xfrm>
            <a:custGeom>
              <a:avLst/>
              <a:gdLst/>
              <a:ahLst/>
              <a:cxnLst/>
              <a:rect l="l" t="t" r="r" b="b"/>
              <a:pathLst>
                <a:path w="1813116" h="1526893">
                  <a:moveTo>
                    <a:pt x="859338" y="0"/>
                  </a:moveTo>
                  <a:cubicBezTo>
                    <a:pt x="898678" y="285217"/>
                    <a:pt x="997029" y="496056"/>
                    <a:pt x="1154390" y="632517"/>
                  </a:cubicBezTo>
                  <a:cubicBezTo>
                    <a:pt x="1311751" y="768979"/>
                    <a:pt x="1530581" y="837209"/>
                    <a:pt x="1810880" y="837209"/>
                  </a:cubicBezTo>
                  <a:lnTo>
                    <a:pt x="1813116" y="837057"/>
                  </a:lnTo>
                  <a:lnTo>
                    <a:pt x="1813116" y="1526828"/>
                  </a:lnTo>
                  <a:lnTo>
                    <a:pt x="1810880" y="1526893"/>
                  </a:lnTo>
                  <a:cubicBezTo>
                    <a:pt x="1277328" y="1526893"/>
                    <a:pt x="856879" y="1405799"/>
                    <a:pt x="549534" y="1163611"/>
                  </a:cubicBezTo>
                  <a:cubicBezTo>
                    <a:pt x="242188" y="921422"/>
                    <a:pt x="59010" y="559369"/>
                    <a:pt x="0" y="77451"/>
                  </a:cubicBezTo>
                  <a:lnTo>
                    <a:pt x="85933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323107" y="3747410"/>
            <a:ext cx="2855912" cy="768350"/>
          </a:xfrm>
          <a:prstGeom prst="rect">
            <a:avLst/>
          </a:prstGeom>
        </p:spPr>
        <p:txBody>
          <a:bodyPr wrap="square">
            <a:spAutoFit/>
          </a:bodyPr>
          <a:p>
            <a:pPr algn="r"/>
            <a:r>
              <a:rPr lang="zh-CN" altLang="en-US" sz="4400" b="1" dirty="0"/>
              <a:t>实践应用</a:t>
            </a:r>
            <a:endParaRPr lang="zh-CN" altLang="en-US" sz="4400" b="1" dirty="0"/>
          </a:p>
        </p:txBody>
      </p:sp>
      <p:sp>
        <p:nvSpPr>
          <p:cNvPr id="9" name="矩形 8"/>
          <p:cNvSpPr/>
          <p:nvPr/>
        </p:nvSpPr>
        <p:spPr>
          <a:xfrm>
            <a:off x="6891655" y="1300480"/>
            <a:ext cx="5354320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3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1、实践应用</a:t>
            </a:r>
            <a:endParaRPr lang="zh-CN" altLang="en-US" sz="4000" b="1" dirty="0">
              <a:latin typeface="迷你简汉真广标"/>
              <a:ea typeface="迷你简汉真广标"/>
              <a:cs typeface="迷你简汉真广标"/>
            </a:endParaRPr>
          </a:p>
          <a:p>
            <a:pPr algn="l">
              <a:lnSpc>
                <a:spcPct val="3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2、</a:t>
            </a:r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EXCEL</a:t>
            </a:r>
            <a:r>
              <a:rPr lang="zh-CN" altLang="en-US" sz="4000" b="1" dirty="0">
                <a:latin typeface="迷你简汉真广标"/>
                <a:ea typeface="宋体" panose="02010600030101010101" pitchFamily="2" charset="-122"/>
                <a:cs typeface="迷你简汉真广标"/>
              </a:rPr>
              <a:t>软件应用</a:t>
            </a:r>
            <a:endParaRPr lang="zh-CN" altLang="en-US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2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451767">
            <a:off x="9522798" y="3386852"/>
            <a:ext cx="4964251" cy="1662396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 rot="1451767">
            <a:off x="5249132" y="3725975"/>
            <a:ext cx="4964251" cy="2736204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 rot="1451767">
            <a:off x="1836159" y="3204465"/>
            <a:ext cx="4964251" cy="1650996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5" name="图片 14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92345" y="3094990"/>
            <a:ext cx="6647815" cy="3114040"/>
          </a:xfrm>
          <a:prstGeom prst="rect">
            <a:avLst/>
          </a:prstGeom>
        </p:spPr>
      </p:pic>
      <p:pic>
        <p:nvPicPr>
          <p:cNvPr id="14" name="图片 13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50" y="330835"/>
            <a:ext cx="6504940" cy="320929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/>
          <p:nvPr/>
        </p:nvGraphicFramePr>
        <p:xfrm>
          <a:off x="93980" y="304800"/>
          <a:ext cx="542417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305"/>
                <a:gridCol w="2856865"/>
              </a:tblGrid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甲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乙  厂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日产量x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40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55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59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58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67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61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  <a:tr h="731520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80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迷你简汉真广标"/>
                          <a:ea typeface="迷你简汉真广标"/>
                          <a:cs typeface="迷你简汉真广标"/>
                          <a:sym typeface="+mn-ea"/>
                        </a:rPr>
                        <a:t>62</a:t>
                      </a:r>
                      <a:endParaRPr lang="zh-CN" altLang="en-US" sz="2800" b="1" dirty="0">
                        <a:solidFill>
                          <a:schemeClr val="tx1"/>
                        </a:solidFill>
                        <a:latin typeface="迷你简汉真广标"/>
                        <a:ea typeface="迷你简汉真广标"/>
                        <a:cs typeface="迷你简汉真广标"/>
                        <a:sym typeface="+mn-ea"/>
                      </a:endParaRPr>
                    </a:p>
                  </a:txBody>
                  <a:tcPr anchor="ctr" anchorCtr="0">
                    <a:noFill/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5763260" y="304800"/>
            <a:ext cx="6042660" cy="6173470"/>
            <a:chOff x="9076" y="480"/>
            <a:chExt cx="9516" cy="9722"/>
          </a:xfrm>
        </p:grpSpPr>
        <p:sp>
          <p:nvSpPr>
            <p:cNvPr id="2" name="矩形 1"/>
            <p:cNvSpPr/>
            <p:nvPr/>
          </p:nvSpPr>
          <p:spPr bwMode="auto">
            <a:xfrm>
              <a:off x="9076" y="480"/>
              <a:ext cx="9516" cy="9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/>
                <a:t>·</a:t>
              </a:r>
              <a:endParaRPr lang="en-US" altLang="zh-CN"/>
            </a:p>
          </p:txBody>
        </p:sp>
        <p:sp>
          <p:nvSpPr>
            <p:cNvPr id="3" name="矩形 3"/>
            <p:cNvSpPr>
              <a:spLocks noChangeArrowheads="1"/>
            </p:cNvSpPr>
            <p:nvPr/>
          </p:nvSpPr>
          <p:spPr bwMode="auto">
            <a:xfrm>
              <a:off x="9314" y="828"/>
              <a:ext cx="9041" cy="5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ea typeface="迷你简汉真广标"/>
                  <a:cs typeface="迷你简汉真广标"/>
                </a:rPr>
                <a:t>打开</a:t>
              </a:r>
              <a:r>
                <a:rPr lang="en-US" altLang="zh-CN" sz="2800" b="1" dirty="0">
                  <a:solidFill>
                    <a:srgbClr val="C00000"/>
                  </a:solidFill>
                  <a:latin typeface="迷你简汉真广标"/>
                  <a:ea typeface="迷你简汉真广标"/>
                  <a:cs typeface="迷你简汉真广标"/>
                </a:rPr>
                <a:t>ECXEL</a:t>
              </a: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：</a:t>
              </a:r>
              <a:endParaRPr lang="zh-CN" altLang="en-US" sz="2800" b="1" dirty="0">
                <a:solidFill>
                  <a:srgbClr val="C00000"/>
                </a:solidFill>
                <a:latin typeface="迷你简汉真广标"/>
                <a:cs typeface="迷你简汉真广标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第一步：输入数据</a:t>
              </a:r>
              <a:endParaRPr lang="zh-CN" altLang="en-US" sz="2800" b="1" dirty="0">
                <a:solidFill>
                  <a:srgbClr val="C00000"/>
                </a:solidFill>
                <a:latin typeface="迷你简汉真广标"/>
                <a:cs typeface="迷你简汉真广标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第二步：输入或者插入函数</a:t>
              </a:r>
              <a:endParaRPr lang="zh-CN" altLang="en-US" sz="2800" b="1" dirty="0">
                <a:solidFill>
                  <a:srgbClr val="C00000"/>
                </a:solidFill>
                <a:latin typeface="迷你简汉真广标"/>
                <a:cs typeface="迷你简汉真广标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          </a:t>
              </a:r>
              <a:r>
                <a:rPr lang="en-US" altLang="zh-CN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average()</a:t>
              </a:r>
              <a:r>
                <a:rPr lang="zh-CN" altLang="zh-CN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、</a:t>
              </a:r>
              <a:r>
                <a:rPr lang="en-US" altLang="zh-CN" sz="2800" b="1" dirty="0">
                  <a:solidFill>
                    <a:srgbClr val="C00000"/>
                  </a:solidFill>
                  <a:latin typeface="迷你简汉真广标"/>
                  <a:cs typeface="迷你简汉真广标"/>
                </a:rPr>
                <a:t>stdevp()</a:t>
              </a:r>
              <a:endParaRPr lang="en-US" altLang="zh-CN" sz="2800" b="1" dirty="0">
                <a:solidFill>
                  <a:srgbClr val="C00000"/>
                </a:solidFill>
                <a:latin typeface="迷你简汉真广标"/>
                <a:cs typeface="迷你简汉真广标"/>
              </a:endParaRPr>
            </a:p>
            <a:p>
              <a:pPr algn="l" eaLnBrk="1" hangingPunct="1">
                <a:lnSpc>
                  <a:spcPct val="150000"/>
                </a:lnSpc>
              </a:pPr>
              <a:endPara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398780" y="304800"/>
            <a:ext cx="11407140" cy="617410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3" name="矩形 3"/>
          <p:cNvSpPr>
            <a:spLocks noChangeArrowheads="1"/>
          </p:cNvSpPr>
          <p:nvPr/>
        </p:nvSpPr>
        <p:spPr bwMode="auto">
          <a:xfrm>
            <a:off x="548640" y="662940"/>
            <a:ext cx="11257280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average（字面意思为：平均）。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定义为：返回参数的平均值。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其语法为：average(number1,number2,...)。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average不计算文本值。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averagea函数，其定义和average一样，也是返回参数的平均值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迷你简汉真广标"/>
                <a:ea typeface="迷你简汉真广标"/>
                <a:cs typeface="迷你简汉真广标"/>
              </a:rPr>
              <a:t>averagea主要特点为：参数可以是逻辑值，文本。</a:t>
            </a:r>
            <a:endParaRPr lang="zh-CN" altLang="en-US" sz="2800" b="1" dirty="0">
              <a:solidFill>
                <a:srgbClr val="C00000"/>
              </a:solidFill>
              <a:latin typeface="迷你简汉真广标"/>
              <a:ea typeface="迷你简汉真广标"/>
              <a:cs typeface="迷你简汉真广标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1451767">
            <a:off x="5710312" y="2563689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24"/>
          <p:cNvSpPr txBox="1">
            <a:spLocks noChangeArrowheads="1"/>
          </p:cNvSpPr>
          <p:nvPr/>
        </p:nvSpPr>
        <p:spPr bwMode="auto">
          <a:xfrm>
            <a:off x="593090" y="2355850"/>
            <a:ext cx="390144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PART   FOUR</a:t>
            </a:r>
            <a:endParaRPr lang="en-US" altLang="zh-CN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971499" y="1030030"/>
            <a:ext cx="3880215" cy="5196599"/>
            <a:chOff x="-3944524" y="1072014"/>
            <a:chExt cx="3880215" cy="5196599"/>
          </a:xfrm>
        </p:grpSpPr>
        <p:sp>
          <p:nvSpPr>
            <p:cNvPr id="25" name="文本框 24"/>
            <p:cNvSpPr txBox="1"/>
            <p:nvPr/>
          </p:nvSpPr>
          <p:spPr>
            <a:xfrm>
              <a:off x="-1640114" y="1072014"/>
              <a:ext cx="1575805" cy="5196599"/>
            </a:xfrm>
            <a:custGeom>
              <a:avLst/>
              <a:gdLst/>
              <a:ahLst/>
              <a:cxnLst/>
              <a:rect l="l" t="t" r="r" b="b"/>
              <a:pathLst>
                <a:path w="1575805" h="5196599">
                  <a:moveTo>
                    <a:pt x="0" y="0"/>
                  </a:moveTo>
                  <a:lnTo>
                    <a:pt x="816047" y="0"/>
                  </a:lnTo>
                  <a:lnTo>
                    <a:pt x="816047" y="3422600"/>
                  </a:lnTo>
                  <a:lnTo>
                    <a:pt x="1575805" y="3422600"/>
                  </a:lnTo>
                  <a:lnTo>
                    <a:pt x="1575805" y="4108596"/>
                  </a:lnTo>
                  <a:lnTo>
                    <a:pt x="816047" y="4108596"/>
                  </a:lnTo>
                  <a:lnTo>
                    <a:pt x="816047" y="5196599"/>
                  </a:lnTo>
                  <a:lnTo>
                    <a:pt x="967" y="5196599"/>
                  </a:lnTo>
                  <a:lnTo>
                    <a:pt x="967" y="4108596"/>
                  </a:lnTo>
                  <a:lnTo>
                    <a:pt x="0" y="4108596"/>
                  </a:lnTo>
                  <a:lnTo>
                    <a:pt x="0" y="3422600"/>
                  </a:lnTo>
                  <a:lnTo>
                    <a:pt x="967" y="3422600"/>
                  </a:lnTo>
                  <a:lnTo>
                    <a:pt x="967" y="885155"/>
                  </a:lnTo>
                  <a:lnTo>
                    <a:pt x="0" y="8867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>
              <a:defPPr>
                <a:defRPr lang="zh-CN"/>
              </a:defPPr>
              <a:lvl1pPr>
                <a:defRPr sz="59500">
                  <a:ea typeface="迷你简汉真广标" panose="02010609000101010101" pitchFamily="49" charset="-122"/>
                </a:defRPr>
              </a:lvl1pPr>
            </a:lstStyle>
            <a:p>
              <a:endParaRPr lang="zh-CN" altLang="en-US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-3944524" y="1072014"/>
              <a:ext cx="2307813" cy="4108596"/>
            </a:xfrm>
            <a:custGeom>
              <a:avLst/>
              <a:gdLst/>
              <a:ahLst/>
              <a:cxnLst/>
              <a:rect l="l" t="t" r="r" b="b"/>
              <a:pathLst>
                <a:path w="2307813" h="4108596">
                  <a:moveTo>
                    <a:pt x="2142813" y="0"/>
                  </a:moveTo>
                  <a:lnTo>
                    <a:pt x="2307813" y="0"/>
                  </a:lnTo>
                  <a:lnTo>
                    <a:pt x="2307813" y="886720"/>
                  </a:lnTo>
                  <a:lnTo>
                    <a:pt x="741317" y="3422600"/>
                  </a:lnTo>
                  <a:lnTo>
                    <a:pt x="2307813" y="3422600"/>
                  </a:lnTo>
                  <a:lnTo>
                    <a:pt x="2307813" y="4108596"/>
                  </a:lnTo>
                  <a:lnTo>
                    <a:pt x="0" y="4108596"/>
                  </a:lnTo>
                  <a:lnTo>
                    <a:pt x="0" y="3411536"/>
                  </a:lnTo>
                  <a:lnTo>
                    <a:pt x="2142813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>
              <a:defPPr>
                <a:defRPr lang="zh-CN"/>
              </a:defPPr>
              <a:lvl1pPr>
                <a:defRPr sz="59500">
                  <a:ea typeface="迷你简汉真广标" panose="02010609000101010101" pitchFamily="49" charset="-122"/>
                </a:defRPr>
              </a:lvl1pPr>
            </a:lstStyle>
            <a:p>
              <a:endParaRPr lang="zh-CN" altLang="en-US" dirty="0"/>
            </a:p>
          </p:txBody>
        </p:sp>
      </p:grpSp>
      <p:sp>
        <p:nvSpPr>
          <p:cNvPr id="2" name="矩形 1"/>
          <p:cNvSpPr/>
          <p:nvPr/>
        </p:nvSpPr>
        <p:spPr>
          <a:xfrm>
            <a:off x="947947" y="3427370"/>
            <a:ext cx="2855912" cy="76835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en-US" sz="4400" b="1" dirty="0"/>
              <a:t>总结思考</a:t>
            </a:r>
            <a:endParaRPr lang="zh-CN" altLang="en-US" sz="44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1451767">
            <a:off x="6148858" y="1292186"/>
            <a:ext cx="4124681" cy="2182426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任意多边形 36"/>
          <p:cNvSpPr/>
          <p:nvPr/>
        </p:nvSpPr>
        <p:spPr>
          <a:xfrm>
            <a:off x="-30184" y="4048123"/>
            <a:ext cx="12233163" cy="1271902"/>
          </a:xfrm>
          <a:custGeom>
            <a:avLst/>
            <a:gdLst>
              <a:gd name="connsiteX0" fmla="*/ 0 w 12721389"/>
              <a:gd name="connsiteY0" fmla="*/ 532365 h 1078137"/>
              <a:gd name="connsiteX1" fmla="*/ 3593431 w 12721389"/>
              <a:gd name="connsiteY1" fmla="*/ 51102 h 1078137"/>
              <a:gd name="connsiteX2" fmla="*/ 7908758 w 12721389"/>
              <a:gd name="connsiteY2" fmla="*/ 1077797 h 1078137"/>
              <a:gd name="connsiteX3" fmla="*/ 11774905 w 12721389"/>
              <a:gd name="connsiteY3" fmla="*/ 163397 h 1078137"/>
              <a:gd name="connsiteX4" fmla="*/ 12721389 w 12721389"/>
              <a:gd name="connsiteY4" fmla="*/ 35060 h 1078137"/>
              <a:gd name="connsiteX0-1" fmla="*/ 0 w 12721389"/>
              <a:gd name="connsiteY0-2" fmla="*/ 532365 h 1078137"/>
              <a:gd name="connsiteX1-3" fmla="*/ 3593431 w 12721389"/>
              <a:gd name="connsiteY1-4" fmla="*/ 51102 h 1078137"/>
              <a:gd name="connsiteX2-5" fmla="*/ 7908758 w 12721389"/>
              <a:gd name="connsiteY2-6" fmla="*/ 1077797 h 1078137"/>
              <a:gd name="connsiteX3-7" fmla="*/ 11774905 w 12721389"/>
              <a:gd name="connsiteY3-8" fmla="*/ 163397 h 1078137"/>
              <a:gd name="connsiteX4-9" fmla="*/ 12721389 w 12721389"/>
              <a:gd name="connsiteY4-10" fmla="*/ 35060 h 1078137"/>
              <a:gd name="connsiteX0-11" fmla="*/ 0 w 12721389"/>
              <a:gd name="connsiteY0-12" fmla="*/ 503854 h 1049626"/>
              <a:gd name="connsiteX1-13" fmla="*/ 3593431 w 12721389"/>
              <a:gd name="connsiteY1-14" fmla="*/ 22591 h 1049626"/>
              <a:gd name="connsiteX2-15" fmla="*/ 7908758 w 12721389"/>
              <a:gd name="connsiteY2-16" fmla="*/ 1049286 h 1049626"/>
              <a:gd name="connsiteX3-17" fmla="*/ 11774905 w 12721389"/>
              <a:gd name="connsiteY3-18" fmla="*/ 134886 h 1049626"/>
              <a:gd name="connsiteX4-19" fmla="*/ 12721389 w 12721389"/>
              <a:gd name="connsiteY4-20" fmla="*/ 6549 h 1049626"/>
              <a:gd name="connsiteX0-21" fmla="*/ 0 w 12368463"/>
              <a:gd name="connsiteY0-22" fmla="*/ 498433 h 1044197"/>
              <a:gd name="connsiteX1-23" fmla="*/ 3593431 w 12368463"/>
              <a:gd name="connsiteY1-24" fmla="*/ 17170 h 1044197"/>
              <a:gd name="connsiteX2-25" fmla="*/ 7908758 w 12368463"/>
              <a:gd name="connsiteY2-26" fmla="*/ 1043865 h 1044197"/>
              <a:gd name="connsiteX3-27" fmla="*/ 11774905 w 12368463"/>
              <a:gd name="connsiteY3-28" fmla="*/ 129465 h 1044197"/>
              <a:gd name="connsiteX4-29" fmla="*/ 12368463 w 12368463"/>
              <a:gd name="connsiteY4-30" fmla="*/ 113423 h 1044197"/>
              <a:gd name="connsiteX0-31" fmla="*/ 0 w 12368463"/>
              <a:gd name="connsiteY0-32" fmla="*/ 498433 h 1044197"/>
              <a:gd name="connsiteX1-33" fmla="*/ 3593431 w 12368463"/>
              <a:gd name="connsiteY1-34" fmla="*/ 17170 h 1044197"/>
              <a:gd name="connsiteX2-35" fmla="*/ 7908758 w 12368463"/>
              <a:gd name="connsiteY2-36" fmla="*/ 1043865 h 1044197"/>
              <a:gd name="connsiteX3-37" fmla="*/ 11774905 w 12368463"/>
              <a:gd name="connsiteY3-38" fmla="*/ 129465 h 1044197"/>
              <a:gd name="connsiteX4-39" fmla="*/ 12368463 w 12368463"/>
              <a:gd name="connsiteY4-40" fmla="*/ 113423 h 1044197"/>
              <a:gd name="connsiteX0-41" fmla="*/ 0 w 12368463"/>
              <a:gd name="connsiteY0-42" fmla="*/ 498433 h 1045860"/>
              <a:gd name="connsiteX1-43" fmla="*/ 3593431 w 12368463"/>
              <a:gd name="connsiteY1-44" fmla="*/ 17170 h 1045860"/>
              <a:gd name="connsiteX2-45" fmla="*/ 7908758 w 12368463"/>
              <a:gd name="connsiteY2-46" fmla="*/ 1043865 h 1045860"/>
              <a:gd name="connsiteX3-47" fmla="*/ 11357810 w 12368463"/>
              <a:gd name="connsiteY3-48" fmla="*/ 273844 h 1045860"/>
              <a:gd name="connsiteX4-49" fmla="*/ 12368463 w 12368463"/>
              <a:gd name="connsiteY4-50" fmla="*/ 113423 h 1045860"/>
              <a:gd name="connsiteX0-51" fmla="*/ 0 w 12368463"/>
              <a:gd name="connsiteY0-52" fmla="*/ 503294 h 1146765"/>
              <a:gd name="connsiteX1-53" fmla="*/ 3593431 w 12368463"/>
              <a:gd name="connsiteY1-54" fmla="*/ 22031 h 1146765"/>
              <a:gd name="connsiteX2-55" fmla="*/ 8855242 w 12368463"/>
              <a:gd name="connsiteY2-56" fmla="*/ 1144979 h 1146765"/>
              <a:gd name="connsiteX3-57" fmla="*/ 11357810 w 12368463"/>
              <a:gd name="connsiteY3-58" fmla="*/ 278705 h 1146765"/>
              <a:gd name="connsiteX4-59" fmla="*/ 12368463 w 12368463"/>
              <a:gd name="connsiteY4-60" fmla="*/ 118284 h 1146765"/>
              <a:gd name="connsiteX0-61" fmla="*/ 0 w 12368463"/>
              <a:gd name="connsiteY0-62" fmla="*/ 503294 h 1157827"/>
              <a:gd name="connsiteX1-63" fmla="*/ 3593431 w 12368463"/>
              <a:gd name="connsiteY1-64" fmla="*/ 22031 h 1157827"/>
              <a:gd name="connsiteX2-65" fmla="*/ 8855242 w 12368463"/>
              <a:gd name="connsiteY2-66" fmla="*/ 1144979 h 1157827"/>
              <a:gd name="connsiteX3-67" fmla="*/ 11357810 w 12368463"/>
              <a:gd name="connsiteY3-68" fmla="*/ 599547 h 1157827"/>
              <a:gd name="connsiteX4-69" fmla="*/ 12368463 w 12368463"/>
              <a:gd name="connsiteY4-70" fmla="*/ 118284 h 1157827"/>
              <a:gd name="connsiteX0-71" fmla="*/ 0 w 12368463"/>
              <a:gd name="connsiteY0-72" fmla="*/ 503294 h 1161527"/>
              <a:gd name="connsiteX1-73" fmla="*/ 3593431 w 12368463"/>
              <a:gd name="connsiteY1-74" fmla="*/ 22031 h 1161527"/>
              <a:gd name="connsiteX2-75" fmla="*/ 8855242 w 12368463"/>
              <a:gd name="connsiteY2-76" fmla="*/ 1144979 h 1161527"/>
              <a:gd name="connsiteX3-77" fmla="*/ 11357810 w 12368463"/>
              <a:gd name="connsiteY3-78" fmla="*/ 599547 h 1161527"/>
              <a:gd name="connsiteX4-79" fmla="*/ 12368463 w 12368463"/>
              <a:gd name="connsiteY4-80" fmla="*/ 118284 h 1161527"/>
              <a:gd name="connsiteX0-81" fmla="*/ 0 w 12609094"/>
              <a:gd name="connsiteY0-82" fmla="*/ 503294 h 1157530"/>
              <a:gd name="connsiteX1-83" fmla="*/ 3593431 w 12609094"/>
              <a:gd name="connsiteY1-84" fmla="*/ 22031 h 1157530"/>
              <a:gd name="connsiteX2-85" fmla="*/ 8855242 w 12609094"/>
              <a:gd name="connsiteY2-86" fmla="*/ 1144979 h 1157530"/>
              <a:gd name="connsiteX3-87" fmla="*/ 11357810 w 12609094"/>
              <a:gd name="connsiteY3-88" fmla="*/ 599547 h 1157530"/>
              <a:gd name="connsiteX4-89" fmla="*/ 12609094 w 12609094"/>
              <a:gd name="connsiteY4-90" fmla="*/ 198494 h 1157530"/>
              <a:gd name="connsiteX0-91" fmla="*/ 0 w 12609094"/>
              <a:gd name="connsiteY0-92" fmla="*/ 503294 h 1157530"/>
              <a:gd name="connsiteX1-93" fmla="*/ 3593431 w 12609094"/>
              <a:gd name="connsiteY1-94" fmla="*/ 22031 h 1157530"/>
              <a:gd name="connsiteX2-95" fmla="*/ 8855242 w 12609094"/>
              <a:gd name="connsiteY2-96" fmla="*/ 1144979 h 1157530"/>
              <a:gd name="connsiteX3-97" fmla="*/ 11357810 w 12609094"/>
              <a:gd name="connsiteY3-98" fmla="*/ 599547 h 1157530"/>
              <a:gd name="connsiteX4-99" fmla="*/ 12609094 w 12609094"/>
              <a:gd name="connsiteY4-100" fmla="*/ 198494 h 1157530"/>
              <a:gd name="connsiteX0-101" fmla="*/ 0 w 12609094"/>
              <a:gd name="connsiteY0-102" fmla="*/ 503294 h 1157530"/>
              <a:gd name="connsiteX1-103" fmla="*/ 3593431 w 12609094"/>
              <a:gd name="connsiteY1-104" fmla="*/ 22031 h 1157530"/>
              <a:gd name="connsiteX2-105" fmla="*/ 8678779 w 12609094"/>
              <a:gd name="connsiteY2-106" fmla="*/ 1144979 h 1157530"/>
              <a:gd name="connsiteX3-107" fmla="*/ 11357810 w 12609094"/>
              <a:gd name="connsiteY3-108" fmla="*/ 599547 h 1157530"/>
              <a:gd name="connsiteX4-109" fmla="*/ 12609094 w 12609094"/>
              <a:gd name="connsiteY4-110" fmla="*/ 198494 h 1157530"/>
              <a:gd name="connsiteX0-111" fmla="*/ 0 w 12609094"/>
              <a:gd name="connsiteY0-112" fmla="*/ 503294 h 1145790"/>
              <a:gd name="connsiteX1-113" fmla="*/ 3593431 w 12609094"/>
              <a:gd name="connsiteY1-114" fmla="*/ 22031 h 1145790"/>
              <a:gd name="connsiteX2-115" fmla="*/ 8678779 w 12609094"/>
              <a:gd name="connsiteY2-116" fmla="*/ 1144979 h 1145790"/>
              <a:gd name="connsiteX3-117" fmla="*/ 12609094 w 12609094"/>
              <a:gd name="connsiteY3-118" fmla="*/ 198494 h 1145790"/>
              <a:gd name="connsiteX0-119" fmla="*/ 0 w 12609094"/>
              <a:gd name="connsiteY0-120" fmla="*/ 458098 h 1100219"/>
              <a:gd name="connsiteX1-121" fmla="*/ 4010526 w 12609094"/>
              <a:gd name="connsiteY1-122" fmla="*/ 24961 h 1100219"/>
              <a:gd name="connsiteX2-123" fmla="*/ 8678779 w 12609094"/>
              <a:gd name="connsiteY2-124" fmla="*/ 1099783 h 1100219"/>
              <a:gd name="connsiteX3-125" fmla="*/ 12609094 w 12609094"/>
              <a:gd name="connsiteY3-126" fmla="*/ 153298 h 1100219"/>
              <a:gd name="connsiteX0-127" fmla="*/ 0 w 12609094"/>
              <a:gd name="connsiteY0-128" fmla="*/ 459006 h 1117160"/>
              <a:gd name="connsiteX1-129" fmla="*/ 4010526 w 12609094"/>
              <a:gd name="connsiteY1-130" fmla="*/ 25869 h 1117160"/>
              <a:gd name="connsiteX2-131" fmla="*/ 8999621 w 12609094"/>
              <a:gd name="connsiteY2-132" fmla="*/ 1116733 h 1117160"/>
              <a:gd name="connsiteX3-133" fmla="*/ 12609094 w 12609094"/>
              <a:gd name="connsiteY3-134" fmla="*/ 154206 h 1117160"/>
              <a:gd name="connsiteX0-135" fmla="*/ 0 w 12288251"/>
              <a:gd name="connsiteY0-136" fmla="*/ 459006 h 1118949"/>
              <a:gd name="connsiteX1-137" fmla="*/ 4010526 w 12288251"/>
              <a:gd name="connsiteY1-138" fmla="*/ 25869 h 1118949"/>
              <a:gd name="connsiteX2-139" fmla="*/ 8999621 w 12288251"/>
              <a:gd name="connsiteY2-140" fmla="*/ 1116733 h 1118949"/>
              <a:gd name="connsiteX3-141" fmla="*/ 12288251 w 12288251"/>
              <a:gd name="connsiteY3-142" fmla="*/ 298585 h 1118949"/>
              <a:gd name="connsiteX0-143" fmla="*/ 0 w 12288251"/>
              <a:gd name="connsiteY0-144" fmla="*/ 459006 h 1119678"/>
              <a:gd name="connsiteX1-145" fmla="*/ 4010526 w 12288251"/>
              <a:gd name="connsiteY1-146" fmla="*/ 25869 h 1119678"/>
              <a:gd name="connsiteX2-147" fmla="*/ 8999621 w 12288251"/>
              <a:gd name="connsiteY2-148" fmla="*/ 1116733 h 1119678"/>
              <a:gd name="connsiteX3-149" fmla="*/ 12288251 w 12288251"/>
              <a:gd name="connsiteY3-150" fmla="*/ 298585 h 1119678"/>
              <a:gd name="connsiteX0-151" fmla="*/ 0 w 12336378"/>
              <a:gd name="connsiteY0-152" fmla="*/ 459006 h 1119678"/>
              <a:gd name="connsiteX1-153" fmla="*/ 4010526 w 12336378"/>
              <a:gd name="connsiteY1-154" fmla="*/ 25869 h 1119678"/>
              <a:gd name="connsiteX2-155" fmla="*/ 8999621 w 12336378"/>
              <a:gd name="connsiteY2-156" fmla="*/ 1116733 h 1119678"/>
              <a:gd name="connsiteX3-157" fmla="*/ 12336378 w 12336378"/>
              <a:gd name="connsiteY3-158" fmla="*/ 298585 h 1119678"/>
              <a:gd name="connsiteX0-159" fmla="*/ 0 w 12336378"/>
              <a:gd name="connsiteY0-160" fmla="*/ 459006 h 1119864"/>
              <a:gd name="connsiteX1-161" fmla="*/ 4010526 w 12336378"/>
              <a:gd name="connsiteY1-162" fmla="*/ 25869 h 1119864"/>
              <a:gd name="connsiteX2-163" fmla="*/ 8999621 w 12336378"/>
              <a:gd name="connsiteY2-164" fmla="*/ 1116733 h 1119864"/>
              <a:gd name="connsiteX3-165" fmla="*/ 12336378 w 12336378"/>
              <a:gd name="connsiteY3-166" fmla="*/ 298585 h 1119864"/>
              <a:gd name="connsiteX0-167" fmla="*/ 0 w 12336378"/>
              <a:gd name="connsiteY0-168" fmla="*/ 459920 h 1136723"/>
              <a:gd name="connsiteX1-169" fmla="*/ 4010526 w 12336378"/>
              <a:gd name="connsiteY1-170" fmla="*/ 26783 h 1136723"/>
              <a:gd name="connsiteX2-171" fmla="*/ 9160042 w 12336378"/>
              <a:gd name="connsiteY2-172" fmla="*/ 1133689 h 1136723"/>
              <a:gd name="connsiteX3-173" fmla="*/ 12336378 w 12336378"/>
              <a:gd name="connsiteY3-174" fmla="*/ 299499 h 1136723"/>
              <a:gd name="connsiteX0-175" fmla="*/ 0 w 12336378"/>
              <a:gd name="connsiteY0-176" fmla="*/ 489883 h 1167372"/>
              <a:gd name="connsiteX1-177" fmla="*/ 3930315 w 12336378"/>
              <a:gd name="connsiteY1-178" fmla="*/ 24662 h 1167372"/>
              <a:gd name="connsiteX2-179" fmla="*/ 9160042 w 12336378"/>
              <a:gd name="connsiteY2-180" fmla="*/ 1163652 h 1167372"/>
              <a:gd name="connsiteX3-181" fmla="*/ 12336378 w 12336378"/>
              <a:gd name="connsiteY3-182" fmla="*/ 329462 h 1167372"/>
              <a:gd name="connsiteX0-183" fmla="*/ 0 w 12336378"/>
              <a:gd name="connsiteY0-184" fmla="*/ 489883 h 1167372"/>
              <a:gd name="connsiteX1-185" fmla="*/ 3930315 w 12336378"/>
              <a:gd name="connsiteY1-186" fmla="*/ 24662 h 1167372"/>
              <a:gd name="connsiteX2-187" fmla="*/ 9160042 w 12336378"/>
              <a:gd name="connsiteY2-188" fmla="*/ 1163652 h 1167372"/>
              <a:gd name="connsiteX3-189" fmla="*/ 12336378 w 12336378"/>
              <a:gd name="connsiteY3-190" fmla="*/ 329462 h 1167372"/>
              <a:gd name="connsiteX0-191" fmla="*/ 0 w 12336378"/>
              <a:gd name="connsiteY0-192" fmla="*/ 489883 h 1166384"/>
              <a:gd name="connsiteX1-193" fmla="*/ 3930315 w 12336378"/>
              <a:gd name="connsiteY1-194" fmla="*/ 24662 h 1166384"/>
              <a:gd name="connsiteX2-195" fmla="*/ 9160042 w 12336378"/>
              <a:gd name="connsiteY2-196" fmla="*/ 1163652 h 1166384"/>
              <a:gd name="connsiteX3-197" fmla="*/ 12336378 w 12336378"/>
              <a:gd name="connsiteY3-198" fmla="*/ 329462 h 1166384"/>
              <a:gd name="connsiteX0-199" fmla="*/ 0 w 12256167"/>
              <a:gd name="connsiteY0-200" fmla="*/ 489883 h 1168885"/>
              <a:gd name="connsiteX1-201" fmla="*/ 3930315 w 12256167"/>
              <a:gd name="connsiteY1-202" fmla="*/ 24662 h 1168885"/>
              <a:gd name="connsiteX2-203" fmla="*/ 9160042 w 12256167"/>
              <a:gd name="connsiteY2-204" fmla="*/ 1163652 h 1168885"/>
              <a:gd name="connsiteX3-205" fmla="*/ 12256167 w 12256167"/>
              <a:gd name="connsiteY3-206" fmla="*/ 425715 h 1168885"/>
              <a:gd name="connsiteX0-207" fmla="*/ 0 w 12240125"/>
              <a:gd name="connsiteY0-208" fmla="*/ 238646 h 1254532"/>
              <a:gd name="connsiteX1-209" fmla="*/ 3914273 w 12240125"/>
              <a:gd name="connsiteY1-210" fmla="*/ 110309 h 1254532"/>
              <a:gd name="connsiteX2-211" fmla="*/ 9144000 w 12240125"/>
              <a:gd name="connsiteY2-212" fmla="*/ 1249299 h 1254532"/>
              <a:gd name="connsiteX3-213" fmla="*/ 12240125 w 12240125"/>
              <a:gd name="connsiteY3-214" fmla="*/ 511362 h 1254532"/>
              <a:gd name="connsiteX0-215" fmla="*/ 0 w 12240125"/>
              <a:gd name="connsiteY0-216" fmla="*/ 259219 h 1275890"/>
              <a:gd name="connsiteX1-217" fmla="*/ 3978441 w 12240125"/>
              <a:gd name="connsiteY1-218" fmla="*/ 98798 h 1275890"/>
              <a:gd name="connsiteX2-219" fmla="*/ 9144000 w 12240125"/>
              <a:gd name="connsiteY2-220" fmla="*/ 1269872 h 1275890"/>
              <a:gd name="connsiteX3-221" fmla="*/ 12240125 w 12240125"/>
              <a:gd name="connsiteY3-222" fmla="*/ 531935 h 1275890"/>
              <a:gd name="connsiteX0-223" fmla="*/ 0 w 12240125"/>
              <a:gd name="connsiteY0-224" fmla="*/ 259219 h 1271902"/>
              <a:gd name="connsiteX1-225" fmla="*/ 3978441 w 12240125"/>
              <a:gd name="connsiteY1-226" fmla="*/ 98798 h 1271902"/>
              <a:gd name="connsiteX2-227" fmla="*/ 9144000 w 12240125"/>
              <a:gd name="connsiteY2-228" fmla="*/ 1269872 h 1271902"/>
              <a:gd name="connsiteX3-229" fmla="*/ 12240125 w 12240125"/>
              <a:gd name="connsiteY3-230" fmla="*/ 531935 h 1271902"/>
              <a:gd name="connsiteX0-231" fmla="*/ 0 w 12240125"/>
              <a:gd name="connsiteY0-232" fmla="*/ 259219 h 1271902"/>
              <a:gd name="connsiteX1-233" fmla="*/ 3978441 w 12240125"/>
              <a:gd name="connsiteY1-234" fmla="*/ 98798 h 1271902"/>
              <a:gd name="connsiteX2-235" fmla="*/ 8999621 w 12240125"/>
              <a:gd name="connsiteY2-236" fmla="*/ 1269872 h 1271902"/>
              <a:gd name="connsiteX3-237" fmla="*/ 12240125 w 12240125"/>
              <a:gd name="connsiteY3-238" fmla="*/ 531935 h 1271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240125" h="1271902">
                <a:moveTo>
                  <a:pt x="0" y="259219"/>
                </a:moveTo>
                <a:cubicBezTo>
                  <a:pt x="1137652" y="-26865"/>
                  <a:pt x="2478504" y="-69644"/>
                  <a:pt x="3978441" y="98798"/>
                </a:cubicBezTo>
                <a:cubicBezTo>
                  <a:pt x="5478378" y="267240"/>
                  <a:pt x="7606632" y="1229768"/>
                  <a:pt x="8999621" y="1269872"/>
                </a:cubicBezTo>
                <a:cubicBezTo>
                  <a:pt x="10392610" y="1309976"/>
                  <a:pt x="11902573" y="745162"/>
                  <a:pt x="12240125" y="531935"/>
                </a:cubicBezTo>
              </a:path>
            </a:pathLst>
          </a:custGeom>
          <a:noFill/>
          <a:ln w="28575">
            <a:solidFill>
              <a:srgbClr val="3F404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0" tIns="45699" rIns="91400" bIns="45699" rtlCol="0" anchor="ctr"/>
          <a:lstStyle/>
          <a:p>
            <a:pPr algn="ctr"/>
            <a:endParaRPr lang="zh-CN" altLang="en-US" sz="2400"/>
          </a:p>
        </p:txBody>
      </p:sp>
      <p:sp>
        <p:nvSpPr>
          <p:cNvPr id="5" name="六边形 4"/>
          <p:cNvSpPr/>
          <p:nvPr/>
        </p:nvSpPr>
        <p:spPr>
          <a:xfrm rot="5400000">
            <a:off x="5146562" y="524732"/>
            <a:ext cx="2234461" cy="1926260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5400000">
            <a:off x="5104182" y="406105"/>
            <a:ext cx="2194773" cy="1892046"/>
          </a:xfrm>
          <a:prstGeom prst="hex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230418" y="844296"/>
            <a:ext cx="1917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811578" y="3500832"/>
            <a:ext cx="3193901" cy="2049415"/>
            <a:chOff x="3811578" y="3500832"/>
            <a:chExt cx="3193901" cy="2049415"/>
          </a:xfrm>
        </p:grpSpPr>
        <p:grpSp>
          <p:nvGrpSpPr>
            <p:cNvPr id="12" name="组合 11"/>
            <p:cNvGrpSpPr/>
            <p:nvPr/>
          </p:nvGrpSpPr>
          <p:grpSpPr>
            <a:xfrm>
              <a:off x="3811578" y="3500832"/>
              <a:ext cx="3193901" cy="2049415"/>
              <a:chOff x="1745241" y="2201394"/>
              <a:chExt cx="5017993" cy="3219871"/>
            </a:xfrm>
          </p:grpSpPr>
          <p:sp>
            <p:nvSpPr>
              <p:cNvPr id="13" name="矩形 12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4" name="六边形 13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4024266" y="3766400"/>
              <a:ext cx="831443" cy="829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示范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学练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0088568" y="4396167"/>
            <a:ext cx="3193901" cy="2049415"/>
            <a:chOff x="10088568" y="4396167"/>
            <a:chExt cx="3193901" cy="2049415"/>
          </a:xfrm>
        </p:grpSpPr>
        <p:grpSp>
          <p:nvGrpSpPr>
            <p:cNvPr id="18" name="组合 17"/>
            <p:cNvGrpSpPr/>
            <p:nvPr/>
          </p:nvGrpSpPr>
          <p:grpSpPr>
            <a:xfrm>
              <a:off x="10088568" y="4396167"/>
              <a:ext cx="3193901" cy="2049415"/>
              <a:chOff x="1745241" y="2201394"/>
              <a:chExt cx="5017993" cy="3219871"/>
            </a:xfrm>
          </p:grpSpPr>
          <p:sp>
            <p:nvSpPr>
              <p:cNvPr id="19" name="矩形 18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0" name="六边形 19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10278765" y="4651816"/>
              <a:ext cx="831443" cy="829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总结拓展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80871" y="3270610"/>
            <a:ext cx="3193901" cy="2049415"/>
            <a:chOff x="980871" y="3270610"/>
            <a:chExt cx="3193901" cy="2049415"/>
          </a:xfrm>
        </p:grpSpPr>
        <p:grpSp>
          <p:nvGrpSpPr>
            <p:cNvPr id="11" name="组合 10"/>
            <p:cNvGrpSpPr/>
            <p:nvPr/>
          </p:nvGrpSpPr>
          <p:grpSpPr>
            <a:xfrm>
              <a:off x="980871" y="3270610"/>
              <a:ext cx="3193901" cy="2049415"/>
              <a:chOff x="1745241" y="2201394"/>
              <a:chExt cx="5017993" cy="3219871"/>
            </a:xfrm>
          </p:grpSpPr>
          <p:sp>
            <p:nvSpPr>
              <p:cNvPr id="9" name="矩形 8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0" name="六边形 9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1167282" y="3502461"/>
              <a:ext cx="831443" cy="829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引入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045172" y="4374328"/>
            <a:ext cx="3193901" cy="2049415"/>
            <a:chOff x="7045172" y="4374328"/>
            <a:chExt cx="3193901" cy="2049415"/>
          </a:xfrm>
        </p:grpSpPr>
        <p:grpSp>
          <p:nvGrpSpPr>
            <p:cNvPr id="15" name="组合 14"/>
            <p:cNvGrpSpPr/>
            <p:nvPr/>
          </p:nvGrpSpPr>
          <p:grpSpPr>
            <a:xfrm>
              <a:off x="7045172" y="4374328"/>
              <a:ext cx="3193901" cy="2049415"/>
              <a:chOff x="1745241" y="2201394"/>
              <a:chExt cx="5017993" cy="3219871"/>
            </a:xfrm>
          </p:grpSpPr>
          <p:sp>
            <p:nvSpPr>
              <p:cNvPr id="16" name="矩形 15"/>
              <p:cNvSpPr/>
              <p:nvPr/>
            </p:nvSpPr>
            <p:spPr>
              <a:xfrm rot="1451767">
                <a:off x="2638553" y="3238839"/>
                <a:ext cx="4124681" cy="2182426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7" name="六边形 16"/>
              <p:cNvSpPr/>
              <p:nvPr/>
            </p:nvSpPr>
            <p:spPr>
              <a:xfrm rot="5400000">
                <a:off x="1593877" y="2352758"/>
                <a:ext cx="2194773" cy="1892046"/>
              </a:xfrm>
              <a:prstGeom prst="hexagon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4" name="矩形 23"/>
            <p:cNvSpPr/>
            <p:nvPr/>
          </p:nvSpPr>
          <p:spPr>
            <a:xfrm>
              <a:off x="7254210" y="4625479"/>
              <a:ext cx="831443" cy="8299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小结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考核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5" grpId="0" animBg="1"/>
      <p:bldP spid="6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137920" y="2428875"/>
            <a:ext cx="12712700" cy="1833880"/>
            <a:chOff x="1792" y="3825"/>
            <a:chExt cx="20020" cy="2888"/>
          </a:xfrm>
        </p:grpSpPr>
        <p:sp>
          <p:nvSpPr>
            <p:cNvPr id="21" name="矩形 20"/>
            <p:cNvSpPr/>
            <p:nvPr/>
          </p:nvSpPr>
          <p:spPr>
            <a:xfrm rot="1451767">
              <a:off x="9944" y="5779"/>
              <a:ext cx="7818" cy="90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2" name="矩形 21"/>
            <p:cNvSpPr/>
            <p:nvPr/>
          </p:nvSpPr>
          <p:spPr>
            <a:xfrm rot="1451767">
              <a:off x="13994" y="5779"/>
              <a:ext cx="7818" cy="90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3" name="矩形 22"/>
            <p:cNvSpPr/>
            <p:nvPr/>
          </p:nvSpPr>
          <p:spPr>
            <a:xfrm rot="1451767">
              <a:off x="5922" y="5779"/>
              <a:ext cx="7818" cy="90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矩形 23"/>
            <p:cNvSpPr/>
            <p:nvPr/>
          </p:nvSpPr>
          <p:spPr>
            <a:xfrm rot="1451767">
              <a:off x="1871" y="5809"/>
              <a:ext cx="7818" cy="90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5" name="右箭头 32"/>
            <p:cNvSpPr/>
            <p:nvPr/>
          </p:nvSpPr>
          <p:spPr>
            <a:xfrm>
              <a:off x="10196" y="3825"/>
              <a:ext cx="3481" cy="1745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9833" tIns="0" rIns="251922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3200" b="1" dirty="0">
                  <a:solidFill>
                    <a:schemeClr val="tx1"/>
                  </a:solidFill>
                  <a:latin typeface="迷你简汉真广标"/>
                  <a:ea typeface="迷你简汉真广标"/>
                  <a:cs typeface="迷你简汉真广标"/>
                </a:rPr>
                <a:t>函数</a:t>
              </a:r>
              <a:endParaRPr lang="zh-CN" altLang="en-US" sz="3200" b="1" dirty="0">
                <a:solidFill>
                  <a:schemeClr val="tx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26" name="右箭头 37"/>
            <p:cNvSpPr/>
            <p:nvPr/>
          </p:nvSpPr>
          <p:spPr>
            <a:xfrm>
              <a:off x="14273" y="3825"/>
              <a:ext cx="3459" cy="174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9833" tIns="0" rIns="251922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zh-CN" altLang="en-US" sz="3200" b="1" dirty="0">
                  <a:solidFill>
                    <a:schemeClr val="bg1"/>
                  </a:solidFill>
                  <a:latin typeface="迷你简汉真广标"/>
                  <a:ea typeface="迷你简汉真广标"/>
                  <a:cs typeface="迷你简汉真广标"/>
                </a:rPr>
                <a:t>作业</a:t>
              </a:r>
              <a:endParaRPr lang="zh-CN" altLang="en-US" sz="32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13976" y="4197"/>
              <a:ext cx="1029" cy="1029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04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右箭头 47"/>
            <p:cNvSpPr/>
            <p:nvPr/>
          </p:nvSpPr>
          <p:spPr>
            <a:xfrm>
              <a:off x="2037" y="3825"/>
              <a:ext cx="3700" cy="1745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9833" tIns="0" rIns="251922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3200" b="1" dirty="0">
                  <a:solidFill>
                    <a:schemeClr val="tx1"/>
                  </a:solidFill>
                  <a:latin typeface="迷你简汉真广标"/>
                  <a:ea typeface="迷你简汉真广标"/>
                  <a:cs typeface="迷你简汉真广标"/>
                </a:rPr>
                <a:t>公式</a:t>
              </a:r>
              <a:endParaRPr lang="zh-CN" altLang="en-US" sz="3200" b="1" dirty="0">
                <a:solidFill>
                  <a:schemeClr val="tx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1792" y="4178"/>
              <a:ext cx="1026" cy="102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01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38" name="右箭头 49"/>
            <p:cNvSpPr/>
            <p:nvPr/>
          </p:nvSpPr>
          <p:spPr>
            <a:xfrm>
              <a:off x="6117" y="3825"/>
              <a:ext cx="3483" cy="1745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39833" tIns="0" rIns="251922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zh-CN" altLang="en-US" sz="3200" b="1" dirty="0">
                  <a:solidFill>
                    <a:schemeClr val="bg1"/>
                  </a:solidFill>
                  <a:latin typeface="迷你简汉真广标"/>
                  <a:ea typeface="迷你简汉真广标"/>
                  <a:cs typeface="迷你简汉真广标"/>
                </a:rPr>
                <a:t>用途</a:t>
              </a:r>
              <a:endParaRPr lang="zh-CN" altLang="en-US" sz="32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5821" y="4169"/>
              <a:ext cx="1026" cy="1029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02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9897" y="4183"/>
              <a:ext cx="1026" cy="1029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1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 pitchFamily="18" charset="0"/>
                </a:rPr>
                <a:t>03</a:t>
              </a:r>
              <a:endPara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chemeClr val="accent4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1320" y="536575"/>
            <a:ext cx="1408430" cy="7067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4000" b="1" dirty="0"/>
              <a:t>总结</a:t>
            </a:r>
            <a:endParaRPr lang="zh-CN" altLang="en-US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3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ldLvl="0" animBg="1"/>
      <p:bldP spid="2" grpId="1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chemeClr val="tx1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4" name="TextBox 8"/>
          <p:cNvSpPr txBox="1"/>
          <p:nvPr/>
        </p:nvSpPr>
        <p:spPr>
          <a:xfrm>
            <a:off x="-20816" y="584353"/>
            <a:ext cx="630936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迷你简汉真广标"/>
                <a:ea typeface="宋体" panose="02010600030101010101" pitchFamily="2" charset="-122"/>
                <a:cs typeface="迷你简汉真广标"/>
              </a:rPr>
              <a:t>学生独立做工作，边学边做</a:t>
            </a:r>
            <a:endParaRPr lang="zh-CN" altLang="en-US" sz="4000" b="1" dirty="0">
              <a:solidFill>
                <a:schemeClr val="bg1"/>
              </a:solidFill>
              <a:latin typeface="迷你简汉真广标"/>
              <a:ea typeface="宋体" panose="02010600030101010101" pitchFamily="2" charset="-122"/>
              <a:cs typeface="迷你简汉真广标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95475" y="270510"/>
            <a:ext cx="997839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00000"/>
              </a:lnSpc>
              <a:buNone/>
            </a:pPr>
            <a:r>
              <a:rPr lang="zh-CN" altLang="en-US" sz="3200" b="1" dirty="0">
                <a:sym typeface="+mn-ea"/>
              </a:rPr>
              <a:t>两种不同水稻品种分别在5个田块上试种，其产量如下，</a:t>
            </a:r>
            <a:endParaRPr lang="zh-CN" altLang="en-US" sz="3200" b="1" dirty="0">
              <a:sym typeface="+mn-ea"/>
            </a:endParaRPr>
          </a:p>
          <a:p>
            <a:pPr algn="l">
              <a:lnSpc>
                <a:spcPct val="100000"/>
              </a:lnSpc>
              <a:buNone/>
            </a:pPr>
            <a:r>
              <a:rPr lang="zh-CN" altLang="en-US" sz="3200" b="1" dirty="0">
                <a:sym typeface="+mn-ea"/>
              </a:rPr>
              <a:t>要求：假定生产条件相同，确定哪一品种具有较大稳定性，宜于推广。</a:t>
            </a:r>
            <a:endParaRPr lang="zh-CN" altLang="en-US" sz="3200" b="1" dirty="0"/>
          </a:p>
        </p:txBody>
      </p:sp>
      <p:graphicFrame>
        <p:nvGraphicFramePr>
          <p:cNvPr id="205826" name="表格 205825"/>
          <p:cNvGraphicFramePr/>
          <p:nvPr/>
        </p:nvGraphicFramePr>
        <p:xfrm>
          <a:off x="171450" y="1820545"/>
          <a:ext cx="11877040" cy="5769610"/>
        </p:xfrm>
        <a:graphic>
          <a:graphicData uri="http://schemas.openxmlformats.org/drawingml/2006/table">
            <a:tbl>
              <a:tblPr/>
              <a:tblGrid>
                <a:gridCol w="2969260"/>
                <a:gridCol w="2969260"/>
                <a:gridCol w="2969260"/>
                <a:gridCol w="2969260"/>
              </a:tblGrid>
              <a:tr h="824230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甲品种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乙品种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cap="flat">
                      <a:noFill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田块面积（亩）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产量（公斤）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田块面积（亩）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产量（公斤）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1.2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600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1.5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840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1.1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495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1.4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770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445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1.0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520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23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0.8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cap="flat"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420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0.9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Char char="v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accent2"/>
                        </a:buClr>
                        <a:defRPr sz="2400" kern="1200"/>
                      </a:lvl2pPr>
                      <a:lvl3pPr marL="1143000" lvl="2" indent="-228600">
                        <a:buClr>
                          <a:schemeClr val="hlink"/>
                        </a:buClr>
                        <a:defRPr sz="2000" kern="1200"/>
                      </a:lvl3pPr>
                      <a:lvl4pPr marL="1600200" lvl="3" indent="-228600">
                        <a:buClr>
                          <a:schemeClr val="accent2"/>
                        </a:buClr>
                        <a:defRPr sz="1800" kern="1200"/>
                      </a:lvl4pPr>
                      <a:lvl5pPr marL="2057400" lvl="4" indent="-228600">
                        <a:buClr>
                          <a:schemeClr val="hlink"/>
                        </a:buClr>
                        <a:defRPr sz="1800" kern="1200"/>
                      </a:lvl5pPr>
                    </a:lstStyle>
                    <a:p>
                      <a:pPr marL="0" lvl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3200" b="1" dirty="0">
                          <a:latin typeface="+mn-lt"/>
                          <a:ea typeface="+mn-ea"/>
                        </a:rPr>
                        <a:t>450</a:t>
                      </a:r>
                      <a:endParaRPr lang="zh-CN" altLang="en-US" sz="3200" b="1" dirty="0">
                        <a:latin typeface="+mn-lt"/>
                        <a:ea typeface="+mn-ea"/>
                      </a:endParaRPr>
                    </a:p>
                  </a:txBody>
                  <a:tcPr marL="92075" marR="92075" marT="46038" marB="46038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8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bldLvl="0" animBg="1"/>
      <p:bldP spid="4" grpId="0"/>
      <p:bldP spid="4" grpId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chemeClr val="accent4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1320" y="536575"/>
            <a:ext cx="1408430" cy="7067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4000" b="1" dirty="0"/>
              <a:t>思考</a:t>
            </a:r>
            <a:endParaRPr lang="zh-CN" altLang="en-US" sz="4000" b="1" dirty="0"/>
          </a:p>
        </p:txBody>
      </p:sp>
      <p:grpSp>
        <p:nvGrpSpPr>
          <p:cNvPr id="6" name="组合 5"/>
          <p:cNvGrpSpPr/>
          <p:nvPr/>
        </p:nvGrpSpPr>
        <p:grpSpPr>
          <a:xfrm>
            <a:off x="891540" y="561975"/>
            <a:ext cx="11019790" cy="6842760"/>
            <a:chOff x="1404" y="885"/>
            <a:chExt cx="17354" cy="10776"/>
          </a:xfrm>
        </p:grpSpPr>
        <p:sp>
          <p:nvSpPr>
            <p:cNvPr id="25" name="矩形 24"/>
            <p:cNvSpPr/>
            <p:nvPr/>
          </p:nvSpPr>
          <p:spPr>
            <a:xfrm rot="1400643">
              <a:off x="2375" y="9033"/>
              <a:ext cx="3958" cy="1119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404" y="885"/>
              <a:ext cx="17354" cy="10777"/>
              <a:chOff x="1404" y="885"/>
              <a:chExt cx="17354" cy="10777"/>
            </a:xfrm>
          </p:grpSpPr>
          <p:sp>
            <p:nvSpPr>
              <p:cNvPr id="26" name="矩形 25"/>
              <p:cNvSpPr/>
              <p:nvPr/>
            </p:nvSpPr>
            <p:spPr>
              <a:xfrm rot="1400643">
                <a:off x="2975" y="3513"/>
                <a:ext cx="3958" cy="1119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/>
              </a:p>
            </p:txBody>
          </p:sp>
          <p:grpSp>
            <p:nvGrpSpPr>
              <p:cNvPr id="27" name="组合 26"/>
              <p:cNvGrpSpPr/>
              <p:nvPr/>
            </p:nvGrpSpPr>
            <p:grpSpPr>
              <a:xfrm rot="420000">
                <a:off x="1404" y="885"/>
                <a:ext cx="13144" cy="10777"/>
                <a:chOff x="556936" y="-660072"/>
                <a:chExt cx="6260675" cy="5133239"/>
              </a:xfrm>
            </p:grpSpPr>
            <p:sp>
              <p:nvSpPr>
                <p:cNvPr id="28" name="Arc 54"/>
                <p:cNvSpPr/>
                <p:nvPr/>
              </p:nvSpPr>
              <p:spPr>
                <a:xfrm rot="10800000">
                  <a:off x="556936" y="-660072"/>
                  <a:ext cx="6260675" cy="5133239"/>
                </a:xfrm>
                <a:prstGeom prst="arc">
                  <a:avLst>
                    <a:gd name="adj1" fmla="val 20181157"/>
                    <a:gd name="adj2" fmla="val 1540810"/>
                  </a:avLst>
                </a:prstGeom>
                <a:ln w="38100">
                  <a:solidFill>
                    <a:schemeClr val="tx1">
                      <a:lumMod val="60000"/>
                      <a:lumOff val="40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 sz="2400"/>
                </a:p>
              </p:txBody>
            </p:sp>
            <p:grpSp>
              <p:nvGrpSpPr>
                <p:cNvPr id="32" name="组合 31"/>
                <p:cNvGrpSpPr/>
                <p:nvPr/>
              </p:nvGrpSpPr>
              <p:grpSpPr>
                <a:xfrm rot="0">
                  <a:off x="770584" y="387978"/>
                  <a:ext cx="744470" cy="3255048"/>
                  <a:chOff x="770584" y="387978"/>
                  <a:chExt cx="744470" cy="3255048"/>
                </a:xfrm>
              </p:grpSpPr>
              <p:sp>
                <p:nvSpPr>
                  <p:cNvPr id="34" name="Oval 58"/>
                  <p:cNvSpPr/>
                  <p:nvPr/>
                </p:nvSpPr>
                <p:spPr>
                  <a:xfrm>
                    <a:off x="928813" y="387978"/>
                    <a:ext cx="586241" cy="586241"/>
                  </a:xfrm>
                  <a:prstGeom prst="ellipse">
                    <a:avLst/>
                  </a:prstGeom>
                  <a:solidFill>
                    <a:schemeClr val="tx1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sz="2400"/>
                  </a:p>
                </p:txBody>
              </p:sp>
              <p:sp>
                <p:nvSpPr>
                  <p:cNvPr id="38" name="Oval 78"/>
                  <p:cNvSpPr/>
                  <p:nvPr/>
                </p:nvSpPr>
                <p:spPr>
                  <a:xfrm>
                    <a:off x="770584" y="3056785"/>
                    <a:ext cx="586241" cy="586241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sz="2400"/>
                  </a:p>
                </p:txBody>
              </p:sp>
            </p:grpSp>
          </p:grpSp>
          <p:sp>
            <p:nvSpPr>
              <p:cNvPr id="5" name="文本框 4"/>
              <p:cNvSpPr txBox="1"/>
              <p:nvPr/>
            </p:nvSpPr>
            <p:spPr>
              <a:xfrm>
                <a:off x="3884" y="2243"/>
                <a:ext cx="14874" cy="169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>
                  <a:lnSpc>
                    <a:spcPct val="100000"/>
                  </a:lnSpc>
                  <a:buNone/>
                </a:pPr>
                <a:r>
                  <a:rPr lang="zh-CN" altLang="en-US" sz="3200" b="1" dirty="0"/>
                  <a:t>当我们面对的资料，平均数不相等的时候，如何</a:t>
                </a:r>
                <a:endParaRPr lang="zh-CN" altLang="en-US" sz="3200" b="1" dirty="0"/>
              </a:p>
              <a:p>
                <a:pPr algn="l">
                  <a:lnSpc>
                    <a:spcPct val="100000"/>
                  </a:lnSpc>
                  <a:buNone/>
                </a:pPr>
                <a:r>
                  <a:rPr lang="zh-CN" altLang="en-US" sz="3200" b="1" dirty="0"/>
                  <a:t>判定断平均数的代表性？</a:t>
                </a:r>
                <a:endParaRPr lang="zh-CN" altLang="en-US" sz="3200" b="1" dirty="0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3236" y="8377"/>
                <a:ext cx="14874" cy="91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algn="l">
                  <a:lnSpc>
                    <a:spcPct val="100000"/>
                  </a:lnSpc>
                  <a:buNone/>
                </a:pPr>
                <a:r>
                  <a:rPr lang="en-US" altLang="zh-CN" sz="3200" b="1" dirty="0"/>
                  <a:t>STDEVP</a:t>
                </a:r>
                <a:r>
                  <a:rPr lang="zh-CN" altLang="zh-CN" sz="3200" b="1" dirty="0"/>
                  <a:t>函数语法？</a:t>
                </a:r>
                <a:endParaRPr lang="zh-CN" altLang="zh-CN" sz="3200" b="1" dirty="0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3" dur="5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ldLvl="0" animBg="1"/>
      <p:bldP spid="2" grpId="1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 rot="1451767">
            <a:off x="6067502" y="1379642"/>
            <a:ext cx="8524719" cy="8362578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2074863" y="-592138"/>
            <a:ext cx="8042275" cy="80422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1862138" y="-804863"/>
            <a:ext cx="8467725" cy="8467726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 bwMode="auto">
          <a:xfrm>
            <a:off x="1976438" y="2074863"/>
            <a:ext cx="163512" cy="1635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 bwMode="auto">
          <a:xfrm>
            <a:off x="1820863" y="2332038"/>
            <a:ext cx="295275" cy="29527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 bwMode="auto">
          <a:xfrm>
            <a:off x="1820863" y="2705100"/>
            <a:ext cx="163512" cy="1635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9899650" y="5048250"/>
            <a:ext cx="165100" cy="165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9686925" y="5324475"/>
            <a:ext cx="296863" cy="29527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9539288" y="5697538"/>
            <a:ext cx="165100" cy="16351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 rot="1451767">
            <a:off x="6365860" y="1676593"/>
            <a:ext cx="2653975" cy="2182426"/>
          </a:xfrm>
          <a:prstGeom prst="rect">
            <a:avLst/>
          </a:pr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9" name="六边形 28"/>
          <p:cNvSpPr/>
          <p:nvPr/>
        </p:nvSpPr>
        <p:spPr>
          <a:xfrm rot="5400000">
            <a:off x="4917962" y="943831"/>
            <a:ext cx="2234461" cy="1926260"/>
          </a:xfrm>
          <a:prstGeom prst="hexagon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六边形 27"/>
          <p:cNvSpPr/>
          <p:nvPr/>
        </p:nvSpPr>
        <p:spPr>
          <a:xfrm rot="5400000">
            <a:off x="4875582" y="825204"/>
            <a:ext cx="2194773" cy="1892046"/>
          </a:xfrm>
          <a:prstGeom prst="hex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5001895" y="1263650"/>
            <a:ext cx="199580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西安培华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学院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075815" y="3307715"/>
            <a:ext cx="825373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/>
              <a:t>THANK    YOU</a:t>
            </a:r>
            <a:endParaRPr lang="zh-CN" altLang="en-US" sz="66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0" grpId="0" animBg="1"/>
      <p:bldP spid="29" grpId="0" animBg="1"/>
      <p:bldP spid="28" grpId="0" animBg="1"/>
      <p:bldP spid="32" grpId="0"/>
      <p:bldP spid="33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2"/>
          <p:cNvGrpSpPr/>
          <p:nvPr/>
        </p:nvGrpSpPr>
        <p:grpSpPr bwMode="auto">
          <a:xfrm>
            <a:off x="1949449" y="640715"/>
            <a:ext cx="2452688" cy="5156200"/>
            <a:chOff x="5258250" y="1050900"/>
            <a:chExt cx="2452035" cy="5156930"/>
          </a:xfrm>
        </p:grpSpPr>
        <p:sp>
          <p:nvSpPr>
            <p:cNvPr id="3" name="文本框 2"/>
            <p:cNvSpPr txBox="1"/>
            <p:nvPr/>
          </p:nvSpPr>
          <p:spPr>
            <a:xfrm>
              <a:off x="7038951" y="1050900"/>
              <a:ext cx="671334" cy="5156930"/>
            </a:xfrm>
            <a:custGeom>
              <a:avLst/>
              <a:gdLst>
                <a:gd name="connsiteX0" fmla="*/ 0 w 671085"/>
                <a:gd name="connsiteY0" fmla="*/ 0 h 5156930"/>
                <a:gd name="connsiteX1" fmla="*/ 671085 w 671085"/>
                <a:gd name="connsiteY1" fmla="*/ 0 h 5156930"/>
                <a:gd name="connsiteX2" fmla="*/ 671085 w 671085"/>
                <a:gd name="connsiteY2" fmla="*/ 5156930 h 5156930"/>
                <a:gd name="connsiteX3" fmla="*/ 0 w 671085"/>
                <a:gd name="connsiteY3" fmla="*/ 5156930 h 51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1085" h="5156930">
                  <a:moveTo>
                    <a:pt x="0" y="0"/>
                  </a:moveTo>
                  <a:lnTo>
                    <a:pt x="671085" y="0"/>
                  </a:lnTo>
                  <a:lnTo>
                    <a:pt x="671085" y="5156930"/>
                  </a:lnTo>
                  <a:lnTo>
                    <a:pt x="0" y="51569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95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258250" y="1050900"/>
              <a:ext cx="1780701" cy="5156930"/>
            </a:xfrm>
            <a:custGeom>
              <a:avLst/>
              <a:gdLst>
                <a:gd name="connsiteX0" fmla="*/ 685004 w 1780950"/>
                <a:gd name="connsiteY0" fmla="*/ 0 h 5156930"/>
                <a:gd name="connsiteX1" fmla="*/ 1780950 w 1780950"/>
                <a:gd name="connsiteY1" fmla="*/ 0 h 5156930"/>
                <a:gd name="connsiteX2" fmla="*/ 1780950 w 1780950"/>
                <a:gd name="connsiteY2" fmla="*/ 5156930 h 5156930"/>
                <a:gd name="connsiteX3" fmla="*/ 1275818 w 1780950"/>
                <a:gd name="connsiteY3" fmla="*/ 5156930 h 5156930"/>
                <a:gd name="connsiteX4" fmla="*/ 1275818 w 1780950"/>
                <a:gd name="connsiteY4" fmla="*/ 916932 h 5156930"/>
                <a:gd name="connsiteX5" fmla="*/ 0 w 1780950"/>
                <a:gd name="connsiteY5" fmla="*/ 916932 h 51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0950" h="5156930">
                  <a:moveTo>
                    <a:pt x="685004" y="0"/>
                  </a:moveTo>
                  <a:lnTo>
                    <a:pt x="1780950" y="0"/>
                  </a:lnTo>
                  <a:lnTo>
                    <a:pt x="1780950" y="5156930"/>
                  </a:lnTo>
                  <a:lnTo>
                    <a:pt x="1275818" y="5156930"/>
                  </a:lnTo>
                  <a:lnTo>
                    <a:pt x="1275818" y="916932"/>
                  </a:lnTo>
                  <a:lnTo>
                    <a:pt x="0" y="91693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95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</p:grpSp>
      <p:sp>
        <p:nvSpPr>
          <p:cNvPr id="7" name="文本框 24"/>
          <p:cNvSpPr txBox="1">
            <a:spLocks noChangeArrowheads="1"/>
          </p:cNvSpPr>
          <p:nvPr/>
        </p:nvSpPr>
        <p:spPr bwMode="auto">
          <a:xfrm>
            <a:off x="175895" y="2202815"/>
            <a:ext cx="466407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PART ONE</a:t>
            </a:r>
            <a:endParaRPr lang="en-US" altLang="zh-CN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624070" y="300355"/>
            <a:ext cx="6526530" cy="6266180"/>
            <a:chOff x="7282" y="473"/>
            <a:chExt cx="10278" cy="9868"/>
          </a:xfrm>
        </p:grpSpPr>
        <p:pic>
          <p:nvPicPr>
            <p:cNvPr id="10" name="图片 9" descr="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00" y="473"/>
              <a:ext cx="10244" cy="5054"/>
            </a:xfrm>
            <a:prstGeom prst="rect">
              <a:avLst/>
            </a:prstGeom>
          </p:spPr>
        </p:pic>
        <p:pic>
          <p:nvPicPr>
            <p:cNvPr id="11" name="图片 10" descr="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82" y="5527"/>
              <a:ext cx="10279" cy="4815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 rot="1451767">
            <a:off x="3031025" y="2181296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21945" y="3565525"/>
            <a:ext cx="280225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400" b="1" dirty="0"/>
              <a:t>直观引入</a:t>
            </a:r>
            <a:endParaRPr lang="zh-CN" altLang="en-US" sz="4400" b="1" dirty="0"/>
          </a:p>
          <a:p>
            <a:pPr algn="ctr">
              <a:lnSpc>
                <a:spcPct val="10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什么是标准差？</a:t>
            </a:r>
            <a:r>
              <a:rPr lang="zh-CN" altLang="en-US" sz="2800" b="1" dirty="0"/>
              <a:t>  </a:t>
            </a:r>
            <a:r>
              <a:rPr lang="zh-CN" altLang="en-US" sz="4000" b="1" dirty="0"/>
              <a:t> </a:t>
            </a:r>
            <a:endParaRPr lang="zh-CN" altLang="en-US" sz="4000" b="1" dirty="0"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2"/>
          <p:cNvGrpSpPr/>
          <p:nvPr/>
        </p:nvGrpSpPr>
        <p:grpSpPr bwMode="auto">
          <a:xfrm>
            <a:off x="1949449" y="640715"/>
            <a:ext cx="2452688" cy="5156200"/>
            <a:chOff x="5258250" y="1050900"/>
            <a:chExt cx="2452035" cy="5156930"/>
          </a:xfrm>
        </p:grpSpPr>
        <p:sp>
          <p:nvSpPr>
            <p:cNvPr id="3" name="文本框 2"/>
            <p:cNvSpPr txBox="1"/>
            <p:nvPr/>
          </p:nvSpPr>
          <p:spPr>
            <a:xfrm>
              <a:off x="7038951" y="1050900"/>
              <a:ext cx="671334" cy="5156930"/>
            </a:xfrm>
            <a:custGeom>
              <a:avLst/>
              <a:gdLst>
                <a:gd name="connsiteX0" fmla="*/ 0 w 671085"/>
                <a:gd name="connsiteY0" fmla="*/ 0 h 5156930"/>
                <a:gd name="connsiteX1" fmla="*/ 671085 w 671085"/>
                <a:gd name="connsiteY1" fmla="*/ 0 h 5156930"/>
                <a:gd name="connsiteX2" fmla="*/ 671085 w 671085"/>
                <a:gd name="connsiteY2" fmla="*/ 5156930 h 5156930"/>
                <a:gd name="connsiteX3" fmla="*/ 0 w 671085"/>
                <a:gd name="connsiteY3" fmla="*/ 5156930 h 51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1085" h="5156930">
                  <a:moveTo>
                    <a:pt x="0" y="0"/>
                  </a:moveTo>
                  <a:lnTo>
                    <a:pt x="671085" y="0"/>
                  </a:lnTo>
                  <a:lnTo>
                    <a:pt x="671085" y="5156930"/>
                  </a:lnTo>
                  <a:lnTo>
                    <a:pt x="0" y="51569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95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258250" y="1050900"/>
              <a:ext cx="1780701" cy="5156930"/>
            </a:xfrm>
            <a:custGeom>
              <a:avLst/>
              <a:gdLst>
                <a:gd name="connsiteX0" fmla="*/ 685004 w 1780950"/>
                <a:gd name="connsiteY0" fmla="*/ 0 h 5156930"/>
                <a:gd name="connsiteX1" fmla="*/ 1780950 w 1780950"/>
                <a:gd name="connsiteY1" fmla="*/ 0 h 5156930"/>
                <a:gd name="connsiteX2" fmla="*/ 1780950 w 1780950"/>
                <a:gd name="connsiteY2" fmla="*/ 5156930 h 5156930"/>
                <a:gd name="connsiteX3" fmla="*/ 1275818 w 1780950"/>
                <a:gd name="connsiteY3" fmla="*/ 5156930 h 5156930"/>
                <a:gd name="connsiteX4" fmla="*/ 1275818 w 1780950"/>
                <a:gd name="connsiteY4" fmla="*/ 916932 h 5156930"/>
                <a:gd name="connsiteX5" fmla="*/ 0 w 1780950"/>
                <a:gd name="connsiteY5" fmla="*/ 916932 h 51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0950" h="5156930">
                  <a:moveTo>
                    <a:pt x="685004" y="0"/>
                  </a:moveTo>
                  <a:lnTo>
                    <a:pt x="1780950" y="0"/>
                  </a:lnTo>
                  <a:lnTo>
                    <a:pt x="1780950" y="5156930"/>
                  </a:lnTo>
                  <a:lnTo>
                    <a:pt x="1275818" y="5156930"/>
                  </a:lnTo>
                  <a:lnTo>
                    <a:pt x="1275818" y="916932"/>
                  </a:lnTo>
                  <a:lnTo>
                    <a:pt x="0" y="91693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95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</p:grpSp>
      <p:sp>
        <p:nvSpPr>
          <p:cNvPr id="7" name="文本框 24"/>
          <p:cNvSpPr txBox="1">
            <a:spLocks noChangeArrowheads="1"/>
          </p:cNvSpPr>
          <p:nvPr/>
        </p:nvSpPr>
        <p:spPr bwMode="auto">
          <a:xfrm>
            <a:off x="175895" y="2202815"/>
            <a:ext cx="466407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PART ONE</a:t>
            </a:r>
            <a:endParaRPr lang="en-US" altLang="zh-CN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sp>
        <p:nvSpPr>
          <p:cNvPr id="6" name="矩形 5"/>
          <p:cNvSpPr/>
          <p:nvPr/>
        </p:nvSpPr>
        <p:spPr>
          <a:xfrm rot="1451767">
            <a:off x="3031025" y="2181296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21945" y="3565525"/>
            <a:ext cx="280225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4400" b="1" dirty="0"/>
              <a:t>布置任务</a:t>
            </a:r>
            <a:endParaRPr lang="zh-CN" altLang="en-US" sz="4400" b="1" dirty="0"/>
          </a:p>
          <a:p>
            <a:pPr algn="ctr">
              <a:lnSpc>
                <a:spcPct val="100000"/>
              </a:lnSpc>
            </a:pPr>
            <a:r>
              <a:rPr lang="zh-CN" altLang="en-US" sz="2800" b="1" dirty="0"/>
              <a:t>根据已有资料计算标准差（手工、软件）、验收标准  </a:t>
            </a:r>
            <a:r>
              <a:rPr lang="zh-CN" altLang="en-US" sz="4000" b="1" dirty="0"/>
              <a:t> </a:t>
            </a:r>
            <a:endParaRPr lang="zh-CN" altLang="en-US" sz="4000" b="1" dirty="0"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325755" y="211455"/>
            <a:ext cx="18704560" cy="6312535"/>
            <a:chOff x="513" y="333"/>
            <a:chExt cx="29456" cy="9941"/>
          </a:xfrm>
        </p:grpSpPr>
        <p:sp>
          <p:nvSpPr>
            <p:cNvPr id="26" name="矩形 25"/>
            <p:cNvSpPr/>
            <p:nvPr/>
          </p:nvSpPr>
          <p:spPr>
            <a:xfrm rot="360000">
              <a:off x="2307" y="941"/>
              <a:ext cx="2201" cy="11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dirty="0"/>
            </a:p>
          </p:txBody>
        </p:sp>
        <p:sp>
          <p:nvSpPr>
            <p:cNvPr id="23" name="六边形 22"/>
            <p:cNvSpPr/>
            <p:nvPr/>
          </p:nvSpPr>
          <p:spPr>
            <a:xfrm rot="5400000">
              <a:off x="364" y="482"/>
              <a:ext cx="2172" cy="1874"/>
            </a:xfrm>
            <a:prstGeom prst="hexagon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threePt" dir="t"/>
              </a:scene3d>
            </a:bodyPr>
            <a:p>
              <a:pPr algn="ctr"/>
              <a:endPara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矩形 5"/>
            <p:cNvSpPr/>
            <p:nvPr/>
          </p:nvSpPr>
          <p:spPr>
            <a:xfrm rot="1451767">
              <a:off x="14698" y="5624"/>
              <a:ext cx="13231" cy="4650"/>
            </a:xfrm>
            <a:custGeom>
              <a:avLst/>
              <a:gdLst>
                <a:gd name="connsiteX0" fmla="*/ 0 w 8522335"/>
                <a:gd name="connsiteY0" fmla="*/ 0 h 4252065"/>
                <a:gd name="connsiteX1" fmla="*/ 8522335 w 8522335"/>
                <a:gd name="connsiteY1" fmla="*/ 0 h 4252065"/>
                <a:gd name="connsiteX2" fmla="*/ 8522335 w 8522335"/>
                <a:gd name="connsiteY2" fmla="*/ 4252065 h 4252065"/>
                <a:gd name="connsiteX3" fmla="*/ 0 w 8522335"/>
                <a:gd name="connsiteY3" fmla="*/ 4252065 h 4252065"/>
                <a:gd name="connsiteX4" fmla="*/ 0 w 8522335"/>
                <a:gd name="connsiteY4" fmla="*/ 0 h 4252065"/>
                <a:gd name="connsiteX0-1" fmla="*/ 0 w 8522335"/>
                <a:gd name="connsiteY0-2" fmla="*/ 0 h 4680902"/>
                <a:gd name="connsiteX1-3" fmla="*/ 8522335 w 8522335"/>
                <a:gd name="connsiteY1-4" fmla="*/ 0 h 4680902"/>
                <a:gd name="connsiteX2-5" fmla="*/ 8522335 w 8522335"/>
                <a:gd name="connsiteY2-6" fmla="*/ 4252065 h 4680902"/>
                <a:gd name="connsiteX3-7" fmla="*/ 2104617 w 8522335"/>
                <a:gd name="connsiteY3-8" fmla="*/ 4680902 h 4680902"/>
                <a:gd name="connsiteX4-9" fmla="*/ 0 w 8522335"/>
                <a:gd name="connsiteY4-10" fmla="*/ 0 h 4680902"/>
                <a:gd name="connsiteX0-11" fmla="*/ 0 w 8522335"/>
                <a:gd name="connsiteY0-12" fmla="*/ 0 h 4252065"/>
                <a:gd name="connsiteX1-13" fmla="*/ 8522335 w 8522335"/>
                <a:gd name="connsiteY1-14" fmla="*/ 0 h 4252065"/>
                <a:gd name="connsiteX2-15" fmla="*/ 8522335 w 8522335"/>
                <a:gd name="connsiteY2-16" fmla="*/ 4252065 h 4252065"/>
                <a:gd name="connsiteX3-17" fmla="*/ 773198 w 8522335"/>
                <a:gd name="connsiteY3-18" fmla="*/ 2412662 h 4252065"/>
                <a:gd name="connsiteX4-19" fmla="*/ 0 w 8522335"/>
                <a:gd name="connsiteY4-20" fmla="*/ 0 h 4252065"/>
                <a:gd name="connsiteX0-21" fmla="*/ 0 w 8401954"/>
                <a:gd name="connsiteY0-22" fmla="*/ 0 h 4317254"/>
                <a:gd name="connsiteX1-23" fmla="*/ 8401954 w 8401954"/>
                <a:gd name="connsiteY1-24" fmla="*/ 65189 h 4317254"/>
                <a:gd name="connsiteX2-25" fmla="*/ 8401954 w 8401954"/>
                <a:gd name="connsiteY2-26" fmla="*/ 4317254 h 4317254"/>
                <a:gd name="connsiteX3-27" fmla="*/ 652817 w 8401954"/>
                <a:gd name="connsiteY3-28" fmla="*/ 2477851 h 4317254"/>
                <a:gd name="connsiteX4-29" fmla="*/ 0 w 8401954"/>
                <a:gd name="connsiteY4-30" fmla="*/ 0 h 43172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8401954" h="4317254">
                  <a:moveTo>
                    <a:pt x="0" y="0"/>
                  </a:moveTo>
                  <a:lnTo>
                    <a:pt x="8401954" y="65189"/>
                  </a:lnTo>
                  <a:lnTo>
                    <a:pt x="8401954" y="4317254"/>
                  </a:lnTo>
                  <a:lnTo>
                    <a:pt x="652817" y="247785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6" name="矩形 5"/>
            <p:cNvSpPr/>
            <p:nvPr/>
          </p:nvSpPr>
          <p:spPr>
            <a:xfrm rot="1331767">
              <a:off x="16738" y="2746"/>
              <a:ext cx="13231" cy="4471"/>
            </a:xfrm>
            <a:custGeom>
              <a:avLst/>
              <a:gdLst>
                <a:gd name="connsiteX0" fmla="*/ 0 w 8522335"/>
                <a:gd name="connsiteY0" fmla="*/ 0 h 4252065"/>
                <a:gd name="connsiteX1" fmla="*/ 8522335 w 8522335"/>
                <a:gd name="connsiteY1" fmla="*/ 0 h 4252065"/>
                <a:gd name="connsiteX2" fmla="*/ 8522335 w 8522335"/>
                <a:gd name="connsiteY2" fmla="*/ 4252065 h 4252065"/>
                <a:gd name="connsiteX3" fmla="*/ 0 w 8522335"/>
                <a:gd name="connsiteY3" fmla="*/ 4252065 h 4252065"/>
                <a:gd name="connsiteX4" fmla="*/ 0 w 8522335"/>
                <a:gd name="connsiteY4" fmla="*/ 0 h 4252065"/>
                <a:gd name="connsiteX0-1" fmla="*/ 0 w 8522335"/>
                <a:gd name="connsiteY0-2" fmla="*/ 0 h 4680902"/>
                <a:gd name="connsiteX1-3" fmla="*/ 8522335 w 8522335"/>
                <a:gd name="connsiteY1-4" fmla="*/ 0 h 4680902"/>
                <a:gd name="connsiteX2-5" fmla="*/ 8522335 w 8522335"/>
                <a:gd name="connsiteY2-6" fmla="*/ 4252065 h 4680902"/>
                <a:gd name="connsiteX3-7" fmla="*/ 2104617 w 8522335"/>
                <a:gd name="connsiteY3-8" fmla="*/ 4680902 h 4680902"/>
                <a:gd name="connsiteX4-9" fmla="*/ 0 w 8522335"/>
                <a:gd name="connsiteY4-10" fmla="*/ 0 h 4680902"/>
                <a:gd name="connsiteX0-11" fmla="*/ 0 w 8522335"/>
                <a:gd name="connsiteY0-12" fmla="*/ 0 h 4252065"/>
                <a:gd name="connsiteX1-13" fmla="*/ 8522335 w 8522335"/>
                <a:gd name="connsiteY1-14" fmla="*/ 0 h 4252065"/>
                <a:gd name="connsiteX2-15" fmla="*/ 8522335 w 8522335"/>
                <a:gd name="connsiteY2-16" fmla="*/ 4252065 h 4252065"/>
                <a:gd name="connsiteX3-17" fmla="*/ 773198 w 8522335"/>
                <a:gd name="connsiteY3-18" fmla="*/ 2412662 h 4252065"/>
                <a:gd name="connsiteX4-19" fmla="*/ 0 w 8522335"/>
                <a:gd name="connsiteY4-20" fmla="*/ 0 h 4252065"/>
                <a:gd name="connsiteX0-21" fmla="*/ 0 w 8401954"/>
                <a:gd name="connsiteY0-22" fmla="*/ 0 h 4317254"/>
                <a:gd name="connsiteX1-23" fmla="*/ 8401954 w 8401954"/>
                <a:gd name="connsiteY1-24" fmla="*/ 65189 h 4317254"/>
                <a:gd name="connsiteX2-25" fmla="*/ 8401954 w 8401954"/>
                <a:gd name="connsiteY2-26" fmla="*/ 4317254 h 4317254"/>
                <a:gd name="connsiteX3-27" fmla="*/ 652817 w 8401954"/>
                <a:gd name="connsiteY3-28" fmla="*/ 2477851 h 4317254"/>
                <a:gd name="connsiteX4-29" fmla="*/ 0 w 8401954"/>
                <a:gd name="connsiteY4-30" fmla="*/ 0 h 43172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8401954" h="4317254">
                  <a:moveTo>
                    <a:pt x="0" y="0"/>
                  </a:moveTo>
                  <a:lnTo>
                    <a:pt x="8401954" y="65189"/>
                  </a:lnTo>
                  <a:lnTo>
                    <a:pt x="8401954" y="4317254"/>
                  </a:lnTo>
                  <a:lnTo>
                    <a:pt x="652817" y="247785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18057" y="3166"/>
              <a:ext cx="300" cy="3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7564" y="3466"/>
              <a:ext cx="493" cy="49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1"/>
            <p:cNvSpPr>
              <a:spLocks noChangeArrowheads="1"/>
            </p:cNvSpPr>
            <p:nvPr/>
          </p:nvSpPr>
          <p:spPr bwMode="auto">
            <a:xfrm>
              <a:off x="2753" y="814"/>
              <a:ext cx="7097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800" b="1" dirty="0">
                  <a:latin typeface="迷你简汉真广标"/>
                  <a:ea typeface="迷你简汉真广标"/>
                  <a:cs typeface="迷你简汉真广标"/>
                </a:rPr>
                <a:t>1</a:t>
              </a:r>
              <a:r>
                <a:rPr lang="en-US" altLang="zh-CN" sz="2800" b="1" dirty="0">
                  <a:latin typeface="迷你简汉真广标"/>
                  <a:cs typeface="迷你简汉真广标"/>
                </a:rPr>
                <a:t>.</a:t>
              </a: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</a:rPr>
                <a:t>算术平均数的计算公式：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  <p:pic>
          <p:nvPicPr>
            <p:cNvPr id="3" name="图片 2" descr="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598" y="2993"/>
              <a:ext cx="6805" cy="318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</p:pic>
        <p:pic>
          <p:nvPicPr>
            <p:cNvPr id="2" name="图片 1" descr="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27" y="411"/>
              <a:ext cx="6230" cy="3074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</p:pic>
        <p:sp>
          <p:nvSpPr>
            <p:cNvPr id="20" name="矩形 19"/>
            <p:cNvSpPr/>
            <p:nvPr/>
          </p:nvSpPr>
          <p:spPr>
            <a:xfrm>
              <a:off x="513" y="814"/>
              <a:ext cx="2090" cy="1210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algn="dist">
                <a:lnSpc>
                  <a:spcPct val="100000"/>
                </a:lnSpc>
              </a:pPr>
              <a:r>
                <a:rPr lang="zh-CN" altLang="en-US" sz="4000" b="1" dirty="0">
                  <a:solidFill>
                    <a:schemeClr val="bg1"/>
                  </a:solidFill>
                  <a:uFillTx/>
                </a:rPr>
                <a:t>回顾</a:t>
              </a:r>
              <a:r>
                <a:rPr lang="zh-CN" altLang="en-US" sz="4400" b="1" dirty="0"/>
                <a:t> </a:t>
              </a:r>
              <a:r>
                <a:rPr lang="zh-CN" altLang="en-US" sz="4000" b="1" dirty="0"/>
                <a:t>  </a:t>
              </a:r>
              <a:endParaRPr lang="zh-CN" altLang="en-US" sz="4000" b="1" dirty="0">
                <a:sym typeface="+mn-ea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45110" y="4335780"/>
            <a:ext cx="6677025" cy="1558925"/>
            <a:chOff x="386" y="6828"/>
            <a:chExt cx="10515" cy="2455"/>
          </a:xfrm>
        </p:grpSpPr>
        <p:sp>
          <p:nvSpPr>
            <p:cNvPr id="13" name="矩形 12"/>
            <p:cNvSpPr/>
            <p:nvPr/>
          </p:nvSpPr>
          <p:spPr>
            <a:xfrm rot="1451767">
              <a:off x="1902" y="7718"/>
              <a:ext cx="2201" cy="11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4" name="六边形 13"/>
            <p:cNvSpPr/>
            <p:nvPr/>
          </p:nvSpPr>
          <p:spPr>
            <a:xfrm rot="5400000">
              <a:off x="292" y="6977"/>
              <a:ext cx="2172" cy="1874"/>
            </a:xfrm>
            <a:prstGeom prst="hexag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86" y="7318"/>
              <a:ext cx="2001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>
                <a:lnSpc>
                  <a:spcPct val="100000"/>
                </a:lnSpc>
              </a:pPr>
              <a:r>
                <a:rPr lang="zh-CN" altLang="en-US" sz="4000" b="1" dirty="0">
                  <a:sym typeface="+mn-ea"/>
                </a:rPr>
                <a:t>思考</a:t>
              </a:r>
              <a:r>
                <a:rPr lang="zh-CN" altLang="en-US" sz="4400" b="1" dirty="0">
                  <a:sym typeface="+mn-ea"/>
                </a:rPr>
                <a:t> </a:t>
              </a:r>
              <a:r>
                <a:rPr lang="zh-CN" altLang="en-US" sz="4000" b="1" dirty="0">
                  <a:sym typeface="+mn-ea"/>
                </a:rPr>
                <a:t>  </a:t>
              </a:r>
              <a:endParaRPr lang="zh-CN" altLang="en-US" sz="4000" b="1" dirty="0">
                <a:sym typeface="+mn-ea"/>
              </a:endParaRPr>
            </a:p>
          </p:txBody>
        </p:sp>
        <p:sp>
          <p:nvSpPr>
            <p:cNvPr id="22" name="矩形 1"/>
            <p:cNvSpPr>
              <a:spLocks noChangeArrowheads="1"/>
            </p:cNvSpPr>
            <p:nvPr/>
          </p:nvSpPr>
          <p:spPr bwMode="auto">
            <a:xfrm>
              <a:off x="2753" y="7104"/>
              <a:ext cx="8148" cy="2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</a:rPr>
                <a:t>1、什么是标准差？怎么计算？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  <a:p>
              <a:pPr algn="l" eaLnBrk="1" hangingPunct="1">
                <a:lnSpc>
                  <a:spcPct val="150000"/>
                </a:lnSpc>
              </a:pP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</a:rPr>
                <a:t>2、有什么用途？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347595" y="1719580"/>
            <a:ext cx="3307080" cy="1567180"/>
            <a:chOff x="3688" y="1697"/>
            <a:chExt cx="5208" cy="2468"/>
          </a:xfrm>
        </p:grpSpPr>
        <p:graphicFrame>
          <p:nvGraphicFramePr>
            <p:cNvPr id="24" name="对象 2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3688" y="1697"/>
            <a:ext cx="3015" cy="1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3" imgW="1257300" imgH="469900" progId="Equation.KSEE3">
                    <p:embed/>
                  </p:oleObj>
                </mc:Choice>
                <mc:Fallback>
                  <p:oleObj name="" r:id="rId3" imgW="1257300" imgH="4699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88" y="1697"/>
                          <a:ext cx="3015" cy="11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3688" y="2947"/>
            <a:ext cx="5208" cy="1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5" imgW="2171700" imgH="508000" progId="Equation.KSEE3">
                    <p:embed/>
                  </p:oleObj>
                </mc:Choice>
                <mc:Fallback>
                  <p:oleObj name="" r:id="rId5" imgW="2171700" imgH="5080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88" y="2947"/>
                          <a:ext cx="5208" cy="12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rot="1451767">
            <a:off x="3753655" y="2573726"/>
            <a:ext cx="8522335" cy="4680902"/>
          </a:xfrm>
          <a:custGeom>
            <a:avLst/>
            <a:gdLst>
              <a:gd name="connsiteX0" fmla="*/ 0 w 8522335"/>
              <a:gd name="connsiteY0" fmla="*/ 0 h 4252065"/>
              <a:gd name="connsiteX1" fmla="*/ 8522335 w 8522335"/>
              <a:gd name="connsiteY1" fmla="*/ 0 h 4252065"/>
              <a:gd name="connsiteX2" fmla="*/ 8522335 w 8522335"/>
              <a:gd name="connsiteY2" fmla="*/ 4252065 h 4252065"/>
              <a:gd name="connsiteX3" fmla="*/ 0 w 8522335"/>
              <a:gd name="connsiteY3" fmla="*/ 4252065 h 4252065"/>
              <a:gd name="connsiteX4" fmla="*/ 0 w 8522335"/>
              <a:gd name="connsiteY4" fmla="*/ 0 h 4252065"/>
              <a:gd name="connsiteX0-1" fmla="*/ 0 w 8522335"/>
              <a:gd name="connsiteY0-2" fmla="*/ 0 h 4680902"/>
              <a:gd name="connsiteX1-3" fmla="*/ 8522335 w 8522335"/>
              <a:gd name="connsiteY1-4" fmla="*/ 0 h 4680902"/>
              <a:gd name="connsiteX2-5" fmla="*/ 8522335 w 8522335"/>
              <a:gd name="connsiteY2-6" fmla="*/ 4252065 h 4680902"/>
              <a:gd name="connsiteX3-7" fmla="*/ 2104617 w 8522335"/>
              <a:gd name="connsiteY3-8" fmla="*/ 4680902 h 4680902"/>
              <a:gd name="connsiteX4-9" fmla="*/ 0 w 8522335"/>
              <a:gd name="connsiteY4-10" fmla="*/ 0 h 46809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522335" h="4680902">
                <a:moveTo>
                  <a:pt x="0" y="0"/>
                </a:moveTo>
                <a:lnTo>
                  <a:pt x="8522335" y="0"/>
                </a:lnTo>
                <a:lnTo>
                  <a:pt x="8522335" y="4252065"/>
                </a:lnTo>
                <a:lnTo>
                  <a:pt x="2104617" y="46809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54000">
                <a:schemeClr val="bg1">
                  <a:lumMod val="65000"/>
                  <a:lumOff val="35000"/>
                  <a:alpha val="0"/>
                </a:schemeClr>
              </a:gs>
              <a:gs pos="0">
                <a:schemeClr val="accent1">
                  <a:alpha val="54000"/>
                  <a:lumMod val="65000"/>
                  <a:lumOff val="35000"/>
                </a:schemeClr>
              </a:gs>
              <a:gs pos="0">
                <a:schemeClr val="bg1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24"/>
          <p:cNvSpPr txBox="1">
            <a:spLocks noChangeArrowheads="1"/>
          </p:cNvSpPr>
          <p:nvPr/>
        </p:nvSpPr>
        <p:spPr bwMode="auto">
          <a:xfrm>
            <a:off x="236220" y="2426335"/>
            <a:ext cx="392303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b="1" dirty="0">
                <a:latin typeface="迷你简汉真广标"/>
                <a:ea typeface="迷你简汉真广标"/>
                <a:cs typeface="迷你简汉真广标"/>
              </a:rPr>
              <a:t>PART    TWO</a:t>
            </a:r>
            <a:endParaRPr lang="en-US" altLang="zh-CN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3107" y="3747410"/>
            <a:ext cx="2855912" cy="76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4400" b="1" dirty="0"/>
              <a:t>内容讲解</a:t>
            </a:r>
            <a:endParaRPr lang="zh-CN" altLang="en-US" sz="4400" b="1" dirty="0"/>
          </a:p>
        </p:txBody>
      </p:sp>
      <p:grpSp>
        <p:nvGrpSpPr>
          <p:cNvPr id="17" name="组合 16"/>
          <p:cNvGrpSpPr/>
          <p:nvPr/>
        </p:nvGrpSpPr>
        <p:grpSpPr>
          <a:xfrm>
            <a:off x="2870795" y="955972"/>
            <a:ext cx="3446843" cy="5270657"/>
            <a:chOff x="-2524297" y="940746"/>
            <a:chExt cx="3798792" cy="5808831"/>
          </a:xfrm>
        </p:grpSpPr>
        <p:sp>
          <p:nvSpPr>
            <p:cNvPr id="16" name="任意多边形: 形状 15"/>
            <p:cNvSpPr/>
            <p:nvPr/>
          </p:nvSpPr>
          <p:spPr>
            <a:xfrm>
              <a:off x="-478970" y="944321"/>
              <a:ext cx="1742401" cy="4011207"/>
            </a:xfrm>
            <a:custGeom>
              <a:avLst/>
              <a:gdLst/>
              <a:ahLst/>
              <a:cxnLst/>
              <a:rect l="l" t="t" r="r" b="b"/>
              <a:pathLst>
                <a:path w="1742401" h="4011207">
                  <a:moveTo>
                    <a:pt x="0" y="0"/>
                  </a:moveTo>
                  <a:lnTo>
                    <a:pt x="99274" y="3254"/>
                  </a:lnTo>
                  <a:cubicBezTo>
                    <a:pt x="572317" y="35122"/>
                    <a:pt x="954060" y="178527"/>
                    <a:pt x="1244501" y="433470"/>
                  </a:cubicBezTo>
                  <a:cubicBezTo>
                    <a:pt x="1576434" y="724834"/>
                    <a:pt x="1742401" y="1126227"/>
                    <a:pt x="1742401" y="1637650"/>
                  </a:cubicBezTo>
                  <a:cubicBezTo>
                    <a:pt x="1742401" y="1922867"/>
                    <a:pt x="1694455" y="2180422"/>
                    <a:pt x="1598563" y="2410317"/>
                  </a:cubicBezTo>
                  <a:cubicBezTo>
                    <a:pt x="1502671" y="2640211"/>
                    <a:pt x="1363751" y="2855968"/>
                    <a:pt x="1181803" y="3057587"/>
                  </a:cubicBezTo>
                  <a:cubicBezTo>
                    <a:pt x="999854" y="3259205"/>
                    <a:pt x="708490" y="3501394"/>
                    <a:pt x="307711" y="3784152"/>
                  </a:cubicBezTo>
                  <a:cubicBezTo>
                    <a:pt x="211205" y="3852997"/>
                    <a:pt x="122612" y="3917924"/>
                    <a:pt x="41934" y="3978932"/>
                  </a:cubicBezTo>
                  <a:lnTo>
                    <a:pt x="0" y="4011207"/>
                  </a:lnTo>
                  <a:lnTo>
                    <a:pt x="0" y="2676307"/>
                  </a:lnTo>
                  <a:lnTo>
                    <a:pt x="24992" y="2651747"/>
                  </a:lnTo>
                  <a:cubicBezTo>
                    <a:pt x="111433" y="2563173"/>
                    <a:pt x="182315" y="2479009"/>
                    <a:pt x="237637" y="2399252"/>
                  </a:cubicBezTo>
                  <a:cubicBezTo>
                    <a:pt x="385163" y="2186569"/>
                    <a:pt x="458925" y="1960977"/>
                    <a:pt x="458925" y="1722477"/>
                  </a:cubicBezTo>
                  <a:cubicBezTo>
                    <a:pt x="458925" y="1401301"/>
                    <a:pt x="349433" y="1180493"/>
                    <a:pt x="130450" y="1060052"/>
                  </a:cubicBezTo>
                  <a:lnTo>
                    <a:pt x="0" y="10056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59500">
                <a:solidFill>
                  <a:schemeClr val="tx1"/>
                </a:solidFill>
                <a:ea typeface="迷你简汉真广标" panose="02010609000101010101" pitchFamily="49" charset="-122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-478970" y="5757466"/>
              <a:ext cx="1753465" cy="992111"/>
            </a:xfrm>
            <a:custGeom>
              <a:avLst/>
              <a:gdLst/>
              <a:ahLst/>
              <a:cxnLst/>
              <a:rect l="l" t="t" r="r" b="b"/>
              <a:pathLst>
                <a:path w="1753465" h="992111">
                  <a:moveTo>
                    <a:pt x="0" y="0"/>
                  </a:moveTo>
                  <a:lnTo>
                    <a:pt x="1753465" y="0"/>
                  </a:lnTo>
                  <a:lnTo>
                    <a:pt x="1753465" y="992111"/>
                  </a:lnTo>
                  <a:lnTo>
                    <a:pt x="0" y="992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59500">
                <a:solidFill>
                  <a:schemeClr val="tx1"/>
                </a:solidFill>
                <a:ea typeface="迷你简汉真广标" panose="02010609000101010101" pitchFamily="49" charset="-122"/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-2269815" y="940746"/>
              <a:ext cx="1790844" cy="1545333"/>
            </a:xfrm>
            <a:custGeom>
              <a:avLst/>
              <a:gdLst/>
              <a:ahLst/>
              <a:cxnLst/>
              <a:rect l="l" t="t" r="r" b="b"/>
              <a:pathLst>
                <a:path w="1790844" h="1545333">
                  <a:moveTo>
                    <a:pt x="1681795" y="0"/>
                  </a:moveTo>
                  <a:lnTo>
                    <a:pt x="1790844" y="3575"/>
                  </a:lnTo>
                  <a:lnTo>
                    <a:pt x="1790844" y="1009273"/>
                  </a:lnTo>
                  <a:lnTo>
                    <a:pt x="1776764" y="1003406"/>
                  </a:lnTo>
                  <a:cubicBezTo>
                    <a:pt x="1671652" y="971289"/>
                    <a:pt x="1549021" y="955230"/>
                    <a:pt x="1408872" y="955230"/>
                  </a:cubicBezTo>
                  <a:cubicBezTo>
                    <a:pt x="917119" y="955230"/>
                    <a:pt x="447495" y="1151931"/>
                    <a:pt x="0" y="1545333"/>
                  </a:cubicBezTo>
                  <a:lnTo>
                    <a:pt x="0" y="483147"/>
                  </a:lnTo>
                  <a:cubicBezTo>
                    <a:pt x="499129" y="161049"/>
                    <a:pt x="1059728" y="0"/>
                    <a:pt x="16817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59500">
                <a:solidFill>
                  <a:schemeClr val="tx1"/>
                </a:solidFill>
                <a:ea typeface="迷你简汉真广标" panose="02010609000101010101" pitchFamily="49" charset="-122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>
              <a:off x="-2524297" y="3620628"/>
              <a:ext cx="2045326" cy="3128949"/>
            </a:xfrm>
            <a:custGeom>
              <a:avLst/>
              <a:gdLst/>
              <a:ahLst/>
              <a:cxnLst/>
              <a:rect l="l" t="t" r="r" b="b"/>
              <a:pathLst>
                <a:path w="2045326" h="3128949">
                  <a:moveTo>
                    <a:pt x="2045326" y="0"/>
                  </a:moveTo>
                  <a:lnTo>
                    <a:pt x="2045326" y="1334900"/>
                  </a:lnTo>
                  <a:lnTo>
                    <a:pt x="1972178" y="1391198"/>
                  </a:lnTo>
                  <a:cubicBezTo>
                    <a:pt x="1790268" y="1533922"/>
                    <a:pt x="1657822" y="1652154"/>
                    <a:pt x="1574839" y="1745894"/>
                  </a:cubicBezTo>
                  <a:cubicBezTo>
                    <a:pt x="1442065" y="1895878"/>
                    <a:pt x="1375679" y="2026193"/>
                    <a:pt x="1375679" y="2136838"/>
                  </a:cubicBezTo>
                  <a:lnTo>
                    <a:pt x="2045326" y="2136838"/>
                  </a:lnTo>
                  <a:lnTo>
                    <a:pt x="2045326" y="3128949"/>
                  </a:lnTo>
                  <a:lnTo>
                    <a:pt x="0" y="3128949"/>
                  </a:lnTo>
                  <a:lnTo>
                    <a:pt x="0" y="2704812"/>
                  </a:lnTo>
                  <a:cubicBezTo>
                    <a:pt x="0" y="2407302"/>
                    <a:pt x="54707" y="2135608"/>
                    <a:pt x="164122" y="1889732"/>
                  </a:cubicBezTo>
                  <a:cubicBezTo>
                    <a:pt x="273537" y="1643855"/>
                    <a:pt x="424137" y="1414575"/>
                    <a:pt x="615920" y="1201892"/>
                  </a:cubicBezTo>
                  <a:cubicBezTo>
                    <a:pt x="807704" y="989209"/>
                    <a:pt x="1105214" y="740259"/>
                    <a:pt x="1508452" y="455043"/>
                  </a:cubicBezTo>
                  <a:cubicBezTo>
                    <a:pt x="1692859" y="317352"/>
                    <a:pt x="1849605" y="187499"/>
                    <a:pt x="1978691" y="65482"/>
                  </a:cubicBezTo>
                  <a:lnTo>
                    <a:pt x="20453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 sz="59500">
                <a:solidFill>
                  <a:schemeClr val="tx1"/>
                </a:solidFill>
                <a:ea typeface="迷你简汉真广标" panose="02010609000101010101" pitchFamily="49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952615" y="294640"/>
            <a:ext cx="5354320" cy="563118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3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1、什么是标准差？</a:t>
            </a:r>
            <a:endParaRPr lang="zh-CN" altLang="en-US" sz="4000" b="1" dirty="0">
              <a:latin typeface="迷你简汉真广标"/>
              <a:ea typeface="迷你简汉真广标"/>
              <a:cs typeface="迷你简汉真广标"/>
            </a:endParaRPr>
          </a:p>
          <a:p>
            <a:pPr algn="l">
              <a:lnSpc>
                <a:spcPct val="3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2、怎么计算？</a:t>
            </a:r>
            <a:endParaRPr lang="zh-CN" altLang="en-US" sz="4000" b="1" dirty="0">
              <a:latin typeface="迷你简汉真广标"/>
              <a:ea typeface="迷你简汉真广标"/>
              <a:cs typeface="迷你简汉真广标"/>
            </a:endParaRPr>
          </a:p>
          <a:p>
            <a:pPr algn="l">
              <a:lnSpc>
                <a:spcPct val="3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3、有什么用途？</a:t>
            </a:r>
            <a:endParaRPr lang="zh-CN" altLang="en-US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8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36775" y="475615"/>
            <a:ext cx="5354320" cy="7067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什么是标准差？</a:t>
            </a:r>
            <a:endParaRPr lang="zh-CN" altLang="en-US" sz="40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921385" y="1583690"/>
            <a:ext cx="1058227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30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迷你简汉真广标"/>
                <a:ea typeface="迷你简汉真广标"/>
                <a:cs typeface="迷你简汉真广标"/>
                <a:sym typeface="+mn-ea"/>
              </a:rPr>
              <a:t>标志变异指标</a:t>
            </a: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  <a:sym typeface="+mn-ea"/>
              </a:rPr>
              <a:t>是反映总体内各单位标志值之间</a:t>
            </a:r>
            <a:r>
              <a:rPr lang="zh-CN" altLang="en-US" sz="4000" b="1" dirty="0">
                <a:solidFill>
                  <a:srgbClr val="FF0000"/>
                </a:solidFill>
                <a:latin typeface="迷你简汉真广标"/>
                <a:ea typeface="迷你简汉真广标"/>
                <a:cs typeface="迷你简汉真广标"/>
                <a:sym typeface="+mn-ea"/>
              </a:rPr>
              <a:t>离散程度或差异程度</a:t>
            </a: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  <a:sym typeface="+mn-ea"/>
              </a:rPr>
              <a:t>大小的指标。 </a:t>
            </a:r>
            <a:endParaRPr lang="zh-CN" altLang="en-US" sz="4000" b="1" dirty="0">
              <a:latin typeface="迷你简汉真广标"/>
              <a:ea typeface="迷你简汉真广标"/>
              <a:cs typeface="迷你简汉真广标"/>
            </a:endParaRPr>
          </a:p>
        </p:txBody>
      </p:sp>
      <p:sp>
        <p:nvSpPr>
          <p:cNvPr id="4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chemeClr val="accent4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569734" y="506883"/>
            <a:ext cx="9232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01</a:t>
            </a:r>
            <a:endParaRPr lang="zh-CN" altLang="en-US" sz="373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3" dur="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ldLvl="0" animBg="1"/>
      <p:bldP spid="4" grpId="1" bldLvl="0" animBg="1"/>
      <p:bldP spid="11" grpId="0"/>
      <p:bldP spid="11" grpI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487170" y="4545330"/>
            <a:ext cx="9541510" cy="1322070"/>
            <a:chOff x="2342" y="7158"/>
            <a:chExt cx="15026" cy="2082"/>
          </a:xfrm>
        </p:grpSpPr>
        <p:sp>
          <p:nvSpPr>
            <p:cNvPr id="51" name="文本框 50"/>
            <p:cNvSpPr txBox="1"/>
            <p:nvPr/>
          </p:nvSpPr>
          <p:spPr>
            <a:xfrm>
              <a:off x="5503" y="7158"/>
              <a:ext cx="2968" cy="20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平均差</a:t>
              </a:r>
              <a:endParaRPr lang="zh-CN" altLang="en-US" sz="4000" b="1" dirty="0">
                <a:latin typeface="迷你简汉真广标"/>
                <a:ea typeface="迷你简汉真广标"/>
                <a:cs typeface="迷你简汉真广标"/>
              </a:endParaRPr>
            </a:p>
            <a:p>
              <a:pPr algn="ctr">
                <a:lnSpc>
                  <a:spcPct val="100000"/>
                </a:lnSpc>
              </a:pPr>
              <a:r>
                <a:rPr lang="en-US" altLang="zh-CN" sz="4000" b="1" dirty="0">
                  <a:latin typeface="迷你简汉真广标"/>
                  <a:ea typeface="迷你简汉真广标"/>
                  <a:cs typeface="迷你简汉真广标"/>
                </a:rPr>
                <a:t>A</a:t>
              </a:r>
              <a:r>
                <a:rPr lang="en-US" altLang="zh-CN" sz="4000" b="1" dirty="0">
                  <a:latin typeface="迷你简汉真广标"/>
                  <a:ea typeface="宋体" panose="02010600030101010101" pitchFamily="2" charset="-122"/>
                  <a:cs typeface="迷你简汉真广标"/>
                </a:rPr>
                <a:t>.D.</a:t>
              </a:r>
              <a:endParaRPr lang="en-US" altLang="zh-CN" sz="4000" b="1" dirty="0">
                <a:latin typeface="迷你简汉真广标"/>
                <a:ea typeface="宋体" panose="02010600030101010101" pitchFamily="2" charset="-122"/>
                <a:cs typeface="迷你简汉真广标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2342" y="7158"/>
              <a:ext cx="2968" cy="20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全距</a:t>
              </a:r>
              <a:endParaRPr lang="zh-CN" altLang="en-US" sz="4000" b="1" dirty="0">
                <a:latin typeface="迷你简汉真广标"/>
                <a:ea typeface="迷你简汉真广标"/>
                <a:cs typeface="迷你简汉真广标"/>
              </a:endParaRPr>
            </a:p>
            <a:p>
              <a:pPr algn="ctr">
                <a:lnSpc>
                  <a:spcPct val="100000"/>
                </a:lnSpc>
              </a:pPr>
              <a:r>
                <a:rPr lang="en-US" altLang="zh-CN" sz="4000" b="1" dirty="0">
                  <a:latin typeface="迷你简汉真广标"/>
                  <a:ea typeface="迷你简汉真广标"/>
                  <a:cs typeface="迷你简汉真广标"/>
                </a:rPr>
                <a:t>R</a:t>
              </a:r>
              <a:endParaRPr lang="en-US" altLang="zh-CN" sz="40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9559" y="7158"/>
              <a:ext cx="2968" cy="20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标准差</a:t>
              </a:r>
              <a:endParaRPr lang="zh-CN" altLang="en-US" sz="4000" b="1" dirty="0">
                <a:latin typeface="迷你简汉真广标"/>
                <a:ea typeface="迷你简汉真广标"/>
                <a:cs typeface="迷你简汉真广标"/>
              </a:endParaRPr>
            </a:p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  <a:sym typeface="Symbol" panose="05050102010706020507" pitchFamily="18" charset="2"/>
                </a:rPr>
                <a:t></a:t>
              </a:r>
              <a:endParaRPr lang="en-US" altLang="zh-CN" sz="4000" b="1" dirty="0">
                <a:latin typeface="迷你简汉真广标"/>
                <a:ea typeface="宋体" panose="02010600030101010101" pitchFamily="2" charset="-122"/>
                <a:cs typeface="迷你简汉真广标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2872" y="7158"/>
              <a:ext cx="4497" cy="208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变异系数</a:t>
              </a:r>
              <a:endParaRPr lang="zh-CN" altLang="en-US" sz="4000" b="1" dirty="0">
                <a:latin typeface="迷你简汉真广标"/>
                <a:ea typeface="迷你简汉真广标"/>
                <a:cs typeface="迷你简汉真广标"/>
              </a:endParaRPr>
            </a:p>
            <a:p>
              <a:pPr algn="ctr">
                <a:lnSpc>
                  <a:spcPct val="100000"/>
                </a:lnSpc>
              </a:pPr>
              <a:r>
                <a:rPr lang="en-US" altLang="zh-CN" sz="4000" b="1" dirty="0">
                  <a:latin typeface="迷你简汉真广标"/>
                  <a:ea typeface="宋体" panose="02010600030101010101" pitchFamily="2" charset="-122"/>
                  <a:cs typeface="迷你简汉真广标"/>
                </a:rPr>
                <a:t>v</a:t>
              </a:r>
              <a:endParaRPr lang="en-US" altLang="zh-CN" sz="4000" b="1" dirty="0">
                <a:latin typeface="迷你简汉真广标"/>
                <a:ea typeface="宋体" panose="02010600030101010101" pitchFamily="2" charset="-122"/>
                <a:cs typeface="迷你简汉真广标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628775" y="720725"/>
            <a:ext cx="12652375" cy="4803775"/>
            <a:chOff x="2565" y="1135"/>
            <a:chExt cx="19925" cy="7565"/>
          </a:xfrm>
        </p:grpSpPr>
        <p:sp>
          <p:nvSpPr>
            <p:cNvPr id="2" name="矩形 1"/>
            <p:cNvSpPr/>
            <p:nvPr/>
          </p:nvSpPr>
          <p:spPr>
            <a:xfrm rot="1451767">
              <a:off x="14672" y="6636"/>
              <a:ext cx="7818" cy="20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" name="矩形 2"/>
            <p:cNvSpPr/>
            <p:nvPr/>
          </p:nvSpPr>
          <p:spPr>
            <a:xfrm rot="1451767">
              <a:off x="10942" y="6533"/>
              <a:ext cx="7818" cy="20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" name="矩形 3"/>
            <p:cNvSpPr/>
            <p:nvPr/>
          </p:nvSpPr>
          <p:spPr>
            <a:xfrm rot="1451767">
              <a:off x="7331" y="6636"/>
              <a:ext cx="7818" cy="20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矩形 4"/>
            <p:cNvSpPr/>
            <p:nvPr/>
          </p:nvSpPr>
          <p:spPr>
            <a:xfrm rot="1451767">
              <a:off x="3631" y="6605"/>
              <a:ext cx="7818" cy="2065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6" name="组合 5"/>
            <p:cNvGrpSpPr/>
            <p:nvPr/>
          </p:nvGrpSpPr>
          <p:grpSpPr>
            <a:xfrm rot="5400000">
              <a:off x="2565" y="4414"/>
              <a:ext cx="2433" cy="2433"/>
              <a:chOff x="1077445" y="1599650"/>
              <a:chExt cx="1158793" cy="1158793"/>
            </a:xfrm>
          </p:grpSpPr>
          <p:sp>
            <p:nvSpPr>
              <p:cNvPr id="7" name="Rectangle: Rounded Corners 2"/>
              <p:cNvSpPr/>
              <p:nvPr/>
            </p:nvSpPr>
            <p:spPr>
              <a:xfrm rot="2702816">
                <a:off x="1077445" y="1599650"/>
                <a:ext cx="1158793" cy="1158793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8" name="Freeform: Shape 8"/>
              <p:cNvSpPr/>
              <p:nvPr/>
            </p:nvSpPr>
            <p:spPr>
              <a:xfrm rot="2702816">
                <a:off x="1142491" y="1664699"/>
                <a:ext cx="1028701" cy="1028701"/>
              </a:xfrm>
              <a:custGeom>
                <a:avLst/>
                <a:gdLst>
                  <a:gd name="connsiteX0" fmla="*/ 66957 w 1371601"/>
                  <a:gd name="connsiteY0" fmla="*/ 66957 h 1371601"/>
                  <a:gd name="connsiteX1" fmla="*/ 228605 w 1371601"/>
                  <a:gd name="connsiteY1" fmla="*/ 0 h 1371601"/>
                  <a:gd name="connsiteX2" fmla="*/ 1142995 w 1371601"/>
                  <a:gd name="connsiteY2" fmla="*/ 0 h 1371601"/>
                  <a:gd name="connsiteX3" fmla="*/ 1371601 w 1371601"/>
                  <a:gd name="connsiteY3" fmla="*/ 228605 h 1371601"/>
                  <a:gd name="connsiteX4" fmla="*/ 1371601 w 1371601"/>
                  <a:gd name="connsiteY4" fmla="*/ 1142995 h 1371601"/>
                  <a:gd name="connsiteX5" fmla="*/ 1142995 w 1371601"/>
                  <a:gd name="connsiteY5" fmla="*/ 1371601 h 1371601"/>
                  <a:gd name="connsiteX6" fmla="*/ 228605 w 1371601"/>
                  <a:gd name="connsiteY6" fmla="*/ 1371600 h 1371601"/>
                  <a:gd name="connsiteX7" fmla="*/ 182533 w 1371601"/>
                  <a:gd name="connsiteY7" fmla="*/ 1366956 h 1371601"/>
                  <a:gd name="connsiteX8" fmla="*/ 160847 w 1371601"/>
                  <a:gd name="connsiteY8" fmla="*/ 1360224 h 1371601"/>
                  <a:gd name="connsiteX9" fmla="*/ 707768 w 1371601"/>
                  <a:gd name="connsiteY9" fmla="*/ 812406 h 1371601"/>
                  <a:gd name="connsiteX10" fmla="*/ 782073 w 1371601"/>
                  <a:gd name="connsiteY10" fmla="*/ 886588 h 1371601"/>
                  <a:gd name="connsiteX11" fmla="*/ 781829 w 1371601"/>
                  <a:gd name="connsiteY11" fmla="*/ 589614 h 1371601"/>
                  <a:gd name="connsiteX12" fmla="*/ 484854 w 1371601"/>
                  <a:gd name="connsiteY12" fmla="*/ 589857 h 1371601"/>
                  <a:gd name="connsiteX13" fmla="*/ 559160 w 1371601"/>
                  <a:gd name="connsiteY13" fmla="*/ 664040 h 1371601"/>
                  <a:gd name="connsiteX14" fmla="*/ 11843 w 1371601"/>
                  <a:gd name="connsiteY14" fmla="*/ 1212254 h 1371601"/>
                  <a:gd name="connsiteX15" fmla="*/ 4645 w 1371601"/>
                  <a:gd name="connsiteY15" fmla="*/ 1189067 h 1371601"/>
                  <a:gd name="connsiteX16" fmla="*/ 0 w 1371601"/>
                  <a:gd name="connsiteY16" fmla="*/ 1142995 h 1371601"/>
                  <a:gd name="connsiteX17" fmla="*/ 0 w 1371601"/>
                  <a:gd name="connsiteY17" fmla="*/ 228604 h 1371601"/>
                  <a:gd name="connsiteX18" fmla="*/ 66957 w 1371601"/>
                  <a:gd name="connsiteY18" fmla="*/ 66957 h 1371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71601" h="1371601">
                    <a:moveTo>
                      <a:pt x="66957" y="66957"/>
                    </a:moveTo>
                    <a:cubicBezTo>
                      <a:pt x="108326" y="25588"/>
                      <a:pt x="165477" y="0"/>
                      <a:pt x="228605" y="0"/>
                    </a:cubicBezTo>
                    <a:lnTo>
                      <a:pt x="1142995" y="0"/>
                    </a:lnTo>
                    <a:cubicBezTo>
                      <a:pt x="1269250" y="0"/>
                      <a:pt x="1371600" y="102351"/>
                      <a:pt x="1371601" y="228605"/>
                    </a:cubicBezTo>
                    <a:lnTo>
                      <a:pt x="1371601" y="1142995"/>
                    </a:lnTo>
                    <a:cubicBezTo>
                      <a:pt x="1371600" y="1269250"/>
                      <a:pt x="1269250" y="1371600"/>
                      <a:pt x="1142995" y="1371601"/>
                    </a:cubicBezTo>
                    <a:lnTo>
                      <a:pt x="228605" y="1371600"/>
                    </a:lnTo>
                    <a:cubicBezTo>
                      <a:pt x="212823" y="1371599"/>
                      <a:pt x="197416" y="1370001"/>
                      <a:pt x="182533" y="1366956"/>
                    </a:cubicBezTo>
                    <a:lnTo>
                      <a:pt x="160847" y="1360224"/>
                    </a:lnTo>
                    <a:lnTo>
                      <a:pt x="707768" y="812406"/>
                    </a:lnTo>
                    <a:lnTo>
                      <a:pt x="782073" y="886588"/>
                    </a:lnTo>
                    <a:lnTo>
                      <a:pt x="781829" y="589614"/>
                    </a:lnTo>
                    <a:lnTo>
                      <a:pt x="484854" y="589857"/>
                    </a:lnTo>
                    <a:lnTo>
                      <a:pt x="559160" y="664040"/>
                    </a:lnTo>
                    <a:lnTo>
                      <a:pt x="11843" y="1212254"/>
                    </a:lnTo>
                    <a:lnTo>
                      <a:pt x="4645" y="1189067"/>
                    </a:lnTo>
                    <a:cubicBezTo>
                      <a:pt x="1599" y="1174185"/>
                      <a:pt x="0" y="1158777"/>
                      <a:pt x="0" y="1142995"/>
                    </a:cubicBezTo>
                    <a:lnTo>
                      <a:pt x="0" y="228604"/>
                    </a:lnTo>
                    <a:cubicBezTo>
                      <a:pt x="0" y="165477"/>
                      <a:pt x="25588" y="108326"/>
                      <a:pt x="66957" y="66957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 rot="5400000">
              <a:off x="6190" y="4414"/>
              <a:ext cx="2433" cy="2433"/>
              <a:chOff x="2532247" y="1599649"/>
              <a:chExt cx="1158793" cy="1158793"/>
            </a:xfrm>
          </p:grpSpPr>
          <p:sp>
            <p:nvSpPr>
              <p:cNvPr id="11" name="Rectangle: Rounded Corners 3"/>
              <p:cNvSpPr/>
              <p:nvPr/>
            </p:nvSpPr>
            <p:spPr>
              <a:xfrm rot="2702816">
                <a:off x="2532247" y="1599649"/>
                <a:ext cx="1158793" cy="1158793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2" name="Freeform: Shape 10"/>
              <p:cNvSpPr/>
              <p:nvPr/>
            </p:nvSpPr>
            <p:spPr>
              <a:xfrm rot="2702816">
                <a:off x="2597294" y="1664700"/>
                <a:ext cx="1028701" cy="1028701"/>
              </a:xfrm>
              <a:custGeom>
                <a:avLst/>
                <a:gdLst>
                  <a:gd name="connsiteX0" fmla="*/ 66957 w 1371601"/>
                  <a:gd name="connsiteY0" fmla="*/ 66957 h 1371601"/>
                  <a:gd name="connsiteX1" fmla="*/ 228605 w 1371601"/>
                  <a:gd name="connsiteY1" fmla="*/ 0 h 1371601"/>
                  <a:gd name="connsiteX2" fmla="*/ 1142995 w 1371601"/>
                  <a:gd name="connsiteY2" fmla="*/ 0 h 1371601"/>
                  <a:gd name="connsiteX3" fmla="*/ 1371601 w 1371601"/>
                  <a:gd name="connsiteY3" fmla="*/ 228605 h 1371601"/>
                  <a:gd name="connsiteX4" fmla="*/ 1371601 w 1371601"/>
                  <a:gd name="connsiteY4" fmla="*/ 1142995 h 1371601"/>
                  <a:gd name="connsiteX5" fmla="*/ 1142995 w 1371601"/>
                  <a:gd name="connsiteY5" fmla="*/ 1371601 h 1371601"/>
                  <a:gd name="connsiteX6" fmla="*/ 228605 w 1371601"/>
                  <a:gd name="connsiteY6" fmla="*/ 1371600 h 1371601"/>
                  <a:gd name="connsiteX7" fmla="*/ 182533 w 1371601"/>
                  <a:gd name="connsiteY7" fmla="*/ 1366956 h 1371601"/>
                  <a:gd name="connsiteX8" fmla="*/ 160847 w 1371601"/>
                  <a:gd name="connsiteY8" fmla="*/ 1360224 h 1371601"/>
                  <a:gd name="connsiteX9" fmla="*/ 707768 w 1371601"/>
                  <a:gd name="connsiteY9" fmla="*/ 812406 h 1371601"/>
                  <a:gd name="connsiteX10" fmla="*/ 782073 w 1371601"/>
                  <a:gd name="connsiteY10" fmla="*/ 886588 h 1371601"/>
                  <a:gd name="connsiteX11" fmla="*/ 781829 w 1371601"/>
                  <a:gd name="connsiteY11" fmla="*/ 589614 h 1371601"/>
                  <a:gd name="connsiteX12" fmla="*/ 484854 w 1371601"/>
                  <a:gd name="connsiteY12" fmla="*/ 589857 h 1371601"/>
                  <a:gd name="connsiteX13" fmla="*/ 559160 w 1371601"/>
                  <a:gd name="connsiteY13" fmla="*/ 664040 h 1371601"/>
                  <a:gd name="connsiteX14" fmla="*/ 11843 w 1371601"/>
                  <a:gd name="connsiteY14" fmla="*/ 1212254 h 1371601"/>
                  <a:gd name="connsiteX15" fmla="*/ 4645 w 1371601"/>
                  <a:gd name="connsiteY15" fmla="*/ 1189067 h 1371601"/>
                  <a:gd name="connsiteX16" fmla="*/ 0 w 1371601"/>
                  <a:gd name="connsiteY16" fmla="*/ 1142995 h 1371601"/>
                  <a:gd name="connsiteX17" fmla="*/ 0 w 1371601"/>
                  <a:gd name="connsiteY17" fmla="*/ 228604 h 1371601"/>
                  <a:gd name="connsiteX18" fmla="*/ 66957 w 1371601"/>
                  <a:gd name="connsiteY18" fmla="*/ 66957 h 1371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71601" h="1371601">
                    <a:moveTo>
                      <a:pt x="66957" y="66957"/>
                    </a:moveTo>
                    <a:cubicBezTo>
                      <a:pt x="108326" y="25588"/>
                      <a:pt x="165477" y="0"/>
                      <a:pt x="228605" y="0"/>
                    </a:cubicBezTo>
                    <a:lnTo>
                      <a:pt x="1142995" y="0"/>
                    </a:lnTo>
                    <a:cubicBezTo>
                      <a:pt x="1269250" y="0"/>
                      <a:pt x="1371600" y="102351"/>
                      <a:pt x="1371601" y="228605"/>
                    </a:cubicBezTo>
                    <a:lnTo>
                      <a:pt x="1371601" y="1142995"/>
                    </a:lnTo>
                    <a:cubicBezTo>
                      <a:pt x="1371600" y="1269250"/>
                      <a:pt x="1269250" y="1371600"/>
                      <a:pt x="1142995" y="1371601"/>
                    </a:cubicBezTo>
                    <a:lnTo>
                      <a:pt x="228605" y="1371600"/>
                    </a:lnTo>
                    <a:cubicBezTo>
                      <a:pt x="212823" y="1371599"/>
                      <a:pt x="197416" y="1370001"/>
                      <a:pt x="182533" y="1366956"/>
                    </a:cubicBezTo>
                    <a:lnTo>
                      <a:pt x="160847" y="1360224"/>
                    </a:lnTo>
                    <a:lnTo>
                      <a:pt x="707768" y="812406"/>
                    </a:lnTo>
                    <a:lnTo>
                      <a:pt x="782073" y="886588"/>
                    </a:lnTo>
                    <a:lnTo>
                      <a:pt x="781829" y="589614"/>
                    </a:lnTo>
                    <a:lnTo>
                      <a:pt x="484854" y="589857"/>
                    </a:lnTo>
                    <a:lnTo>
                      <a:pt x="559160" y="664040"/>
                    </a:lnTo>
                    <a:lnTo>
                      <a:pt x="11843" y="1212254"/>
                    </a:lnTo>
                    <a:lnTo>
                      <a:pt x="4645" y="1189067"/>
                    </a:lnTo>
                    <a:cubicBezTo>
                      <a:pt x="1599" y="1174185"/>
                      <a:pt x="0" y="1158777"/>
                      <a:pt x="0" y="1142995"/>
                    </a:cubicBezTo>
                    <a:lnTo>
                      <a:pt x="0" y="228604"/>
                    </a:lnTo>
                    <a:cubicBezTo>
                      <a:pt x="0" y="165477"/>
                      <a:pt x="25588" y="108326"/>
                      <a:pt x="66957" y="6695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 rot="5400000">
              <a:off x="9827" y="4414"/>
              <a:ext cx="2433" cy="2433"/>
              <a:chOff x="3987050" y="1599648"/>
              <a:chExt cx="1158793" cy="1158793"/>
            </a:xfrm>
          </p:grpSpPr>
          <p:sp>
            <p:nvSpPr>
              <p:cNvPr id="15" name="Rectangle: Rounded Corners 4"/>
              <p:cNvSpPr/>
              <p:nvPr/>
            </p:nvSpPr>
            <p:spPr>
              <a:xfrm rot="2702816">
                <a:off x="3987050" y="1599648"/>
                <a:ext cx="1158793" cy="1158793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6" name="Freeform: Shape 12"/>
              <p:cNvSpPr/>
              <p:nvPr/>
            </p:nvSpPr>
            <p:spPr>
              <a:xfrm rot="2702816">
                <a:off x="4052097" y="1664699"/>
                <a:ext cx="1028701" cy="1028701"/>
              </a:xfrm>
              <a:custGeom>
                <a:avLst/>
                <a:gdLst>
                  <a:gd name="connsiteX0" fmla="*/ 66957 w 1371601"/>
                  <a:gd name="connsiteY0" fmla="*/ 66957 h 1371601"/>
                  <a:gd name="connsiteX1" fmla="*/ 228605 w 1371601"/>
                  <a:gd name="connsiteY1" fmla="*/ 0 h 1371601"/>
                  <a:gd name="connsiteX2" fmla="*/ 1142995 w 1371601"/>
                  <a:gd name="connsiteY2" fmla="*/ 0 h 1371601"/>
                  <a:gd name="connsiteX3" fmla="*/ 1371601 w 1371601"/>
                  <a:gd name="connsiteY3" fmla="*/ 228605 h 1371601"/>
                  <a:gd name="connsiteX4" fmla="*/ 1371601 w 1371601"/>
                  <a:gd name="connsiteY4" fmla="*/ 1142995 h 1371601"/>
                  <a:gd name="connsiteX5" fmla="*/ 1142995 w 1371601"/>
                  <a:gd name="connsiteY5" fmla="*/ 1371601 h 1371601"/>
                  <a:gd name="connsiteX6" fmla="*/ 228605 w 1371601"/>
                  <a:gd name="connsiteY6" fmla="*/ 1371600 h 1371601"/>
                  <a:gd name="connsiteX7" fmla="*/ 182533 w 1371601"/>
                  <a:gd name="connsiteY7" fmla="*/ 1366956 h 1371601"/>
                  <a:gd name="connsiteX8" fmla="*/ 160847 w 1371601"/>
                  <a:gd name="connsiteY8" fmla="*/ 1360224 h 1371601"/>
                  <a:gd name="connsiteX9" fmla="*/ 707768 w 1371601"/>
                  <a:gd name="connsiteY9" fmla="*/ 812406 h 1371601"/>
                  <a:gd name="connsiteX10" fmla="*/ 782073 w 1371601"/>
                  <a:gd name="connsiteY10" fmla="*/ 886588 h 1371601"/>
                  <a:gd name="connsiteX11" fmla="*/ 781829 w 1371601"/>
                  <a:gd name="connsiteY11" fmla="*/ 589614 h 1371601"/>
                  <a:gd name="connsiteX12" fmla="*/ 484854 w 1371601"/>
                  <a:gd name="connsiteY12" fmla="*/ 589857 h 1371601"/>
                  <a:gd name="connsiteX13" fmla="*/ 559160 w 1371601"/>
                  <a:gd name="connsiteY13" fmla="*/ 664040 h 1371601"/>
                  <a:gd name="connsiteX14" fmla="*/ 11843 w 1371601"/>
                  <a:gd name="connsiteY14" fmla="*/ 1212254 h 1371601"/>
                  <a:gd name="connsiteX15" fmla="*/ 4645 w 1371601"/>
                  <a:gd name="connsiteY15" fmla="*/ 1189067 h 1371601"/>
                  <a:gd name="connsiteX16" fmla="*/ 0 w 1371601"/>
                  <a:gd name="connsiteY16" fmla="*/ 1142995 h 1371601"/>
                  <a:gd name="connsiteX17" fmla="*/ 0 w 1371601"/>
                  <a:gd name="connsiteY17" fmla="*/ 228604 h 1371601"/>
                  <a:gd name="connsiteX18" fmla="*/ 66957 w 1371601"/>
                  <a:gd name="connsiteY18" fmla="*/ 66957 h 1371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71601" h="1371601">
                    <a:moveTo>
                      <a:pt x="66957" y="66957"/>
                    </a:moveTo>
                    <a:cubicBezTo>
                      <a:pt x="108326" y="25588"/>
                      <a:pt x="165477" y="0"/>
                      <a:pt x="228605" y="0"/>
                    </a:cubicBezTo>
                    <a:lnTo>
                      <a:pt x="1142995" y="0"/>
                    </a:lnTo>
                    <a:cubicBezTo>
                      <a:pt x="1269250" y="0"/>
                      <a:pt x="1371600" y="102351"/>
                      <a:pt x="1371601" y="228605"/>
                    </a:cubicBezTo>
                    <a:lnTo>
                      <a:pt x="1371601" y="1142995"/>
                    </a:lnTo>
                    <a:cubicBezTo>
                      <a:pt x="1371600" y="1269250"/>
                      <a:pt x="1269250" y="1371600"/>
                      <a:pt x="1142995" y="1371601"/>
                    </a:cubicBezTo>
                    <a:lnTo>
                      <a:pt x="228605" y="1371600"/>
                    </a:lnTo>
                    <a:cubicBezTo>
                      <a:pt x="212823" y="1371599"/>
                      <a:pt x="197416" y="1370001"/>
                      <a:pt x="182533" y="1366956"/>
                    </a:cubicBezTo>
                    <a:lnTo>
                      <a:pt x="160847" y="1360224"/>
                    </a:lnTo>
                    <a:lnTo>
                      <a:pt x="707768" y="812406"/>
                    </a:lnTo>
                    <a:lnTo>
                      <a:pt x="782073" y="886588"/>
                    </a:lnTo>
                    <a:lnTo>
                      <a:pt x="781829" y="589614"/>
                    </a:lnTo>
                    <a:lnTo>
                      <a:pt x="484854" y="589857"/>
                    </a:lnTo>
                    <a:lnTo>
                      <a:pt x="559160" y="664040"/>
                    </a:lnTo>
                    <a:lnTo>
                      <a:pt x="11843" y="1212254"/>
                    </a:lnTo>
                    <a:lnTo>
                      <a:pt x="4645" y="1189067"/>
                    </a:lnTo>
                    <a:cubicBezTo>
                      <a:pt x="1599" y="1174185"/>
                      <a:pt x="0" y="1158777"/>
                      <a:pt x="0" y="1142995"/>
                    </a:cubicBezTo>
                    <a:lnTo>
                      <a:pt x="0" y="228604"/>
                    </a:lnTo>
                    <a:cubicBezTo>
                      <a:pt x="0" y="165477"/>
                      <a:pt x="25588" y="108326"/>
                      <a:pt x="66957" y="66957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/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 rot="5400000">
              <a:off x="13553" y="4414"/>
              <a:ext cx="2433" cy="2433"/>
              <a:chOff x="6887671" y="1599642"/>
              <a:chExt cx="1158793" cy="1158793"/>
            </a:xfrm>
          </p:grpSpPr>
          <p:sp>
            <p:nvSpPr>
              <p:cNvPr id="23" name="Freeform: Shape 16"/>
              <p:cNvSpPr/>
              <p:nvPr/>
            </p:nvSpPr>
            <p:spPr>
              <a:xfrm rot="2702816">
                <a:off x="6952719" y="1664693"/>
                <a:ext cx="1028701" cy="1028701"/>
              </a:xfrm>
              <a:custGeom>
                <a:avLst/>
                <a:gdLst>
                  <a:gd name="connsiteX0" fmla="*/ 66957 w 1371601"/>
                  <a:gd name="connsiteY0" fmla="*/ 66957 h 1371601"/>
                  <a:gd name="connsiteX1" fmla="*/ 228605 w 1371601"/>
                  <a:gd name="connsiteY1" fmla="*/ 0 h 1371601"/>
                  <a:gd name="connsiteX2" fmla="*/ 1142995 w 1371601"/>
                  <a:gd name="connsiteY2" fmla="*/ 0 h 1371601"/>
                  <a:gd name="connsiteX3" fmla="*/ 1371601 w 1371601"/>
                  <a:gd name="connsiteY3" fmla="*/ 228605 h 1371601"/>
                  <a:gd name="connsiteX4" fmla="*/ 1371601 w 1371601"/>
                  <a:gd name="connsiteY4" fmla="*/ 1142995 h 1371601"/>
                  <a:gd name="connsiteX5" fmla="*/ 1142995 w 1371601"/>
                  <a:gd name="connsiteY5" fmla="*/ 1371601 h 1371601"/>
                  <a:gd name="connsiteX6" fmla="*/ 228605 w 1371601"/>
                  <a:gd name="connsiteY6" fmla="*/ 1371600 h 1371601"/>
                  <a:gd name="connsiteX7" fmla="*/ 182533 w 1371601"/>
                  <a:gd name="connsiteY7" fmla="*/ 1366956 h 1371601"/>
                  <a:gd name="connsiteX8" fmla="*/ 160847 w 1371601"/>
                  <a:gd name="connsiteY8" fmla="*/ 1360224 h 1371601"/>
                  <a:gd name="connsiteX9" fmla="*/ 707768 w 1371601"/>
                  <a:gd name="connsiteY9" fmla="*/ 812406 h 1371601"/>
                  <a:gd name="connsiteX10" fmla="*/ 782073 w 1371601"/>
                  <a:gd name="connsiteY10" fmla="*/ 886588 h 1371601"/>
                  <a:gd name="connsiteX11" fmla="*/ 781829 w 1371601"/>
                  <a:gd name="connsiteY11" fmla="*/ 589614 h 1371601"/>
                  <a:gd name="connsiteX12" fmla="*/ 484854 w 1371601"/>
                  <a:gd name="connsiteY12" fmla="*/ 589857 h 1371601"/>
                  <a:gd name="connsiteX13" fmla="*/ 559160 w 1371601"/>
                  <a:gd name="connsiteY13" fmla="*/ 664040 h 1371601"/>
                  <a:gd name="connsiteX14" fmla="*/ 11843 w 1371601"/>
                  <a:gd name="connsiteY14" fmla="*/ 1212254 h 1371601"/>
                  <a:gd name="connsiteX15" fmla="*/ 4645 w 1371601"/>
                  <a:gd name="connsiteY15" fmla="*/ 1189067 h 1371601"/>
                  <a:gd name="connsiteX16" fmla="*/ 0 w 1371601"/>
                  <a:gd name="connsiteY16" fmla="*/ 1142995 h 1371601"/>
                  <a:gd name="connsiteX17" fmla="*/ 0 w 1371601"/>
                  <a:gd name="connsiteY17" fmla="*/ 228604 h 1371601"/>
                  <a:gd name="connsiteX18" fmla="*/ 66957 w 1371601"/>
                  <a:gd name="connsiteY18" fmla="*/ 66957 h 1371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71601" h="1371601">
                    <a:moveTo>
                      <a:pt x="66957" y="66957"/>
                    </a:moveTo>
                    <a:cubicBezTo>
                      <a:pt x="108326" y="25588"/>
                      <a:pt x="165477" y="0"/>
                      <a:pt x="228605" y="0"/>
                    </a:cubicBezTo>
                    <a:lnTo>
                      <a:pt x="1142995" y="0"/>
                    </a:lnTo>
                    <a:cubicBezTo>
                      <a:pt x="1269250" y="0"/>
                      <a:pt x="1371600" y="102351"/>
                      <a:pt x="1371601" y="228605"/>
                    </a:cubicBezTo>
                    <a:lnTo>
                      <a:pt x="1371601" y="1142995"/>
                    </a:lnTo>
                    <a:cubicBezTo>
                      <a:pt x="1371600" y="1269250"/>
                      <a:pt x="1269250" y="1371600"/>
                      <a:pt x="1142995" y="1371601"/>
                    </a:cubicBezTo>
                    <a:lnTo>
                      <a:pt x="228605" y="1371600"/>
                    </a:lnTo>
                    <a:cubicBezTo>
                      <a:pt x="212823" y="1371599"/>
                      <a:pt x="197416" y="1370001"/>
                      <a:pt x="182533" y="1366956"/>
                    </a:cubicBezTo>
                    <a:lnTo>
                      <a:pt x="160847" y="1360224"/>
                    </a:lnTo>
                    <a:lnTo>
                      <a:pt x="707768" y="812406"/>
                    </a:lnTo>
                    <a:lnTo>
                      <a:pt x="782073" y="886588"/>
                    </a:lnTo>
                    <a:lnTo>
                      <a:pt x="781829" y="589614"/>
                    </a:lnTo>
                    <a:lnTo>
                      <a:pt x="484854" y="589857"/>
                    </a:lnTo>
                    <a:lnTo>
                      <a:pt x="559160" y="664040"/>
                    </a:lnTo>
                    <a:lnTo>
                      <a:pt x="11843" y="1212254"/>
                    </a:lnTo>
                    <a:lnTo>
                      <a:pt x="4645" y="1189067"/>
                    </a:lnTo>
                    <a:cubicBezTo>
                      <a:pt x="1599" y="1174185"/>
                      <a:pt x="0" y="1158777"/>
                      <a:pt x="0" y="1142995"/>
                    </a:cubicBezTo>
                    <a:lnTo>
                      <a:pt x="0" y="228604"/>
                    </a:lnTo>
                    <a:cubicBezTo>
                      <a:pt x="0" y="165477"/>
                      <a:pt x="25588" y="108326"/>
                      <a:pt x="66957" y="66957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25" name="Rectangle: Rounded Corners 7"/>
              <p:cNvSpPr/>
              <p:nvPr/>
            </p:nvSpPr>
            <p:spPr>
              <a:xfrm rot="2702816">
                <a:off x="6887671" y="1599642"/>
                <a:ext cx="1158793" cy="1158793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sp>
          <p:nvSpPr>
            <p:cNvPr id="45" name="TextBox 77"/>
            <p:cNvSpPr txBox="1"/>
            <p:nvPr/>
          </p:nvSpPr>
          <p:spPr>
            <a:xfrm>
              <a:off x="2941" y="5528"/>
              <a:ext cx="1562" cy="1570"/>
            </a:xfrm>
            <a:prstGeom prst="roundRect">
              <a:avLst>
                <a:gd name="adj" fmla="val 50000"/>
              </a:avLst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en-US" altLang="zh-CN" sz="4000" dirty="0">
                  <a:solidFill>
                    <a:srgbClr val="FFC000"/>
                  </a:solidFill>
                  <a:latin typeface="Impact" panose="020B0806030902050204" pitchFamily="34" charset="0"/>
                  <a:ea typeface="方正正黑简体" panose="02000000000000000000" pitchFamily="2" charset="-122"/>
                </a:rPr>
                <a:t>01</a:t>
              </a:r>
              <a:endParaRPr lang="zh-CN" altLang="en-US" sz="4000" dirty="0">
                <a:solidFill>
                  <a:srgbClr val="FFC000"/>
                </a:solidFill>
                <a:latin typeface="Impact" panose="020B0806030902050204" pitchFamily="34" charset="0"/>
                <a:ea typeface="方正正黑简体" panose="02000000000000000000" pitchFamily="2" charset="-122"/>
              </a:endParaRPr>
            </a:p>
          </p:txBody>
        </p:sp>
        <p:sp>
          <p:nvSpPr>
            <p:cNvPr id="46" name="TextBox 77"/>
            <p:cNvSpPr txBox="1"/>
            <p:nvPr/>
          </p:nvSpPr>
          <p:spPr>
            <a:xfrm>
              <a:off x="6506" y="5514"/>
              <a:ext cx="1694" cy="1584"/>
            </a:xfrm>
            <a:prstGeom prst="roundRect">
              <a:avLst>
                <a:gd name="adj" fmla="val 50000"/>
              </a:avLst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en-US" altLang="zh-CN" sz="4000" dirty="0">
                  <a:solidFill>
                    <a:schemeClr val="tx1"/>
                  </a:solidFill>
                  <a:latin typeface="Impact" panose="020B0806030902050204" pitchFamily="34" charset="0"/>
                  <a:ea typeface="方正正黑简体" panose="02000000000000000000" pitchFamily="2" charset="-122"/>
                </a:rPr>
                <a:t>02</a:t>
              </a:r>
              <a:endParaRPr lang="en-US" altLang="zh-CN" sz="4000" dirty="0">
                <a:solidFill>
                  <a:schemeClr val="tx1"/>
                </a:solidFill>
                <a:latin typeface="Impact" panose="020B0806030902050204" pitchFamily="34" charset="0"/>
                <a:ea typeface="方正正黑简体" panose="02000000000000000000" pitchFamily="2" charset="-122"/>
              </a:endParaRPr>
            </a:p>
          </p:txBody>
        </p:sp>
        <p:sp>
          <p:nvSpPr>
            <p:cNvPr id="48" name="TextBox 77"/>
            <p:cNvSpPr txBox="1"/>
            <p:nvPr/>
          </p:nvSpPr>
          <p:spPr>
            <a:xfrm>
              <a:off x="10136" y="5574"/>
              <a:ext cx="1694" cy="1577"/>
            </a:xfrm>
            <a:prstGeom prst="roundRect">
              <a:avLst>
                <a:gd name="adj" fmla="val 50000"/>
              </a:avLst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en-US" altLang="zh-CN" sz="4000" dirty="0">
                  <a:solidFill>
                    <a:schemeClr val="accent4"/>
                  </a:solidFill>
                  <a:latin typeface="Impact" panose="020B0806030902050204" pitchFamily="34" charset="0"/>
                  <a:ea typeface="方正正黑简体" panose="02000000000000000000" pitchFamily="2" charset="-122"/>
                </a:rPr>
                <a:t>03</a:t>
              </a:r>
              <a:endParaRPr lang="en-US" altLang="zh-CN" sz="4000" dirty="0">
                <a:solidFill>
                  <a:schemeClr val="accent4"/>
                </a:solidFill>
                <a:latin typeface="Impact" panose="020B0806030902050204" pitchFamily="34" charset="0"/>
                <a:ea typeface="方正正黑简体" panose="02000000000000000000" pitchFamily="2" charset="-122"/>
              </a:endParaRPr>
            </a:p>
          </p:txBody>
        </p:sp>
        <p:sp>
          <p:nvSpPr>
            <p:cNvPr id="49" name="TextBox 77"/>
            <p:cNvSpPr txBox="1"/>
            <p:nvPr/>
          </p:nvSpPr>
          <p:spPr>
            <a:xfrm>
              <a:off x="13862" y="5476"/>
              <a:ext cx="1694" cy="1575"/>
            </a:xfrm>
            <a:prstGeom prst="roundRect">
              <a:avLst>
                <a:gd name="adj" fmla="val 50000"/>
              </a:avLst>
            </a:prstGeom>
            <a:noFill/>
          </p:spPr>
          <p:txBody>
            <a:bodyPr wrap="square" rtlCol="0">
              <a:spAutoFit/>
            </a:bodyPr>
            <a:p>
              <a:pPr algn="r"/>
              <a:r>
                <a:rPr lang="en-US" altLang="zh-CN" sz="4000" dirty="0">
                  <a:solidFill>
                    <a:schemeClr val="tx1"/>
                  </a:solidFill>
                  <a:latin typeface="Impact" panose="020B0806030902050204" pitchFamily="34" charset="0"/>
                  <a:ea typeface="方正正黑简体" panose="02000000000000000000" pitchFamily="2" charset="-122"/>
                </a:rPr>
                <a:t>04</a:t>
              </a:r>
              <a:endParaRPr lang="en-US" altLang="zh-CN" sz="4000" dirty="0">
                <a:solidFill>
                  <a:schemeClr val="tx1"/>
                </a:solidFill>
                <a:latin typeface="Impact" panose="020B0806030902050204" pitchFamily="34" charset="0"/>
                <a:ea typeface="方正正黑简体" panose="02000000000000000000" pitchFamily="2" charset="-122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3763" y="3089"/>
              <a:ext cx="10996" cy="939"/>
              <a:chOff x="3852" y="2317"/>
              <a:chExt cx="10922" cy="968"/>
            </a:xfrm>
          </p:grpSpPr>
          <p:cxnSp>
            <p:nvCxnSpPr>
              <p:cNvPr id="56" name="直接连接符 55"/>
              <p:cNvCxnSpPr/>
              <p:nvPr/>
            </p:nvCxnSpPr>
            <p:spPr>
              <a:xfrm flipV="1">
                <a:off x="3852" y="2317"/>
                <a:ext cx="10923" cy="8"/>
              </a:xfrm>
              <a:prstGeom prst="line">
                <a:avLst/>
              </a:prstGeom>
              <a:ln w="28575" cmpd="sng">
                <a:solidFill>
                  <a:srgbClr val="000000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3870" y="2325"/>
                <a:ext cx="0" cy="960"/>
              </a:xfrm>
              <a:prstGeom prst="line">
                <a:avLst/>
              </a:prstGeom>
              <a:ln w="28575" cmpd="sng">
                <a:solidFill>
                  <a:srgbClr val="000000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7407" y="2325"/>
                <a:ext cx="0" cy="960"/>
              </a:xfrm>
              <a:prstGeom prst="line">
                <a:avLst/>
              </a:prstGeom>
              <a:ln w="28575" cmpd="sng">
                <a:solidFill>
                  <a:srgbClr val="000000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11044" y="2325"/>
                <a:ext cx="0" cy="960"/>
              </a:xfrm>
              <a:prstGeom prst="line">
                <a:avLst/>
              </a:prstGeom>
              <a:ln w="28575" cmpd="sng">
                <a:solidFill>
                  <a:srgbClr val="000000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>
                <a:off x="14771" y="2325"/>
                <a:ext cx="0" cy="960"/>
              </a:xfrm>
              <a:prstGeom prst="line">
                <a:avLst/>
              </a:prstGeom>
              <a:ln w="28575" cmpd="sng">
                <a:solidFill>
                  <a:srgbClr val="000000"/>
                </a:solidFill>
                <a:prstDash val="soli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文本框 62"/>
            <p:cNvSpPr txBox="1"/>
            <p:nvPr/>
          </p:nvSpPr>
          <p:spPr>
            <a:xfrm>
              <a:off x="5310" y="1135"/>
              <a:ext cx="8018" cy="11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4000" b="1" dirty="0">
                  <a:latin typeface="迷你简汉真广标"/>
                  <a:ea typeface="迷你简汉真广标"/>
                  <a:cs typeface="迷你简汉真广标"/>
                </a:rPr>
                <a:t>标志变异指标的种类</a:t>
              </a:r>
              <a:endParaRPr lang="zh-CN" altLang="zh-CN" sz="4000" b="1" dirty="0">
                <a:latin typeface="迷你简汉真广标"/>
                <a:ea typeface="宋体" panose="02010600030101010101" pitchFamily="2" charset="-122"/>
                <a:cs typeface="迷你简汉真广标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5681980" y="5017135"/>
            <a:ext cx="1189990" cy="1820545"/>
            <a:chOff x="1764836" y="2477342"/>
            <a:chExt cx="2425729" cy="3581891"/>
          </a:xfrm>
        </p:grpSpPr>
        <p:sp>
          <p:nvSpPr>
            <p:cNvPr id="65" name="任意多边形 17"/>
            <p:cNvSpPr/>
            <p:nvPr/>
          </p:nvSpPr>
          <p:spPr bwMode="auto">
            <a:xfrm>
              <a:off x="2968020" y="3687440"/>
              <a:ext cx="793825" cy="698399"/>
            </a:xfrm>
            <a:custGeom>
              <a:avLst/>
              <a:gdLst>
                <a:gd name="T0" fmla="*/ 57 w 382"/>
                <a:gd name="T1" fmla="*/ 0 h 337"/>
                <a:gd name="T2" fmla="*/ 201 w 382"/>
                <a:gd name="T3" fmla="*/ 227 h 337"/>
                <a:gd name="T4" fmla="*/ 308 w 382"/>
                <a:gd name="T5" fmla="*/ 11 h 337"/>
                <a:gd name="T6" fmla="*/ 382 w 382"/>
                <a:gd name="T7" fmla="*/ 48 h 337"/>
                <a:gd name="T8" fmla="*/ 249 w 382"/>
                <a:gd name="T9" fmla="*/ 314 h 337"/>
                <a:gd name="T10" fmla="*/ 220 w 382"/>
                <a:gd name="T11" fmla="*/ 336 h 337"/>
                <a:gd name="T12" fmla="*/ 212 w 382"/>
                <a:gd name="T13" fmla="*/ 337 h 337"/>
                <a:gd name="T14" fmla="*/ 186 w 382"/>
                <a:gd name="T15" fmla="*/ 328 h 337"/>
                <a:gd name="T16" fmla="*/ 0 w 382"/>
                <a:gd name="T17" fmla="*/ 120 h 337"/>
                <a:gd name="T18" fmla="*/ 57 w 382"/>
                <a:gd name="T19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2" h="337">
                  <a:moveTo>
                    <a:pt x="57" y="0"/>
                  </a:moveTo>
                  <a:cubicBezTo>
                    <a:pt x="201" y="227"/>
                    <a:pt x="201" y="227"/>
                    <a:pt x="201" y="227"/>
                  </a:cubicBezTo>
                  <a:cubicBezTo>
                    <a:pt x="308" y="11"/>
                    <a:pt x="308" y="11"/>
                    <a:pt x="308" y="11"/>
                  </a:cubicBezTo>
                  <a:cubicBezTo>
                    <a:pt x="382" y="48"/>
                    <a:pt x="382" y="48"/>
                    <a:pt x="382" y="48"/>
                  </a:cubicBezTo>
                  <a:cubicBezTo>
                    <a:pt x="249" y="314"/>
                    <a:pt x="249" y="314"/>
                    <a:pt x="249" y="314"/>
                  </a:cubicBezTo>
                  <a:cubicBezTo>
                    <a:pt x="243" y="326"/>
                    <a:pt x="233" y="334"/>
                    <a:pt x="220" y="336"/>
                  </a:cubicBezTo>
                  <a:cubicBezTo>
                    <a:pt x="218" y="337"/>
                    <a:pt x="215" y="337"/>
                    <a:pt x="212" y="337"/>
                  </a:cubicBezTo>
                  <a:cubicBezTo>
                    <a:pt x="203" y="337"/>
                    <a:pt x="193" y="334"/>
                    <a:pt x="186" y="328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57" y="0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2367811" y="3525632"/>
              <a:ext cx="349891" cy="89893"/>
            </a:xfrm>
            <a:prstGeom prst="rect">
              <a:avLst/>
            </a:prstGeom>
            <a:solidFill>
              <a:srgbClr val="E0B4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67" name="任意多边形 19"/>
            <p:cNvSpPr/>
            <p:nvPr/>
          </p:nvSpPr>
          <p:spPr bwMode="auto">
            <a:xfrm>
              <a:off x="2035898" y="2727659"/>
              <a:ext cx="615421" cy="860207"/>
            </a:xfrm>
            <a:custGeom>
              <a:avLst/>
              <a:gdLst>
                <a:gd name="T0" fmla="*/ 280 w 296"/>
                <a:gd name="T1" fmla="*/ 287 h 415"/>
                <a:gd name="T2" fmla="*/ 256 w 296"/>
                <a:gd name="T3" fmla="*/ 275 h 415"/>
                <a:gd name="T4" fmla="*/ 256 w 296"/>
                <a:gd name="T5" fmla="*/ 30 h 415"/>
                <a:gd name="T6" fmla="*/ 296 w 296"/>
                <a:gd name="T7" fmla="*/ 0 h 415"/>
                <a:gd name="T8" fmla="*/ 241 w 296"/>
                <a:gd name="T9" fmla="*/ 0 h 415"/>
                <a:gd name="T10" fmla="*/ 59 w 296"/>
                <a:gd name="T11" fmla="*/ 0 h 415"/>
                <a:gd name="T12" fmla="*/ 52 w 296"/>
                <a:gd name="T13" fmla="*/ 158 h 415"/>
                <a:gd name="T14" fmla="*/ 51 w 296"/>
                <a:gd name="T15" fmla="*/ 160 h 415"/>
                <a:gd name="T16" fmla="*/ 0 w 296"/>
                <a:gd name="T17" fmla="*/ 208 h 415"/>
                <a:gd name="T18" fmla="*/ 51 w 296"/>
                <a:gd name="T19" fmla="*/ 255 h 415"/>
                <a:gd name="T20" fmla="*/ 54 w 296"/>
                <a:gd name="T21" fmla="*/ 255 h 415"/>
                <a:gd name="T22" fmla="*/ 54 w 296"/>
                <a:gd name="T23" fmla="*/ 256 h 415"/>
                <a:gd name="T24" fmla="*/ 54 w 296"/>
                <a:gd name="T25" fmla="*/ 256 h 415"/>
                <a:gd name="T26" fmla="*/ 195 w 296"/>
                <a:gd name="T27" fmla="*/ 413 h 415"/>
                <a:gd name="T28" fmla="*/ 195 w 296"/>
                <a:gd name="T29" fmla="*/ 413 h 415"/>
                <a:gd name="T30" fmla="*/ 241 w 296"/>
                <a:gd name="T31" fmla="*/ 413 h 415"/>
                <a:gd name="T32" fmla="*/ 256 w 296"/>
                <a:gd name="T33" fmla="*/ 414 h 415"/>
                <a:gd name="T34" fmla="*/ 256 w 296"/>
                <a:gd name="T35" fmla="*/ 302 h 415"/>
                <a:gd name="T36" fmla="*/ 280 w 296"/>
                <a:gd name="T37" fmla="*/ 287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6" h="415">
                  <a:moveTo>
                    <a:pt x="280" y="287"/>
                  </a:moveTo>
                  <a:cubicBezTo>
                    <a:pt x="256" y="275"/>
                    <a:pt x="256" y="275"/>
                    <a:pt x="256" y="275"/>
                  </a:cubicBezTo>
                  <a:cubicBezTo>
                    <a:pt x="256" y="30"/>
                    <a:pt x="256" y="30"/>
                    <a:pt x="256" y="30"/>
                  </a:cubicBezTo>
                  <a:cubicBezTo>
                    <a:pt x="256" y="30"/>
                    <a:pt x="272" y="24"/>
                    <a:pt x="296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54" y="83"/>
                    <a:pt x="52" y="158"/>
                  </a:cubicBezTo>
                  <a:cubicBezTo>
                    <a:pt x="52" y="158"/>
                    <a:pt x="51" y="160"/>
                    <a:pt x="51" y="160"/>
                  </a:cubicBezTo>
                  <a:cubicBezTo>
                    <a:pt x="22" y="160"/>
                    <a:pt x="0" y="182"/>
                    <a:pt x="0" y="208"/>
                  </a:cubicBezTo>
                  <a:cubicBezTo>
                    <a:pt x="0" y="234"/>
                    <a:pt x="22" y="255"/>
                    <a:pt x="51" y="255"/>
                  </a:cubicBezTo>
                  <a:cubicBezTo>
                    <a:pt x="52" y="255"/>
                    <a:pt x="53" y="256"/>
                    <a:pt x="54" y="255"/>
                  </a:cubicBezTo>
                  <a:cubicBezTo>
                    <a:pt x="54" y="256"/>
                    <a:pt x="54" y="256"/>
                    <a:pt x="54" y="256"/>
                  </a:cubicBezTo>
                  <a:cubicBezTo>
                    <a:pt x="54" y="256"/>
                    <a:pt x="54" y="256"/>
                    <a:pt x="54" y="256"/>
                  </a:cubicBezTo>
                  <a:cubicBezTo>
                    <a:pt x="54" y="256"/>
                    <a:pt x="104" y="380"/>
                    <a:pt x="195" y="413"/>
                  </a:cubicBezTo>
                  <a:cubicBezTo>
                    <a:pt x="195" y="413"/>
                    <a:pt x="195" y="413"/>
                    <a:pt x="195" y="413"/>
                  </a:cubicBezTo>
                  <a:cubicBezTo>
                    <a:pt x="206" y="415"/>
                    <a:pt x="241" y="413"/>
                    <a:pt x="241" y="413"/>
                  </a:cubicBezTo>
                  <a:cubicBezTo>
                    <a:pt x="241" y="413"/>
                    <a:pt x="247" y="413"/>
                    <a:pt x="256" y="414"/>
                  </a:cubicBezTo>
                  <a:cubicBezTo>
                    <a:pt x="256" y="302"/>
                    <a:pt x="256" y="302"/>
                    <a:pt x="256" y="302"/>
                  </a:cubicBezTo>
                  <a:lnTo>
                    <a:pt x="280" y="287"/>
                  </a:ln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68" name="任意多边形 20"/>
            <p:cNvSpPr/>
            <p:nvPr/>
          </p:nvSpPr>
          <p:spPr bwMode="auto">
            <a:xfrm>
              <a:off x="2591852" y="3575419"/>
              <a:ext cx="60851" cy="11064"/>
            </a:xfrm>
            <a:custGeom>
              <a:avLst/>
              <a:gdLst>
                <a:gd name="T0" fmla="*/ 19 w 29"/>
                <a:gd name="T1" fmla="*/ 4 h 5"/>
                <a:gd name="T2" fmla="*/ 29 w 29"/>
                <a:gd name="T3" fmla="*/ 0 h 5"/>
                <a:gd name="T4" fmla="*/ 0 w 29"/>
                <a:gd name="T5" fmla="*/ 5 h 5"/>
                <a:gd name="T6" fmla="*/ 19 w 29"/>
                <a:gd name="T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5">
                  <a:moveTo>
                    <a:pt x="19" y="4"/>
                  </a:moveTo>
                  <a:cubicBezTo>
                    <a:pt x="22" y="3"/>
                    <a:pt x="25" y="1"/>
                    <a:pt x="29" y="0"/>
                  </a:cubicBezTo>
                  <a:cubicBezTo>
                    <a:pt x="17" y="2"/>
                    <a:pt x="7" y="4"/>
                    <a:pt x="0" y="5"/>
                  </a:cubicBezTo>
                  <a:cubicBezTo>
                    <a:pt x="7" y="5"/>
                    <a:pt x="15" y="5"/>
                    <a:pt x="19" y="4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69" name="任意多边形 21"/>
            <p:cNvSpPr/>
            <p:nvPr/>
          </p:nvSpPr>
          <p:spPr bwMode="auto">
            <a:xfrm>
              <a:off x="2561427" y="2727659"/>
              <a:ext cx="475742" cy="858824"/>
            </a:xfrm>
            <a:custGeom>
              <a:avLst/>
              <a:gdLst>
                <a:gd name="T0" fmla="*/ 175 w 229"/>
                <a:gd name="T1" fmla="*/ 256 h 414"/>
                <a:gd name="T2" fmla="*/ 178 w 229"/>
                <a:gd name="T3" fmla="*/ 256 h 414"/>
                <a:gd name="T4" fmla="*/ 229 w 229"/>
                <a:gd name="T5" fmla="*/ 209 h 414"/>
                <a:gd name="T6" fmla="*/ 178 w 229"/>
                <a:gd name="T7" fmla="*/ 162 h 414"/>
                <a:gd name="T8" fmla="*/ 176 w 229"/>
                <a:gd name="T9" fmla="*/ 158 h 414"/>
                <a:gd name="T10" fmla="*/ 170 w 229"/>
                <a:gd name="T11" fmla="*/ 0 h 414"/>
                <a:gd name="T12" fmla="*/ 43 w 229"/>
                <a:gd name="T13" fmla="*/ 0 h 414"/>
                <a:gd name="T14" fmla="*/ 0 w 229"/>
                <a:gd name="T15" fmla="*/ 30 h 414"/>
                <a:gd name="T16" fmla="*/ 0 w 229"/>
                <a:gd name="T17" fmla="*/ 414 h 414"/>
                <a:gd name="T18" fmla="*/ 13 w 229"/>
                <a:gd name="T19" fmla="*/ 414 h 414"/>
                <a:gd name="T20" fmla="*/ 43 w 229"/>
                <a:gd name="T21" fmla="*/ 409 h 414"/>
                <a:gd name="T22" fmla="*/ 175 w 229"/>
                <a:gd name="T23" fmla="*/ 256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9" h="414">
                  <a:moveTo>
                    <a:pt x="175" y="256"/>
                  </a:moveTo>
                  <a:cubicBezTo>
                    <a:pt x="176" y="256"/>
                    <a:pt x="177" y="256"/>
                    <a:pt x="178" y="256"/>
                  </a:cubicBezTo>
                  <a:cubicBezTo>
                    <a:pt x="206" y="256"/>
                    <a:pt x="229" y="235"/>
                    <a:pt x="229" y="209"/>
                  </a:cubicBezTo>
                  <a:cubicBezTo>
                    <a:pt x="229" y="183"/>
                    <a:pt x="206" y="162"/>
                    <a:pt x="178" y="162"/>
                  </a:cubicBezTo>
                  <a:cubicBezTo>
                    <a:pt x="177" y="162"/>
                    <a:pt x="177" y="158"/>
                    <a:pt x="176" y="158"/>
                  </a:cubicBezTo>
                  <a:cubicBezTo>
                    <a:pt x="175" y="83"/>
                    <a:pt x="170" y="0"/>
                    <a:pt x="17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19" y="24"/>
                    <a:pt x="0" y="30"/>
                    <a:pt x="0" y="30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4" y="414"/>
                    <a:pt x="9" y="414"/>
                    <a:pt x="13" y="414"/>
                  </a:cubicBezTo>
                  <a:cubicBezTo>
                    <a:pt x="21" y="413"/>
                    <a:pt x="32" y="411"/>
                    <a:pt x="43" y="409"/>
                  </a:cubicBezTo>
                  <a:cubicBezTo>
                    <a:pt x="128" y="371"/>
                    <a:pt x="175" y="256"/>
                    <a:pt x="175" y="256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0" name="任意多边形 22"/>
            <p:cNvSpPr/>
            <p:nvPr/>
          </p:nvSpPr>
          <p:spPr bwMode="auto">
            <a:xfrm>
              <a:off x="2517172" y="4697008"/>
              <a:ext cx="318083" cy="1273715"/>
            </a:xfrm>
            <a:custGeom>
              <a:avLst/>
              <a:gdLst>
                <a:gd name="T0" fmla="*/ 65 w 230"/>
                <a:gd name="T1" fmla="*/ 921 h 921"/>
                <a:gd name="T2" fmla="*/ 199 w 230"/>
                <a:gd name="T3" fmla="*/ 921 h 921"/>
                <a:gd name="T4" fmla="*/ 230 w 230"/>
                <a:gd name="T5" fmla="*/ 0 h 921"/>
                <a:gd name="T6" fmla="*/ 0 w 230"/>
                <a:gd name="T7" fmla="*/ 0 h 921"/>
                <a:gd name="T8" fmla="*/ 65 w 230"/>
                <a:gd name="T9" fmla="*/ 921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921">
                  <a:moveTo>
                    <a:pt x="65" y="921"/>
                  </a:moveTo>
                  <a:lnTo>
                    <a:pt x="199" y="921"/>
                  </a:lnTo>
                  <a:lnTo>
                    <a:pt x="230" y="0"/>
                  </a:lnTo>
                  <a:lnTo>
                    <a:pt x="0" y="0"/>
                  </a:lnTo>
                  <a:lnTo>
                    <a:pt x="65" y="921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1" name="任意多边形 23"/>
            <p:cNvSpPr/>
            <p:nvPr/>
          </p:nvSpPr>
          <p:spPr bwMode="auto">
            <a:xfrm>
              <a:off x="2250258" y="4697008"/>
              <a:ext cx="316700" cy="1273715"/>
            </a:xfrm>
            <a:custGeom>
              <a:avLst/>
              <a:gdLst>
                <a:gd name="T0" fmla="*/ 165 w 229"/>
                <a:gd name="T1" fmla="*/ 921 h 921"/>
                <a:gd name="T2" fmla="*/ 31 w 229"/>
                <a:gd name="T3" fmla="*/ 921 h 921"/>
                <a:gd name="T4" fmla="*/ 0 w 229"/>
                <a:gd name="T5" fmla="*/ 0 h 921"/>
                <a:gd name="T6" fmla="*/ 229 w 229"/>
                <a:gd name="T7" fmla="*/ 0 h 921"/>
                <a:gd name="T8" fmla="*/ 165 w 229"/>
                <a:gd name="T9" fmla="*/ 921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921">
                  <a:moveTo>
                    <a:pt x="165" y="921"/>
                  </a:moveTo>
                  <a:lnTo>
                    <a:pt x="31" y="921"/>
                  </a:lnTo>
                  <a:lnTo>
                    <a:pt x="0" y="0"/>
                  </a:lnTo>
                  <a:lnTo>
                    <a:pt x="229" y="0"/>
                  </a:lnTo>
                  <a:lnTo>
                    <a:pt x="165" y="921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222599" y="3687440"/>
              <a:ext cx="629251" cy="612655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457703" y="3615526"/>
              <a:ext cx="159041" cy="89893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4" name="任意多边形 26"/>
            <p:cNvSpPr/>
            <p:nvPr/>
          </p:nvSpPr>
          <p:spPr bwMode="auto">
            <a:xfrm>
              <a:off x="2441108" y="3687440"/>
              <a:ext cx="193616" cy="1009568"/>
            </a:xfrm>
            <a:custGeom>
              <a:avLst/>
              <a:gdLst>
                <a:gd name="T0" fmla="*/ 0 w 140"/>
                <a:gd name="T1" fmla="*/ 670 h 730"/>
                <a:gd name="T2" fmla="*/ 70 w 140"/>
                <a:gd name="T3" fmla="*/ 730 h 730"/>
                <a:gd name="T4" fmla="*/ 140 w 140"/>
                <a:gd name="T5" fmla="*/ 670 h 730"/>
                <a:gd name="T6" fmla="*/ 90 w 140"/>
                <a:gd name="T7" fmla="*/ 0 h 730"/>
                <a:gd name="T8" fmla="*/ 49 w 140"/>
                <a:gd name="T9" fmla="*/ 0 h 730"/>
                <a:gd name="T10" fmla="*/ 0 w 140"/>
                <a:gd name="T11" fmla="*/ 67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730">
                  <a:moveTo>
                    <a:pt x="0" y="670"/>
                  </a:moveTo>
                  <a:lnTo>
                    <a:pt x="70" y="730"/>
                  </a:lnTo>
                  <a:lnTo>
                    <a:pt x="140" y="670"/>
                  </a:lnTo>
                  <a:lnTo>
                    <a:pt x="90" y="0"/>
                  </a:lnTo>
                  <a:lnTo>
                    <a:pt x="49" y="0"/>
                  </a:lnTo>
                  <a:lnTo>
                    <a:pt x="0" y="670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5" name="任意多边形 27"/>
            <p:cNvSpPr/>
            <p:nvPr/>
          </p:nvSpPr>
          <p:spPr bwMode="auto">
            <a:xfrm>
              <a:off x="2587703" y="3615526"/>
              <a:ext cx="181169" cy="123084"/>
            </a:xfrm>
            <a:custGeom>
              <a:avLst/>
              <a:gdLst>
                <a:gd name="T0" fmla="*/ 29 w 131"/>
                <a:gd name="T1" fmla="*/ 89 h 89"/>
                <a:gd name="T2" fmla="*/ 131 w 131"/>
                <a:gd name="T3" fmla="*/ 52 h 89"/>
                <a:gd name="T4" fmla="*/ 131 w 131"/>
                <a:gd name="T5" fmla="*/ 0 h 89"/>
                <a:gd name="T6" fmla="*/ 0 w 131"/>
                <a:gd name="T7" fmla="*/ 0 h 89"/>
                <a:gd name="T8" fmla="*/ 29 w 131"/>
                <a:gd name="T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89">
                  <a:moveTo>
                    <a:pt x="29" y="89"/>
                  </a:moveTo>
                  <a:lnTo>
                    <a:pt x="131" y="52"/>
                  </a:lnTo>
                  <a:lnTo>
                    <a:pt x="131" y="0"/>
                  </a:lnTo>
                  <a:lnTo>
                    <a:pt x="0" y="0"/>
                  </a:lnTo>
                  <a:lnTo>
                    <a:pt x="29" y="89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6" name="任意多边形 28"/>
            <p:cNvSpPr/>
            <p:nvPr/>
          </p:nvSpPr>
          <p:spPr bwMode="auto">
            <a:xfrm>
              <a:off x="2934661" y="3782939"/>
              <a:ext cx="181169" cy="123084"/>
            </a:xfrm>
            <a:custGeom>
              <a:avLst/>
              <a:gdLst>
                <a:gd name="T0" fmla="*/ 102 w 131"/>
                <a:gd name="T1" fmla="*/ 89 h 89"/>
                <a:gd name="T2" fmla="*/ 0 w 131"/>
                <a:gd name="T3" fmla="*/ 52 h 89"/>
                <a:gd name="T4" fmla="*/ 0 w 131"/>
                <a:gd name="T5" fmla="*/ 0 h 89"/>
                <a:gd name="T6" fmla="*/ 131 w 131"/>
                <a:gd name="T7" fmla="*/ 0 h 89"/>
                <a:gd name="T8" fmla="*/ 102 w 131"/>
                <a:gd name="T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89">
                  <a:moveTo>
                    <a:pt x="102" y="89"/>
                  </a:moveTo>
                  <a:lnTo>
                    <a:pt x="0" y="52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02" y="89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7" name="任意多边形 29"/>
            <p:cNvSpPr/>
            <p:nvPr/>
          </p:nvSpPr>
          <p:spPr bwMode="auto">
            <a:xfrm>
              <a:off x="1764836" y="3687440"/>
              <a:ext cx="380316" cy="1143716"/>
            </a:xfrm>
            <a:custGeom>
              <a:avLst/>
              <a:gdLst>
                <a:gd name="T0" fmla="*/ 116 w 183"/>
                <a:gd name="T1" fmla="*/ 545 h 552"/>
                <a:gd name="T2" fmla="*/ 37 w 183"/>
                <a:gd name="T3" fmla="*/ 552 h 552"/>
                <a:gd name="T4" fmla="*/ 108 w 183"/>
                <a:gd name="T5" fmla="*/ 0 h 552"/>
                <a:gd name="T6" fmla="*/ 183 w 183"/>
                <a:gd name="T7" fmla="*/ 20 h 552"/>
                <a:gd name="T8" fmla="*/ 116 w 183"/>
                <a:gd name="T9" fmla="*/ 545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552">
                  <a:moveTo>
                    <a:pt x="116" y="545"/>
                  </a:moveTo>
                  <a:cubicBezTo>
                    <a:pt x="90" y="547"/>
                    <a:pt x="63" y="550"/>
                    <a:pt x="37" y="552"/>
                  </a:cubicBezTo>
                  <a:cubicBezTo>
                    <a:pt x="0" y="366"/>
                    <a:pt x="24" y="177"/>
                    <a:pt x="108" y="0"/>
                  </a:cubicBezTo>
                  <a:cubicBezTo>
                    <a:pt x="133" y="7"/>
                    <a:pt x="158" y="13"/>
                    <a:pt x="183" y="20"/>
                  </a:cubicBezTo>
                  <a:cubicBezTo>
                    <a:pt x="104" y="188"/>
                    <a:pt x="81" y="368"/>
                    <a:pt x="116" y="545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8" name="任意多边形 30"/>
            <p:cNvSpPr/>
            <p:nvPr/>
          </p:nvSpPr>
          <p:spPr bwMode="auto">
            <a:xfrm>
              <a:off x="1843665" y="4817326"/>
              <a:ext cx="222658" cy="163190"/>
            </a:xfrm>
            <a:custGeom>
              <a:avLst/>
              <a:gdLst>
                <a:gd name="T0" fmla="*/ 89 w 107"/>
                <a:gd name="T1" fmla="*/ 9 h 79"/>
                <a:gd name="T2" fmla="*/ 79 w 107"/>
                <a:gd name="T3" fmla="*/ 5 h 79"/>
                <a:gd name="T4" fmla="*/ 77 w 107"/>
                <a:gd name="T5" fmla="*/ 0 h 79"/>
                <a:gd name="T6" fmla="*/ 1 w 107"/>
                <a:gd name="T7" fmla="*/ 7 h 79"/>
                <a:gd name="T8" fmla="*/ 1 w 107"/>
                <a:gd name="T9" fmla="*/ 27 h 79"/>
                <a:gd name="T10" fmla="*/ 49 w 107"/>
                <a:gd name="T11" fmla="*/ 77 h 79"/>
                <a:gd name="T12" fmla="*/ 84 w 107"/>
                <a:gd name="T13" fmla="*/ 30 h 79"/>
                <a:gd name="T14" fmla="*/ 103 w 107"/>
                <a:gd name="T15" fmla="*/ 29 h 79"/>
                <a:gd name="T16" fmla="*/ 89 w 107"/>
                <a:gd name="T17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79">
                  <a:moveTo>
                    <a:pt x="89" y="9"/>
                  </a:moveTo>
                  <a:cubicBezTo>
                    <a:pt x="86" y="7"/>
                    <a:pt x="82" y="6"/>
                    <a:pt x="79" y="5"/>
                  </a:cubicBezTo>
                  <a:cubicBezTo>
                    <a:pt x="78" y="3"/>
                    <a:pt x="78" y="1"/>
                    <a:pt x="77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14"/>
                    <a:pt x="0" y="20"/>
                    <a:pt x="1" y="27"/>
                  </a:cubicBezTo>
                  <a:cubicBezTo>
                    <a:pt x="5" y="57"/>
                    <a:pt x="26" y="79"/>
                    <a:pt x="49" y="77"/>
                  </a:cubicBezTo>
                  <a:cubicBezTo>
                    <a:pt x="70" y="75"/>
                    <a:pt x="84" y="55"/>
                    <a:pt x="84" y="30"/>
                  </a:cubicBezTo>
                  <a:cubicBezTo>
                    <a:pt x="92" y="32"/>
                    <a:pt x="100" y="32"/>
                    <a:pt x="103" y="29"/>
                  </a:cubicBezTo>
                  <a:cubicBezTo>
                    <a:pt x="107" y="24"/>
                    <a:pt x="101" y="15"/>
                    <a:pt x="89" y="9"/>
                  </a:cubicBezTo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79" name="任意多边形 31"/>
            <p:cNvSpPr/>
            <p:nvPr/>
          </p:nvSpPr>
          <p:spPr bwMode="auto">
            <a:xfrm>
              <a:off x="2507490" y="3687440"/>
              <a:ext cx="579464" cy="1182439"/>
            </a:xfrm>
            <a:custGeom>
              <a:avLst/>
              <a:gdLst>
                <a:gd name="T0" fmla="*/ 50 w 279"/>
                <a:gd name="T1" fmla="*/ 571 h 571"/>
                <a:gd name="T2" fmla="*/ 50 w 279"/>
                <a:gd name="T3" fmla="*/ 571 h 571"/>
                <a:gd name="T4" fmla="*/ 48 w 279"/>
                <a:gd name="T5" fmla="*/ 571 h 571"/>
                <a:gd name="T6" fmla="*/ 1 w 279"/>
                <a:gd name="T7" fmla="*/ 536 h 571"/>
                <a:gd name="T8" fmla="*/ 0 w 279"/>
                <a:gd name="T9" fmla="*/ 536 h 571"/>
                <a:gd name="T10" fmla="*/ 0 w 279"/>
                <a:gd name="T11" fmla="*/ 281 h 571"/>
                <a:gd name="T12" fmla="*/ 124 w 279"/>
                <a:gd name="T13" fmla="*/ 0 h 571"/>
                <a:gd name="T14" fmla="*/ 279 w 279"/>
                <a:gd name="T15" fmla="*/ 0 h 571"/>
                <a:gd name="T16" fmla="*/ 218 w 279"/>
                <a:gd name="T17" fmla="*/ 281 h 571"/>
                <a:gd name="T18" fmla="*/ 218 w 279"/>
                <a:gd name="T19" fmla="*/ 571 h 571"/>
                <a:gd name="T20" fmla="*/ 50 w 279"/>
                <a:gd name="T21" fmla="*/ 571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571">
                  <a:moveTo>
                    <a:pt x="50" y="571"/>
                  </a:moveTo>
                  <a:cubicBezTo>
                    <a:pt x="50" y="571"/>
                    <a:pt x="50" y="571"/>
                    <a:pt x="50" y="571"/>
                  </a:cubicBezTo>
                  <a:cubicBezTo>
                    <a:pt x="50" y="571"/>
                    <a:pt x="49" y="571"/>
                    <a:pt x="48" y="571"/>
                  </a:cubicBezTo>
                  <a:cubicBezTo>
                    <a:pt x="24" y="571"/>
                    <a:pt x="4" y="556"/>
                    <a:pt x="1" y="536"/>
                  </a:cubicBezTo>
                  <a:cubicBezTo>
                    <a:pt x="0" y="536"/>
                    <a:pt x="0" y="536"/>
                    <a:pt x="0" y="536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218" y="281"/>
                    <a:pt x="218" y="281"/>
                    <a:pt x="218" y="281"/>
                  </a:cubicBezTo>
                  <a:cubicBezTo>
                    <a:pt x="218" y="571"/>
                    <a:pt x="218" y="571"/>
                    <a:pt x="218" y="571"/>
                  </a:cubicBezTo>
                  <a:lnTo>
                    <a:pt x="50" y="571"/>
                  </a:lnTo>
                  <a:close/>
                </a:path>
              </a:pathLst>
            </a:cu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0" name="任意多边形 32"/>
            <p:cNvSpPr/>
            <p:nvPr/>
          </p:nvSpPr>
          <p:spPr bwMode="auto">
            <a:xfrm>
              <a:off x="2507490" y="3648717"/>
              <a:ext cx="401061" cy="620953"/>
            </a:xfrm>
            <a:custGeom>
              <a:avLst/>
              <a:gdLst>
                <a:gd name="T0" fmla="*/ 155 w 290"/>
                <a:gd name="T1" fmla="*/ 224 h 449"/>
                <a:gd name="T2" fmla="*/ 0 w 290"/>
                <a:gd name="T3" fmla="*/ 449 h 449"/>
                <a:gd name="T4" fmla="*/ 195 w 290"/>
                <a:gd name="T5" fmla="*/ 0 h 449"/>
                <a:gd name="T6" fmla="*/ 290 w 290"/>
                <a:gd name="T7" fmla="*/ 28 h 449"/>
                <a:gd name="T8" fmla="*/ 227 w 290"/>
                <a:gd name="T9" fmla="*/ 119 h 449"/>
                <a:gd name="T10" fmla="*/ 159 w 290"/>
                <a:gd name="T11" fmla="*/ 217 h 449"/>
                <a:gd name="T12" fmla="*/ 155 w 290"/>
                <a:gd name="T13" fmla="*/ 224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0" h="449">
                  <a:moveTo>
                    <a:pt x="155" y="224"/>
                  </a:moveTo>
                  <a:lnTo>
                    <a:pt x="0" y="449"/>
                  </a:lnTo>
                  <a:lnTo>
                    <a:pt x="195" y="0"/>
                  </a:lnTo>
                  <a:lnTo>
                    <a:pt x="290" y="28"/>
                  </a:lnTo>
                  <a:lnTo>
                    <a:pt x="227" y="119"/>
                  </a:lnTo>
                  <a:lnTo>
                    <a:pt x="159" y="217"/>
                  </a:lnTo>
                  <a:lnTo>
                    <a:pt x="155" y="224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1" name="任意多边形 33"/>
            <p:cNvSpPr/>
            <p:nvPr/>
          </p:nvSpPr>
          <p:spPr bwMode="auto">
            <a:xfrm>
              <a:off x="1987494" y="3687440"/>
              <a:ext cx="579464" cy="1182439"/>
            </a:xfrm>
            <a:custGeom>
              <a:avLst/>
              <a:gdLst>
                <a:gd name="T0" fmla="*/ 228 w 279"/>
                <a:gd name="T1" fmla="*/ 571 h 571"/>
                <a:gd name="T2" fmla="*/ 229 w 279"/>
                <a:gd name="T3" fmla="*/ 571 h 571"/>
                <a:gd name="T4" fmla="*/ 231 w 279"/>
                <a:gd name="T5" fmla="*/ 571 h 571"/>
                <a:gd name="T6" fmla="*/ 278 w 279"/>
                <a:gd name="T7" fmla="*/ 536 h 571"/>
                <a:gd name="T8" fmla="*/ 279 w 279"/>
                <a:gd name="T9" fmla="*/ 536 h 571"/>
                <a:gd name="T10" fmla="*/ 279 w 279"/>
                <a:gd name="T11" fmla="*/ 281 h 571"/>
                <a:gd name="T12" fmla="*/ 155 w 279"/>
                <a:gd name="T13" fmla="*/ 0 h 571"/>
                <a:gd name="T14" fmla="*/ 0 w 279"/>
                <a:gd name="T15" fmla="*/ 0 h 571"/>
                <a:gd name="T16" fmla="*/ 61 w 279"/>
                <a:gd name="T17" fmla="*/ 281 h 571"/>
                <a:gd name="T18" fmla="*/ 61 w 279"/>
                <a:gd name="T19" fmla="*/ 571 h 571"/>
                <a:gd name="T20" fmla="*/ 228 w 279"/>
                <a:gd name="T21" fmla="*/ 571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571">
                  <a:moveTo>
                    <a:pt x="228" y="571"/>
                  </a:moveTo>
                  <a:cubicBezTo>
                    <a:pt x="229" y="571"/>
                    <a:pt x="229" y="571"/>
                    <a:pt x="229" y="571"/>
                  </a:cubicBezTo>
                  <a:cubicBezTo>
                    <a:pt x="229" y="571"/>
                    <a:pt x="230" y="571"/>
                    <a:pt x="231" y="571"/>
                  </a:cubicBezTo>
                  <a:cubicBezTo>
                    <a:pt x="255" y="571"/>
                    <a:pt x="275" y="556"/>
                    <a:pt x="278" y="536"/>
                  </a:cubicBezTo>
                  <a:cubicBezTo>
                    <a:pt x="279" y="536"/>
                    <a:pt x="279" y="536"/>
                    <a:pt x="279" y="536"/>
                  </a:cubicBezTo>
                  <a:cubicBezTo>
                    <a:pt x="279" y="281"/>
                    <a:pt x="279" y="281"/>
                    <a:pt x="279" y="281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1" y="281"/>
                    <a:pt x="61" y="281"/>
                    <a:pt x="61" y="281"/>
                  </a:cubicBezTo>
                  <a:cubicBezTo>
                    <a:pt x="61" y="571"/>
                    <a:pt x="61" y="571"/>
                    <a:pt x="61" y="571"/>
                  </a:cubicBezTo>
                  <a:lnTo>
                    <a:pt x="228" y="571"/>
                  </a:lnTo>
                  <a:close/>
                </a:path>
              </a:pathLst>
            </a:custGeom>
            <a:solidFill>
              <a:srgbClr val="034C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2" name="任意多边形 34"/>
            <p:cNvSpPr/>
            <p:nvPr/>
          </p:nvSpPr>
          <p:spPr bwMode="auto">
            <a:xfrm>
              <a:off x="2165897" y="3648717"/>
              <a:ext cx="401061" cy="620953"/>
            </a:xfrm>
            <a:custGeom>
              <a:avLst/>
              <a:gdLst>
                <a:gd name="T0" fmla="*/ 0 w 290"/>
                <a:gd name="T1" fmla="*/ 28 h 449"/>
                <a:gd name="T2" fmla="*/ 95 w 290"/>
                <a:gd name="T3" fmla="*/ 0 h 449"/>
                <a:gd name="T4" fmla="*/ 290 w 290"/>
                <a:gd name="T5" fmla="*/ 449 h 449"/>
                <a:gd name="T6" fmla="*/ 64 w 290"/>
                <a:gd name="T7" fmla="*/ 119 h 449"/>
                <a:gd name="T8" fmla="*/ 0 w 290"/>
                <a:gd name="T9" fmla="*/ 2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449">
                  <a:moveTo>
                    <a:pt x="0" y="28"/>
                  </a:moveTo>
                  <a:lnTo>
                    <a:pt x="95" y="0"/>
                  </a:lnTo>
                  <a:lnTo>
                    <a:pt x="290" y="449"/>
                  </a:lnTo>
                  <a:lnTo>
                    <a:pt x="64" y="119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3" name="任意多边形 35"/>
            <p:cNvSpPr/>
            <p:nvPr/>
          </p:nvSpPr>
          <p:spPr bwMode="auto">
            <a:xfrm>
              <a:off x="2077387" y="3135635"/>
              <a:ext cx="59467" cy="60851"/>
            </a:xfrm>
            <a:custGeom>
              <a:avLst/>
              <a:gdLst>
                <a:gd name="T0" fmla="*/ 7 w 29"/>
                <a:gd name="T1" fmla="*/ 22 h 29"/>
                <a:gd name="T2" fmla="*/ 22 w 29"/>
                <a:gd name="T3" fmla="*/ 7 h 29"/>
                <a:gd name="T4" fmla="*/ 29 w 29"/>
                <a:gd name="T5" fmla="*/ 9 h 29"/>
                <a:gd name="T6" fmla="*/ 15 w 29"/>
                <a:gd name="T7" fmla="*/ 0 h 29"/>
                <a:gd name="T8" fmla="*/ 0 w 29"/>
                <a:gd name="T9" fmla="*/ 15 h 29"/>
                <a:gd name="T10" fmla="*/ 8 w 29"/>
                <a:gd name="T11" fmla="*/ 29 h 29"/>
                <a:gd name="T12" fmla="*/ 7 w 29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9">
                  <a:moveTo>
                    <a:pt x="7" y="22"/>
                  </a:moveTo>
                  <a:cubicBezTo>
                    <a:pt x="7" y="14"/>
                    <a:pt x="13" y="7"/>
                    <a:pt x="22" y="7"/>
                  </a:cubicBezTo>
                  <a:cubicBezTo>
                    <a:pt x="24" y="7"/>
                    <a:pt x="27" y="7"/>
                    <a:pt x="29" y="9"/>
                  </a:cubicBezTo>
                  <a:cubicBezTo>
                    <a:pt x="26" y="4"/>
                    <a:pt x="21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1"/>
                    <a:pt x="3" y="26"/>
                    <a:pt x="8" y="29"/>
                  </a:cubicBezTo>
                  <a:cubicBezTo>
                    <a:pt x="7" y="27"/>
                    <a:pt x="7" y="25"/>
                    <a:pt x="7" y="22"/>
                  </a:cubicBezTo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4" name="任意多边形 36"/>
            <p:cNvSpPr/>
            <p:nvPr/>
          </p:nvSpPr>
          <p:spPr bwMode="auto">
            <a:xfrm>
              <a:off x="2934828" y="3135635"/>
              <a:ext cx="58085" cy="60851"/>
            </a:xfrm>
            <a:custGeom>
              <a:avLst/>
              <a:gdLst>
                <a:gd name="T0" fmla="*/ 22 w 28"/>
                <a:gd name="T1" fmla="*/ 22 h 29"/>
                <a:gd name="T2" fmla="*/ 7 w 28"/>
                <a:gd name="T3" fmla="*/ 7 h 29"/>
                <a:gd name="T4" fmla="*/ 0 w 28"/>
                <a:gd name="T5" fmla="*/ 9 h 29"/>
                <a:gd name="T6" fmla="*/ 13 w 28"/>
                <a:gd name="T7" fmla="*/ 0 h 29"/>
                <a:gd name="T8" fmla="*/ 28 w 28"/>
                <a:gd name="T9" fmla="*/ 15 h 29"/>
                <a:gd name="T10" fmla="*/ 20 w 28"/>
                <a:gd name="T11" fmla="*/ 29 h 29"/>
                <a:gd name="T12" fmla="*/ 22 w 28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22" y="22"/>
                  </a:moveTo>
                  <a:cubicBezTo>
                    <a:pt x="22" y="14"/>
                    <a:pt x="15" y="7"/>
                    <a:pt x="7" y="7"/>
                  </a:cubicBezTo>
                  <a:cubicBezTo>
                    <a:pt x="4" y="7"/>
                    <a:pt x="2" y="7"/>
                    <a:pt x="0" y="9"/>
                  </a:cubicBezTo>
                  <a:cubicBezTo>
                    <a:pt x="2" y="4"/>
                    <a:pt x="7" y="0"/>
                    <a:pt x="13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1"/>
                    <a:pt x="25" y="26"/>
                    <a:pt x="20" y="29"/>
                  </a:cubicBezTo>
                  <a:cubicBezTo>
                    <a:pt x="21" y="27"/>
                    <a:pt x="22" y="25"/>
                    <a:pt x="22" y="22"/>
                  </a:cubicBezTo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5" name="任意多边形 37"/>
            <p:cNvSpPr/>
            <p:nvPr/>
          </p:nvSpPr>
          <p:spPr bwMode="auto">
            <a:xfrm>
              <a:off x="2070472" y="3135635"/>
              <a:ext cx="58085" cy="60851"/>
            </a:xfrm>
            <a:custGeom>
              <a:avLst/>
              <a:gdLst>
                <a:gd name="T0" fmla="*/ 6 w 28"/>
                <a:gd name="T1" fmla="*/ 22 h 29"/>
                <a:gd name="T2" fmla="*/ 21 w 28"/>
                <a:gd name="T3" fmla="*/ 7 h 29"/>
                <a:gd name="T4" fmla="*/ 28 w 28"/>
                <a:gd name="T5" fmla="*/ 9 h 29"/>
                <a:gd name="T6" fmla="*/ 15 w 28"/>
                <a:gd name="T7" fmla="*/ 0 h 29"/>
                <a:gd name="T8" fmla="*/ 0 w 28"/>
                <a:gd name="T9" fmla="*/ 15 h 29"/>
                <a:gd name="T10" fmla="*/ 8 w 28"/>
                <a:gd name="T11" fmla="*/ 29 h 29"/>
                <a:gd name="T12" fmla="*/ 6 w 28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6" y="22"/>
                  </a:moveTo>
                  <a:cubicBezTo>
                    <a:pt x="6" y="14"/>
                    <a:pt x="13" y="7"/>
                    <a:pt x="21" y="7"/>
                  </a:cubicBezTo>
                  <a:cubicBezTo>
                    <a:pt x="24" y="7"/>
                    <a:pt x="26" y="7"/>
                    <a:pt x="28" y="9"/>
                  </a:cubicBezTo>
                  <a:cubicBezTo>
                    <a:pt x="26" y="4"/>
                    <a:pt x="21" y="0"/>
                    <a:pt x="15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21"/>
                    <a:pt x="3" y="26"/>
                    <a:pt x="8" y="29"/>
                  </a:cubicBezTo>
                  <a:cubicBezTo>
                    <a:pt x="7" y="27"/>
                    <a:pt x="6" y="25"/>
                    <a:pt x="6" y="22"/>
                  </a:cubicBezTo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6" name="任意多边形 38"/>
            <p:cNvSpPr/>
            <p:nvPr/>
          </p:nvSpPr>
          <p:spPr bwMode="auto">
            <a:xfrm>
              <a:off x="2089833" y="2477342"/>
              <a:ext cx="885101" cy="636166"/>
            </a:xfrm>
            <a:custGeom>
              <a:avLst/>
              <a:gdLst>
                <a:gd name="T0" fmla="*/ 421 w 426"/>
                <a:gd name="T1" fmla="*/ 130 h 307"/>
                <a:gd name="T2" fmla="*/ 109 w 426"/>
                <a:gd name="T3" fmla="*/ 21 h 307"/>
                <a:gd name="T4" fmla="*/ 122 w 426"/>
                <a:gd name="T5" fmla="*/ 2 h 307"/>
                <a:gd name="T6" fmla="*/ 59 w 426"/>
                <a:gd name="T7" fmla="*/ 42 h 307"/>
                <a:gd name="T8" fmla="*/ 49 w 426"/>
                <a:gd name="T9" fmla="*/ 50 h 307"/>
                <a:gd name="T10" fmla="*/ 48 w 426"/>
                <a:gd name="T11" fmla="*/ 51 h 307"/>
                <a:gd name="T12" fmla="*/ 49 w 426"/>
                <a:gd name="T13" fmla="*/ 51 h 307"/>
                <a:gd name="T14" fmla="*/ 33 w 426"/>
                <a:gd name="T15" fmla="*/ 105 h 307"/>
                <a:gd name="T16" fmla="*/ 28 w 426"/>
                <a:gd name="T17" fmla="*/ 290 h 307"/>
                <a:gd name="T18" fmla="*/ 28 w 426"/>
                <a:gd name="T19" fmla="*/ 291 h 307"/>
                <a:gd name="T20" fmla="*/ 31 w 426"/>
                <a:gd name="T21" fmla="*/ 299 h 307"/>
                <a:gd name="T22" fmla="*/ 37 w 426"/>
                <a:gd name="T23" fmla="*/ 288 h 307"/>
                <a:gd name="T24" fmla="*/ 44 w 426"/>
                <a:gd name="T25" fmla="*/ 244 h 307"/>
                <a:gd name="T26" fmla="*/ 64 w 426"/>
                <a:gd name="T27" fmla="*/ 159 h 307"/>
                <a:gd name="T28" fmla="*/ 70 w 426"/>
                <a:gd name="T29" fmla="*/ 160 h 307"/>
                <a:gd name="T30" fmla="*/ 313 w 426"/>
                <a:gd name="T31" fmla="*/ 202 h 307"/>
                <a:gd name="T32" fmla="*/ 303 w 426"/>
                <a:gd name="T33" fmla="*/ 193 h 307"/>
                <a:gd name="T34" fmla="*/ 352 w 426"/>
                <a:gd name="T35" fmla="*/ 179 h 307"/>
                <a:gd name="T36" fmla="*/ 370 w 426"/>
                <a:gd name="T37" fmla="*/ 176 h 307"/>
                <a:gd name="T38" fmla="*/ 379 w 426"/>
                <a:gd name="T39" fmla="*/ 189 h 307"/>
                <a:gd name="T40" fmla="*/ 387 w 426"/>
                <a:gd name="T41" fmla="*/ 227 h 307"/>
                <a:gd name="T42" fmla="*/ 399 w 426"/>
                <a:gd name="T43" fmla="*/ 307 h 307"/>
                <a:gd name="T44" fmla="*/ 407 w 426"/>
                <a:gd name="T45" fmla="*/ 299 h 307"/>
                <a:gd name="T46" fmla="*/ 419 w 426"/>
                <a:gd name="T47" fmla="*/ 197 h 307"/>
                <a:gd name="T48" fmla="*/ 421 w 426"/>
                <a:gd name="T49" fmla="*/ 13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26" h="307">
                  <a:moveTo>
                    <a:pt x="421" y="130"/>
                  </a:moveTo>
                  <a:cubicBezTo>
                    <a:pt x="388" y="0"/>
                    <a:pt x="187" y="9"/>
                    <a:pt x="109" y="21"/>
                  </a:cubicBezTo>
                  <a:cubicBezTo>
                    <a:pt x="108" y="14"/>
                    <a:pt x="122" y="2"/>
                    <a:pt x="122" y="2"/>
                  </a:cubicBezTo>
                  <a:cubicBezTo>
                    <a:pt x="92" y="15"/>
                    <a:pt x="70" y="32"/>
                    <a:pt x="59" y="42"/>
                  </a:cubicBezTo>
                  <a:cubicBezTo>
                    <a:pt x="55" y="45"/>
                    <a:pt x="52" y="47"/>
                    <a:pt x="49" y="50"/>
                  </a:cubicBezTo>
                  <a:cubicBezTo>
                    <a:pt x="49" y="51"/>
                    <a:pt x="48" y="51"/>
                    <a:pt x="48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32" y="69"/>
                    <a:pt x="30" y="88"/>
                    <a:pt x="33" y="105"/>
                  </a:cubicBezTo>
                  <a:cubicBezTo>
                    <a:pt x="12" y="146"/>
                    <a:pt x="0" y="206"/>
                    <a:pt x="28" y="290"/>
                  </a:cubicBezTo>
                  <a:cubicBezTo>
                    <a:pt x="28" y="291"/>
                    <a:pt x="28" y="291"/>
                    <a:pt x="28" y="291"/>
                  </a:cubicBezTo>
                  <a:cubicBezTo>
                    <a:pt x="29" y="294"/>
                    <a:pt x="30" y="296"/>
                    <a:pt x="31" y="299"/>
                  </a:cubicBezTo>
                  <a:cubicBezTo>
                    <a:pt x="37" y="288"/>
                    <a:pt x="37" y="288"/>
                    <a:pt x="37" y="288"/>
                  </a:cubicBezTo>
                  <a:cubicBezTo>
                    <a:pt x="37" y="288"/>
                    <a:pt x="40" y="268"/>
                    <a:pt x="44" y="244"/>
                  </a:cubicBezTo>
                  <a:cubicBezTo>
                    <a:pt x="64" y="159"/>
                    <a:pt x="64" y="159"/>
                    <a:pt x="64" y="159"/>
                  </a:cubicBezTo>
                  <a:cubicBezTo>
                    <a:pt x="64" y="159"/>
                    <a:pt x="66" y="159"/>
                    <a:pt x="70" y="160"/>
                  </a:cubicBezTo>
                  <a:cubicBezTo>
                    <a:pt x="118" y="178"/>
                    <a:pt x="207" y="203"/>
                    <a:pt x="313" y="202"/>
                  </a:cubicBezTo>
                  <a:cubicBezTo>
                    <a:pt x="303" y="193"/>
                    <a:pt x="303" y="193"/>
                    <a:pt x="303" y="193"/>
                  </a:cubicBezTo>
                  <a:cubicBezTo>
                    <a:pt x="303" y="193"/>
                    <a:pt x="325" y="188"/>
                    <a:pt x="352" y="179"/>
                  </a:cubicBezTo>
                  <a:cubicBezTo>
                    <a:pt x="358" y="178"/>
                    <a:pt x="364" y="177"/>
                    <a:pt x="370" y="176"/>
                  </a:cubicBezTo>
                  <a:cubicBezTo>
                    <a:pt x="379" y="189"/>
                    <a:pt x="379" y="189"/>
                    <a:pt x="379" y="189"/>
                  </a:cubicBezTo>
                  <a:cubicBezTo>
                    <a:pt x="379" y="189"/>
                    <a:pt x="384" y="215"/>
                    <a:pt x="387" y="227"/>
                  </a:cubicBezTo>
                  <a:cubicBezTo>
                    <a:pt x="389" y="238"/>
                    <a:pt x="399" y="307"/>
                    <a:pt x="399" y="307"/>
                  </a:cubicBezTo>
                  <a:cubicBezTo>
                    <a:pt x="407" y="299"/>
                    <a:pt x="407" y="299"/>
                    <a:pt x="407" y="299"/>
                  </a:cubicBezTo>
                  <a:cubicBezTo>
                    <a:pt x="407" y="299"/>
                    <a:pt x="418" y="216"/>
                    <a:pt x="419" y="197"/>
                  </a:cubicBezTo>
                  <a:cubicBezTo>
                    <a:pt x="419" y="180"/>
                    <a:pt x="426" y="142"/>
                    <a:pt x="421" y="130"/>
                  </a:cubicBezTo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7" name="任意多边形 39"/>
            <p:cNvSpPr/>
            <p:nvPr/>
          </p:nvSpPr>
          <p:spPr bwMode="auto">
            <a:xfrm>
              <a:off x="2131323" y="5936149"/>
              <a:ext cx="347125" cy="123084"/>
            </a:xfrm>
            <a:custGeom>
              <a:avLst/>
              <a:gdLst>
                <a:gd name="T0" fmla="*/ 87 w 167"/>
                <a:gd name="T1" fmla="*/ 1 h 60"/>
                <a:gd name="T2" fmla="*/ 84 w 167"/>
                <a:gd name="T3" fmla="*/ 0 h 60"/>
                <a:gd name="T4" fmla="*/ 80 w 167"/>
                <a:gd name="T5" fmla="*/ 1 h 60"/>
                <a:gd name="T6" fmla="*/ 78 w 167"/>
                <a:gd name="T7" fmla="*/ 1 h 60"/>
                <a:gd name="T8" fmla="*/ 78 w 167"/>
                <a:gd name="T9" fmla="*/ 1 h 60"/>
                <a:gd name="T10" fmla="*/ 0 w 167"/>
                <a:gd name="T11" fmla="*/ 60 h 60"/>
                <a:gd name="T12" fmla="*/ 167 w 167"/>
                <a:gd name="T13" fmla="*/ 60 h 60"/>
                <a:gd name="T14" fmla="*/ 167 w 167"/>
                <a:gd name="T15" fmla="*/ 1 h 60"/>
                <a:gd name="T16" fmla="*/ 87 w 167"/>
                <a:gd name="T17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60">
                  <a:moveTo>
                    <a:pt x="87" y="1"/>
                  </a:moveTo>
                  <a:cubicBezTo>
                    <a:pt x="86" y="1"/>
                    <a:pt x="85" y="0"/>
                    <a:pt x="84" y="0"/>
                  </a:cubicBezTo>
                  <a:cubicBezTo>
                    <a:pt x="82" y="0"/>
                    <a:pt x="81" y="1"/>
                    <a:pt x="80" y="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35" y="3"/>
                    <a:pt x="0" y="28"/>
                    <a:pt x="0" y="60"/>
                  </a:cubicBezTo>
                  <a:cubicBezTo>
                    <a:pt x="167" y="60"/>
                    <a:pt x="167" y="60"/>
                    <a:pt x="167" y="60"/>
                  </a:cubicBezTo>
                  <a:cubicBezTo>
                    <a:pt x="167" y="1"/>
                    <a:pt x="167" y="1"/>
                    <a:pt x="167" y="1"/>
                  </a:cubicBezTo>
                  <a:lnTo>
                    <a:pt x="87" y="1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8" name="任意多边形 40"/>
            <p:cNvSpPr/>
            <p:nvPr/>
          </p:nvSpPr>
          <p:spPr bwMode="auto">
            <a:xfrm>
              <a:off x="2607064" y="5936149"/>
              <a:ext cx="347125" cy="123084"/>
            </a:xfrm>
            <a:custGeom>
              <a:avLst/>
              <a:gdLst>
                <a:gd name="T0" fmla="*/ 80 w 167"/>
                <a:gd name="T1" fmla="*/ 1 h 60"/>
                <a:gd name="T2" fmla="*/ 84 w 167"/>
                <a:gd name="T3" fmla="*/ 0 h 60"/>
                <a:gd name="T4" fmla="*/ 87 w 167"/>
                <a:gd name="T5" fmla="*/ 1 h 60"/>
                <a:gd name="T6" fmla="*/ 89 w 167"/>
                <a:gd name="T7" fmla="*/ 1 h 60"/>
                <a:gd name="T8" fmla="*/ 89 w 167"/>
                <a:gd name="T9" fmla="*/ 1 h 60"/>
                <a:gd name="T10" fmla="*/ 167 w 167"/>
                <a:gd name="T11" fmla="*/ 60 h 60"/>
                <a:gd name="T12" fmla="*/ 0 w 167"/>
                <a:gd name="T13" fmla="*/ 60 h 60"/>
                <a:gd name="T14" fmla="*/ 0 w 167"/>
                <a:gd name="T15" fmla="*/ 1 h 60"/>
                <a:gd name="T16" fmla="*/ 80 w 167"/>
                <a:gd name="T17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60">
                  <a:moveTo>
                    <a:pt x="80" y="1"/>
                  </a:moveTo>
                  <a:cubicBezTo>
                    <a:pt x="81" y="1"/>
                    <a:pt x="83" y="0"/>
                    <a:pt x="84" y="0"/>
                  </a:cubicBezTo>
                  <a:cubicBezTo>
                    <a:pt x="85" y="0"/>
                    <a:pt x="86" y="1"/>
                    <a:pt x="87" y="1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133" y="3"/>
                    <a:pt x="167" y="28"/>
                    <a:pt x="167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80" y="1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89" name="任意多边形 41"/>
            <p:cNvSpPr/>
            <p:nvPr/>
          </p:nvSpPr>
          <p:spPr bwMode="auto">
            <a:xfrm>
              <a:off x="2638873" y="4514456"/>
              <a:ext cx="315317" cy="74680"/>
            </a:xfrm>
            <a:custGeom>
              <a:avLst/>
              <a:gdLst>
                <a:gd name="T0" fmla="*/ 9 w 152"/>
                <a:gd name="T1" fmla="*/ 36 h 36"/>
                <a:gd name="T2" fmla="*/ 143 w 152"/>
                <a:gd name="T3" fmla="*/ 36 h 36"/>
                <a:gd name="T4" fmla="*/ 152 w 152"/>
                <a:gd name="T5" fmla="*/ 27 h 36"/>
                <a:gd name="T6" fmla="*/ 152 w 152"/>
                <a:gd name="T7" fmla="*/ 9 h 36"/>
                <a:gd name="T8" fmla="*/ 143 w 152"/>
                <a:gd name="T9" fmla="*/ 0 h 36"/>
                <a:gd name="T10" fmla="*/ 9 w 152"/>
                <a:gd name="T11" fmla="*/ 0 h 36"/>
                <a:gd name="T12" fmla="*/ 0 w 152"/>
                <a:gd name="T13" fmla="*/ 9 h 36"/>
                <a:gd name="T14" fmla="*/ 0 w 152"/>
                <a:gd name="T15" fmla="*/ 27 h 36"/>
                <a:gd name="T16" fmla="*/ 9 w 152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36">
                  <a:moveTo>
                    <a:pt x="9" y="36"/>
                  </a:moveTo>
                  <a:cubicBezTo>
                    <a:pt x="143" y="36"/>
                    <a:pt x="143" y="36"/>
                    <a:pt x="143" y="36"/>
                  </a:cubicBezTo>
                  <a:cubicBezTo>
                    <a:pt x="148" y="36"/>
                    <a:pt x="152" y="32"/>
                    <a:pt x="152" y="27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52" y="4"/>
                    <a:pt x="148" y="0"/>
                    <a:pt x="14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4" y="36"/>
                    <a:pt x="9" y="36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0" name="任意多边形 42"/>
            <p:cNvSpPr/>
            <p:nvPr/>
          </p:nvSpPr>
          <p:spPr bwMode="auto">
            <a:xfrm>
              <a:off x="2120259" y="4514456"/>
              <a:ext cx="316700" cy="74680"/>
            </a:xfrm>
            <a:custGeom>
              <a:avLst/>
              <a:gdLst>
                <a:gd name="T0" fmla="*/ 9 w 152"/>
                <a:gd name="T1" fmla="*/ 36 h 36"/>
                <a:gd name="T2" fmla="*/ 143 w 152"/>
                <a:gd name="T3" fmla="*/ 36 h 36"/>
                <a:gd name="T4" fmla="*/ 152 w 152"/>
                <a:gd name="T5" fmla="*/ 27 h 36"/>
                <a:gd name="T6" fmla="*/ 152 w 152"/>
                <a:gd name="T7" fmla="*/ 9 h 36"/>
                <a:gd name="T8" fmla="*/ 143 w 152"/>
                <a:gd name="T9" fmla="*/ 0 h 36"/>
                <a:gd name="T10" fmla="*/ 9 w 152"/>
                <a:gd name="T11" fmla="*/ 0 h 36"/>
                <a:gd name="T12" fmla="*/ 0 w 152"/>
                <a:gd name="T13" fmla="*/ 9 h 36"/>
                <a:gd name="T14" fmla="*/ 0 w 152"/>
                <a:gd name="T15" fmla="*/ 27 h 36"/>
                <a:gd name="T16" fmla="*/ 9 w 152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36">
                  <a:moveTo>
                    <a:pt x="9" y="36"/>
                  </a:moveTo>
                  <a:cubicBezTo>
                    <a:pt x="143" y="36"/>
                    <a:pt x="143" y="36"/>
                    <a:pt x="143" y="36"/>
                  </a:cubicBezTo>
                  <a:cubicBezTo>
                    <a:pt x="148" y="36"/>
                    <a:pt x="152" y="32"/>
                    <a:pt x="152" y="27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52" y="4"/>
                    <a:pt x="148" y="0"/>
                    <a:pt x="14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4" y="36"/>
                    <a:pt x="9" y="36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1" name="任意多边形 43"/>
            <p:cNvSpPr/>
            <p:nvPr/>
          </p:nvSpPr>
          <p:spPr bwMode="auto">
            <a:xfrm>
              <a:off x="3620781" y="3627972"/>
              <a:ext cx="569784" cy="154893"/>
            </a:xfrm>
            <a:custGeom>
              <a:avLst/>
              <a:gdLst>
                <a:gd name="T0" fmla="*/ 236 w 274"/>
                <a:gd name="T1" fmla="*/ 14 h 75"/>
                <a:gd name="T2" fmla="*/ 124 w 274"/>
                <a:gd name="T3" fmla="*/ 12 h 75"/>
                <a:gd name="T4" fmla="*/ 122 w 274"/>
                <a:gd name="T5" fmla="*/ 2 h 75"/>
                <a:gd name="T6" fmla="*/ 72 w 274"/>
                <a:gd name="T7" fmla="*/ 13 h 75"/>
                <a:gd name="T8" fmla="*/ 46 w 274"/>
                <a:gd name="T9" fmla="*/ 14 h 75"/>
                <a:gd name="T10" fmla="*/ 0 w 274"/>
                <a:gd name="T11" fmla="*/ 45 h 75"/>
                <a:gd name="T12" fmla="*/ 58 w 274"/>
                <a:gd name="T13" fmla="*/ 75 h 75"/>
                <a:gd name="T14" fmla="*/ 186 w 274"/>
                <a:gd name="T15" fmla="*/ 45 h 75"/>
                <a:gd name="T16" fmla="*/ 236 w 274"/>
                <a:gd name="T17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" h="75">
                  <a:moveTo>
                    <a:pt x="236" y="14"/>
                  </a:moveTo>
                  <a:cubicBezTo>
                    <a:pt x="236" y="14"/>
                    <a:pt x="178" y="12"/>
                    <a:pt x="124" y="12"/>
                  </a:cubicBezTo>
                  <a:cubicBezTo>
                    <a:pt x="129" y="8"/>
                    <a:pt x="133" y="3"/>
                    <a:pt x="122" y="2"/>
                  </a:cubicBezTo>
                  <a:cubicBezTo>
                    <a:pt x="109" y="0"/>
                    <a:pt x="88" y="7"/>
                    <a:pt x="72" y="13"/>
                  </a:cubicBezTo>
                  <a:cubicBezTo>
                    <a:pt x="62" y="13"/>
                    <a:pt x="53" y="13"/>
                    <a:pt x="46" y="14"/>
                  </a:cubicBezTo>
                  <a:cubicBezTo>
                    <a:pt x="0" y="18"/>
                    <a:pt x="0" y="45"/>
                    <a:pt x="0" y="4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98" y="55"/>
                    <a:pt x="186" y="45"/>
                  </a:cubicBezTo>
                  <a:cubicBezTo>
                    <a:pt x="274" y="36"/>
                    <a:pt x="236" y="14"/>
                    <a:pt x="236" y="14"/>
                  </a:cubicBezTo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2" name="任意多边形 44"/>
            <p:cNvSpPr/>
            <p:nvPr/>
          </p:nvSpPr>
          <p:spPr bwMode="auto">
            <a:xfrm>
              <a:off x="2450789" y="3229677"/>
              <a:ext cx="107872" cy="99574"/>
            </a:xfrm>
            <a:custGeom>
              <a:avLst/>
              <a:gdLst>
                <a:gd name="T0" fmla="*/ 52 w 52"/>
                <a:gd name="T1" fmla="*/ 4 h 48"/>
                <a:gd name="T2" fmla="*/ 5 w 52"/>
                <a:gd name="T3" fmla="*/ 24 h 48"/>
                <a:gd name="T4" fmla="*/ 40 w 52"/>
                <a:gd name="T5" fmla="*/ 48 h 48"/>
                <a:gd name="T6" fmla="*/ 52 w 52"/>
                <a:gd name="T7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8">
                  <a:moveTo>
                    <a:pt x="52" y="4"/>
                  </a:moveTo>
                  <a:cubicBezTo>
                    <a:pt x="29" y="0"/>
                    <a:pt x="10" y="8"/>
                    <a:pt x="5" y="24"/>
                  </a:cubicBezTo>
                  <a:cubicBezTo>
                    <a:pt x="0" y="40"/>
                    <a:pt x="21" y="46"/>
                    <a:pt x="40" y="48"/>
                  </a:cubicBezTo>
                  <a:cubicBezTo>
                    <a:pt x="4" y="38"/>
                    <a:pt x="26" y="2"/>
                    <a:pt x="52" y="4"/>
                  </a:cubicBezTo>
                  <a:close/>
                </a:path>
              </a:pathLst>
            </a:custGeom>
            <a:solidFill>
              <a:srgbClr val="FFAB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3" name="任意多边形 45"/>
            <p:cNvSpPr/>
            <p:nvPr/>
          </p:nvSpPr>
          <p:spPr bwMode="auto">
            <a:xfrm>
              <a:off x="2250258" y="2971062"/>
              <a:ext cx="154893" cy="37340"/>
            </a:xfrm>
            <a:custGeom>
              <a:avLst/>
              <a:gdLst>
                <a:gd name="T0" fmla="*/ 6 w 75"/>
                <a:gd name="T1" fmla="*/ 18 h 18"/>
                <a:gd name="T2" fmla="*/ 1 w 75"/>
                <a:gd name="T3" fmla="*/ 15 h 18"/>
                <a:gd name="T4" fmla="*/ 3 w 75"/>
                <a:gd name="T5" fmla="*/ 8 h 18"/>
                <a:gd name="T6" fmla="*/ 71 w 75"/>
                <a:gd name="T7" fmla="*/ 7 h 18"/>
                <a:gd name="T8" fmla="*/ 73 w 75"/>
                <a:gd name="T9" fmla="*/ 14 h 18"/>
                <a:gd name="T10" fmla="*/ 67 w 75"/>
                <a:gd name="T11" fmla="*/ 16 h 18"/>
                <a:gd name="T12" fmla="*/ 8 w 75"/>
                <a:gd name="T13" fmla="*/ 18 h 18"/>
                <a:gd name="T14" fmla="*/ 6 w 75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18">
                  <a:moveTo>
                    <a:pt x="6" y="18"/>
                  </a:moveTo>
                  <a:cubicBezTo>
                    <a:pt x="4" y="18"/>
                    <a:pt x="2" y="17"/>
                    <a:pt x="1" y="15"/>
                  </a:cubicBezTo>
                  <a:cubicBezTo>
                    <a:pt x="0" y="12"/>
                    <a:pt x="1" y="9"/>
                    <a:pt x="3" y="8"/>
                  </a:cubicBezTo>
                  <a:cubicBezTo>
                    <a:pt x="18" y="1"/>
                    <a:pt x="57" y="0"/>
                    <a:pt x="71" y="7"/>
                  </a:cubicBezTo>
                  <a:cubicBezTo>
                    <a:pt x="73" y="8"/>
                    <a:pt x="75" y="11"/>
                    <a:pt x="73" y="14"/>
                  </a:cubicBezTo>
                  <a:cubicBezTo>
                    <a:pt x="72" y="16"/>
                    <a:pt x="69" y="17"/>
                    <a:pt x="67" y="16"/>
                  </a:cubicBezTo>
                  <a:cubicBezTo>
                    <a:pt x="56" y="12"/>
                    <a:pt x="21" y="12"/>
                    <a:pt x="8" y="18"/>
                  </a:cubicBezTo>
                  <a:cubicBezTo>
                    <a:pt x="7" y="18"/>
                    <a:pt x="6" y="18"/>
                    <a:pt x="6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4" name="椭圆 93"/>
            <p:cNvSpPr/>
            <p:nvPr/>
          </p:nvSpPr>
          <p:spPr bwMode="auto">
            <a:xfrm>
              <a:off x="2262705" y="3065104"/>
              <a:ext cx="149361" cy="1521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5" name="任意多边形 47"/>
            <p:cNvSpPr/>
            <p:nvPr/>
          </p:nvSpPr>
          <p:spPr bwMode="auto">
            <a:xfrm>
              <a:off x="2667915" y="2971062"/>
              <a:ext cx="154893" cy="37340"/>
            </a:xfrm>
            <a:custGeom>
              <a:avLst/>
              <a:gdLst>
                <a:gd name="T0" fmla="*/ 69 w 75"/>
                <a:gd name="T1" fmla="*/ 18 h 18"/>
                <a:gd name="T2" fmla="*/ 74 w 75"/>
                <a:gd name="T3" fmla="*/ 15 h 18"/>
                <a:gd name="T4" fmla="*/ 71 w 75"/>
                <a:gd name="T5" fmla="*/ 8 h 18"/>
                <a:gd name="T6" fmla="*/ 4 w 75"/>
                <a:gd name="T7" fmla="*/ 7 h 18"/>
                <a:gd name="T8" fmla="*/ 1 w 75"/>
                <a:gd name="T9" fmla="*/ 14 h 18"/>
                <a:gd name="T10" fmla="*/ 8 w 75"/>
                <a:gd name="T11" fmla="*/ 16 h 18"/>
                <a:gd name="T12" fmla="*/ 67 w 75"/>
                <a:gd name="T13" fmla="*/ 18 h 18"/>
                <a:gd name="T14" fmla="*/ 69 w 75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18">
                  <a:moveTo>
                    <a:pt x="69" y="18"/>
                  </a:moveTo>
                  <a:cubicBezTo>
                    <a:pt x="71" y="18"/>
                    <a:pt x="73" y="17"/>
                    <a:pt x="74" y="15"/>
                  </a:cubicBezTo>
                  <a:cubicBezTo>
                    <a:pt x="75" y="12"/>
                    <a:pt x="74" y="9"/>
                    <a:pt x="71" y="8"/>
                  </a:cubicBezTo>
                  <a:cubicBezTo>
                    <a:pt x="56" y="1"/>
                    <a:pt x="18" y="0"/>
                    <a:pt x="4" y="7"/>
                  </a:cubicBezTo>
                  <a:cubicBezTo>
                    <a:pt x="1" y="8"/>
                    <a:pt x="0" y="11"/>
                    <a:pt x="1" y="14"/>
                  </a:cubicBezTo>
                  <a:cubicBezTo>
                    <a:pt x="2" y="16"/>
                    <a:pt x="5" y="17"/>
                    <a:pt x="8" y="16"/>
                  </a:cubicBezTo>
                  <a:cubicBezTo>
                    <a:pt x="18" y="12"/>
                    <a:pt x="54" y="12"/>
                    <a:pt x="67" y="18"/>
                  </a:cubicBezTo>
                  <a:cubicBezTo>
                    <a:pt x="67" y="18"/>
                    <a:pt x="68" y="18"/>
                    <a:pt x="69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6" name="椭圆 95"/>
            <p:cNvSpPr/>
            <p:nvPr/>
          </p:nvSpPr>
          <p:spPr bwMode="auto">
            <a:xfrm>
              <a:off x="2661000" y="3065104"/>
              <a:ext cx="149361" cy="1521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7" name="椭圆 96"/>
            <p:cNvSpPr/>
            <p:nvPr/>
          </p:nvSpPr>
          <p:spPr>
            <a:xfrm>
              <a:off x="2300368" y="3099550"/>
              <a:ext cx="86002" cy="86002"/>
            </a:xfrm>
            <a:prstGeom prst="ellipse">
              <a:avLst/>
            </a:prstGeom>
            <a:solidFill>
              <a:srgbClr val="664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/>
              <a:endParaRPr sz="2400"/>
            </a:p>
          </p:txBody>
        </p:sp>
        <p:sp>
          <p:nvSpPr>
            <p:cNvPr id="98" name="椭圆 97"/>
            <p:cNvSpPr/>
            <p:nvPr/>
          </p:nvSpPr>
          <p:spPr bwMode="auto">
            <a:xfrm>
              <a:off x="2713553" y="3105209"/>
              <a:ext cx="20744" cy="2074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  <p:sp>
          <p:nvSpPr>
            <p:cNvPr id="99" name="椭圆 98"/>
            <p:cNvSpPr/>
            <p:nvPr/>
          </p:nvSpPr>
          <p:spPr>
            <a:xfrm>
              <a:off x="2686296" y="3099550"/>
              <a:ext cx="86002" cy="86002"/>
            </a:xfrm>
            <a:prstGeom prst="ellipse">
              <a:avLst/>
            </a:prstGeom>
            <a:solidFill>
              <a:srgbClr val="664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/>
              <a:endParaRPr sz="2400"/>
            </a:p>
          </p:txBody>
        </p:sp>
        <p:sp>
          <p:nvSpPr>
            <p:cNvPr id="100" name="任意多边形 52"/>
            <p:cNvSpPr/>
            <p:nvPr/>
          </p:nvSpPr>
          <p:spPr bwMode="auto">
            <a:xfrm>
              <a:off x="2132706" y="3018083"/>
              <a:ext cx="809037" cy="250317"/>
            </a:xfrm>
            <a:custGeom>
              <a:avLst/>
              <a:gdLst>
                <a:gd name="T0" fmla="*/ 385 w 389"/>
                <a:gd name="T1" fmla="*/ 7 h 121"/>
                <a:gd name="T2" fmla="*/ 354 w 389"/>
                <a:gd name="T3" fmla="*/ 7 h 121"/>
                <a:gd name="T4" fmla="*/ 243 w 389"/>
                <a:gd name="T5" fmla="*/ 14 h 121"/>
                <a:gd name="T6" fmla="*/ 194 w 389"/>
                <a:gd name="T7" fmla="*/ 18 h 121"/>
                <a:gd name="T8" fmla="*/ 146 w 389"/>
                <a:gd name="T9" fmla="*/ 14 h 121"/>
                <a:gd name="T10" fmla="*/ 35 w 389"/>
                <a:gd name="T11" fmla="*/ 7 h 121"/>
                <a:gd name="T12" fmla="*/ 4 w 389"/>
                <a:gd name="T13" fmla="*/ 7 h 121"/>
                <a:gd name="T14" fmla="*/ 4 w 389"/>
                <a:gd name="T15" fmla="*/ 34 h 121"/>
                <a:gd name="T16" fmla="*/ 13 w 389"/>
                <a:gd name="T17" fmla="*/ 40 h 121"/>
                <a:gd name="T18" fmla="*/ 23 w 389"/>
                <a:gd name="T19" fmla="*/ 81 h 121"/>
                <a:gd name="T20" fmla="*/ 38 w 389"/>
                <a:gd name="T21" fmla="*/ 105 h 121"/>
                <a:gd name="T22" fmla="*/ 61 w 389"/>
                <a:gd name="T23" fmla="*/ 117 h 121"/>
                <a:gd name="T24" fmla="*/ 128 w 389"/>
                <a:gd name="T25" fmla="*/ 111 h 121"/>
                <a:gd name="T26" fmla="*/ 167 w 389"/>
                <a:gd name="T27" fmla="*/ 58 h 121"/>
                <a:gd name="T28" fmla="*/ 191 w 389"/>
                <a:gd name="T29" fmla="*/ 35 h 121"/>
                <a:gd name="T30" fmla="*/ 193 w 389"/>
                <a:gd name="T31" fmla="*/ 35 h 121"/>
                <a:gd name="T32" fmla="*/ 198 w 389"/>
                <a:gd name="T33" fmla="*/ 35 h 121"/>
                <a:gd name="T34" fmla="*/ 222 w 389"/>
                <a:gd name="T35" fmla="*/ 58 h 121"/>
                <a:gd name="T36" fmla="*/ 261 w 389"/>
                <a:gd name="T37" fmla="*/ 111 h 121"/>
                <a:gd name="T38" fmla="*/ 328 w 389"/>
                <a:gd name="T39" fmla="*/ 117 h 121"/>
                <a:gd name="T40" fmla="*/ 350 w 389"/>
                <a:gd name="T41" fmla="*/ 105 h 121"/>
                <a:gd name="T42" fmla="*/ 366 w 389"/>
                <a:gd name="T43" fmla="*/ 81 h 121"/>
                <a:gd name="T44" fmla="*/ 376 w 389"/>
                <a:gd name="T45" fmla="*/ 40 h 121"/>
                <a:gd name="T46" fmla="*/ 385 w 389"/>
                <a:gd name="T47" fmla="*/ 34 h 121"/>
                <a:gd name="T48" fmla="*/ 385 w 389"/>
                <a:gd name="T49" fmla="*/ 7 h 121"/>
                <a:gd name="T50" fmla="*/ 156 w 389"/>
                <a:gd name="T51" fmla="*/ 58 h 121"/>
                <a:gd name="T52" fmla="*/ 121 w 389"/>
                <a:gd name="T53" fmla="*/ 106 h 121"/>
                <a:gd name="T54" fmla="*/ 56 w 389"/>
                <a:gd name="T55" fmla="*/ 108 h 121"/>
                <a:gd name="T56" fmla="*/ 25 w 389"/>
                <a:gd name="T57" fmla="*/ 27 h 121"/>
                <a:gd name="T58" fmla="*/ 85 w 389"/>
                <a:gd name="T59" fmla="*/ 15 h 121"/>
                <a:gd name="T60" fmla="*/ 142 w 389"/>
                <a:gd name="T61" fmla="*/ 21 h 121"/>
                <a:gd name="T62" fmla="*/ 156 w 389"/>
                <a:gd name="T63" fmla="*/ 58 h 121"/>
                <a:gd name="T64" fmla="*/ 333 w 389"/>
                <a:gd name="T65" fmla="*/ 108 h 121"/>
                <a:gd name="T66" fmla="*/ 268 w 389"/>
                <a:gd name="T67" fmla="*/ 106 h 121"/>
                <a:gd name="T68" fmla="*/ 233 w 389"/>
                <a:gd name="T69" fmla="*/ 58 h 121"/>
                <a:gd name="T70" fmla="*/ 246 w 389"/>
                <a:gd name="T71" fmla="*/ 21 h 121"/>
                <a:gd name="T72" fmla="*/ 304 w 389"/>
                <a:gd name="T73" fmla="*/ 15 h 121"/>
                <a:gd name="T74" fmla="*/ 364 w 389"/>
                <a:gd name="T75" fmla="*/ 27 h 121"/>
                <a:gd name="T76" fmla="*/ 333 w 389"/>
                <a:gd name="T77" fmla="*/ 10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89" h="121">
                  <a:moveTo>
                    <a:pt x="385" y="7"/>
                  </a:moveTo>
                  <a:cubicBezTo>
                    <a:pt x="385" y="7"/>
                    <a:pt x="362" y="7"/>
                    <a:pt x="354" y="7"/>
                  </a:cubicBezTo>
                  <a:cubicBezTo>
                    <a:pt x="346" y="8"/>
                    <a:pt x="310" y="0"/>
                    <a:pt x="243" y="14"/>
                  </a:cubicBezTo>
                  <a:cubicBezTo>
                    <a:pt x="243" y="14"/>
                    <a:pt x="222" y="18"/>
                    <a:pt x="194" y="18"/>
                  </a:cubicBezTo>
                  <a:cubicBezTo>
                    <a:pt x="167" y="18"/>
                    <a:pt x="146" y="14"/>
                    <a:pt x="146" y="14"/>
                  </a:cubicBezTo>
                  <a:cubicBezTo>
                    <a:pt x="79" y="0"/>
                    <a:pt x="43" y="8"/>
                    <a:pt x="35" y="7"/>
                  </a:cubicBezTo>
                  <a:cubicBezTo>
                    <a:pt x="26" y="7"/>
                    <a:pt x="4" y="7"/>
                    <a:pt x="4" y="7"/>
                  </a:cubicBezTo>
                  <a:cubicBezTo>
                    <a:pt x="0" y="21"/>
                    <a:pt x="3" y="33"/>
                    <a:pt x="4" y="34"/>
                  </a:cubicBezTo>
                  <a:cubicBezTo>
                    <a:pt x="5" y="34"/>
                    <a:pt x="9" y="34"/>
                    <a:pt x="13" y="40"/>
                  </a:cubicBezTo>
                  <a:cubicBezTo>
                    <a:pt x="17" y="46"/>
                    <a:pt x="17" y="62"/>
                    <a:pt x="23" y="81"/>
                  </a:cubicBezTo>
                  <a:cubicBezTo>
                    <a:pt x="26" y="90"/>
                    <a:pt x="32" y="99"/>
                    <a:pt x="38" y="105"/>
                  </a:cubicBezTo>
                  <a:cubicBezTo>
                    <a:pt x="46" y="112"/>
                    <a:pt x="55" y="115"/>
                    <a:pt x="61" y="117"/>
                  </a:cubicBezTo>
                  <a:cubicBezTo>
                    <a:pt x="72" y="119"/>
                    <a:pt x="106" y="121"/>
                    <a:pt x="128" y="111"/>
                  </a:cubicBezTo>
                  <a:cubicBezTo>
                    <a:pt x="149" y="101"/>
                    <a:pt x="159" y="80"/>
                    <a:pt x="167" y="58"/>
                  </a:cubicBezTo>
                  <a:cubicBezTo>
                    <a:pt x="175" y="36"/>
                    <a:pt x="191" y="35"/>
                    <a:pt x="191" y="35"/>
                  </a:cubicBezTo>
                  <a:cubicBezTo>
                    <a:pt x="191" y="35"/>
                    <a:pt x="191" y="35"/>
                    <a:pt x="193" y="35"/>
                  </a:cubicBezTo>
                  <a:cubicBezTo>
                    <a:pt x="196" y="35"/>
                    <a:pt x="198" y="35"/>
                    <a:pt x="198" y="35"/>
                  </a:cubicBezTo>
                  <a:cubicBezTo>
                    <a:pt x="198" y="35"/>
                    <a:pt x="214" y="36"/>
                    <a:pt x="222" y="58"/>
                  </a:cubicBezTo>
                  <a:cubicBezTo>
                    <a:pt x="230" y="80"/>
                    <a:pt x="240" y="101"/>
                    <a:pt x="261" y="111"/>
                  </a:cubicBezTo>
                  <a:cubicBezTo>
                    <a:pt x="282" y="121"/>
                    <a:pt x="317" y="119"/>
                    <a:pt x="328" y="117"/>
                  </a:cubicBezTo>
                  <a:cubicBezTo>
                    <a:pt x="334" y="115"/>
                    <a:pt x="343" y="112"/>
                    <a:pt x="350" y="105"/>
                  </a:cubicBezTo>
                  <a:cubicBezTo>
                    <a:pt x="357" y="99"/>
                    <a:pt x="363" y="90"/>
                    <a:pt x="366" y="81"/>
                  </a:cubicBezTo>
                  <a:cubicBezTo>
                    <a:pt x="371" y="62"/>
                    <a:pt x="372" y="46"/>
                    <a:pt x="376" y="40"/>
                  </a:cubicBezTo>
                  <a:cubicBezTo>
                    <a:pt x="379" y="34"/>
                    <a:pt x="384" y="34"/>
                    <a:pt x="385" y="34"/>
                  </a:cubicBezTo>
                  <a:cubicBezTo>
                    <a:pt x="386" y="33"/>
                    <a:pt x="389" y="21"/>
                    <a:pt x="385" y="7"/>
                  </a:cubicBezTo>
                  <a:moveTo>
                    <a:pt x="156" y="58"/>
                  </a:moveTo>
                  <a:cubicBezTo>
                    <a:pt x="154" y="70"/>
                    <a:pt x="145" y="98"/>
                    <a:pt x="121" y="106"/>
                  </a:cubicBezTo>
                  <a:cubicBezTo>
                    <a:pt x="84" y="119"/>
                    <a:pt x="56" y="108"/>
                    <a:pt x="56" y="108"/>
                  </a:cubicBezTo>
                  <a:cubicBezTo>
                    <a:pt x="27" y="100"/>
                    <a:pt x="19" y="40"/>
                    <a:pt x="25" y="27"/>
                  </a:cubicBezTo>
                  <a:cubicBezTo>
                    <a:pt x="31" y="15"/>
                    <a:pt x="49" y="15"/>
                    <a:pt x="85" y="15"/>
                  </a:cubicBezTo>
                  <a:cubicBezTo>
                    <a:pt x="121" y="15"/>
                    <a:pt x="142" y="21"/>
                    <a:pt x="142" y="21"/>
                  </a:cubicBezTo>
                  <a:cubicBezTo>
                    <a:pt x="161" y="27"/>
                    <a:pt x="158" y="46"/>
                    <a:pt x="156" y="58"/>
                  </a:cubicBezTo>
                  <a:moveTo>
                    <a:pt x="333" y="108"/>
                  </a:moveTo>
                  <a:cubicBezTo>
                    <a:pt x="333" y="108"/>
                    <a:pt x="305" y="119"/>
                    <a:pt x="268" y="106"/>
                  </a:cubicBezTo>
                  <a:cubicBezTo>
                    <a:pt x="244" y="98"/>
                    <a:pt x="235" y="70"/>
                    <a:pt x="233" y="58"/>
                  </a:cubicBezTo>
                  <a:cubicBezTo>
                    <a:pt x="231" y="46"/>
                    <a:pt x="228" y="27"/>
                    <a:pt x="246" y="21"/>
                  </a:cubicBezTo>
                  <a:cubicBezTo>
                    <a:pt x="246" y="21"/>
                    <a:pt x="268" y="15"/>
                    <a:pt x="304" y="15"/>
                  </a:cubicBezTo>
                  <a:cubicBezTo>
                    <a:pt x="340" y="15"/>
                    <a:pt x="358" y="15"/>
                    <a:pt x="364" y="27"/>
                  </a:cubicBezTo>
                  <a:cubicBezTo>
                    <a:pt x="370" y="40"/>
                    <a:pt x="361" y="100"/>
                    <a:pt x="333" y="108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p>
              <a:pPr algn="ctr"/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500">
        <p:random/>
      </p:transition>
    </mc:Choice>
    <mc:Fallback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479550" y="1399540"/>
            <a:ext cx="12841659" cy="2017365"/>
            <a:chOff x="2330" y="2204"/>
            <a:chExt cx="20223" cy="3177"/>
          </a:xfrm>
        </p:grpSpPr>
        <p:sp>
          <p:nvSpPr>
            <p:cNvPr id="32" name="矩形 31"/>
            <p:cNvSpPr/>
            <p:nvPr/>
          </p:nvSpPr>
          <p:spPr>
            <a:xfrm rot="1400643">
              <a:off x="15569" y="3573"/>
              <a:ext cx="6984" cy="1808"/>
            </a:xfrm>
            <a:prstGeom prst="rect">
              <a:avLst/>
            </a:prstGeom>
            <a:gradFill flip="none" rotWithShape="1">
              <a:gsLst>
                <a:gs pos="54000">
                  <a:schemeClr val="bg1">
                    <a:lumMod val="65000"/>
                    <a:lumOff val="35000"/>
                    <a:alpha val="0"/>
                  </a:schemeClr>
                </a:gs>
                <a:gs pos="0">
                  <a:schemeClr val="accent1">
                    <a:alpha val="54000"/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2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/>
            </a:p>
          </p:txBody>
        </p:sp>
        <p:grpSp>
          <p:nvGrpSpPr>
            <p:cNvPr id="33" name="淘宝店chenying0907 1"/>
            <p:cNvGrpSpPr/>
            <p:nvPr/>
          </p:nvGrpSpPr>
          <p:grpSpPr>
            <a:xfrm rot="6060000">
              <a:off x="14804" y="2204"/>
              <a:ext cx="2029" cy="2030"/>
              <a:chOff x="3673476" y="1131590"/>
              <a:chExt cx="966788" cy="966788"/>
            </a:xfrm>
          </p:grpSpPr>
          <p:sp>
            <p:nvSpPr>
              <p:cNvPr id="34" name="淘宝店chenying0907 5"/>
              <p:cNvSpPr/>
              <p:nvPr/>
            </p:nvSpPr>
            <p:spPr bwMode="auto">
              <a:xfrm>
                <a:off x="3673476" y="1131590"/>
                <a:ext cx="966788" cy="966788"/>
              </a:xfrm>
              <a:custGeom>
                <a:avLst/>
                <a:gdLst>
                  <a:gd name="T0" fmla="*/ 4869 w 4870"/>
                  <a:gd name="T1" fmla="*/ 2493 h 4872"/>
                  <a:gd name="T2" fmla="*/ 4866 w 4870"/>
                  <a:gd name="T3" fmla="*/ 2310 h 4872"/>
                  <a:gd name="T4" fmla="*/ 4793 w 4870"/>
                  <a:gd name="T5" fmla="*/ 1827 h 4872"/>
                  <a:gd name="T6" fmla="*/ 4630 w 4870"/>
                  <a:gd name="T7" fmla="*/ 1380 h 4872"/>
                  <a:gd name="T8" fmla="*/ 4386 w 4870"/>
                  <a:gd name="T9" fmla="*/ 979 h 4872"/>
                  <a:gd name="T10" fmla="*/ 4072 w 4870"/>
                  <a:gd name="T11" fmla="*/ 633 h 4872"/>
                  <a:gd name="T12" fmla="*/ 3698 w 4870"/>
                  <a:gd name="T13" fmla="*/ 353 h 4872"/>
                  <a:gd name="T14" fmla="*/ 3272 w 4870"/>
                  <a:gd name="T15" fmla="*/ 148 h 4872"/>
                  <a:gd name="T16" fmla="*/ 2805 w 4870"/>
                  <a:gd name="T17" fmla="*/ 28 h 4872"/>
                  <a:gd name="T18" fmla="*/ 2309 w 4870"/>
                  <a:gd name="T19" fmla="*/ 3 h 4872"/>
                  <a:gd name="T20" fmla="*/ 1826 w 4870"/>
                  <a:gd name="T21" fmla="*/ 77 h 4872"/>
                  <a:gd name="T22" fmla="*/ 1380 w 4870"/>
                  <a:gd name="T23" fmla="*/ 240 h 4872"/>
                  <a:gd name="T24" fmla="*/ 979 w 4870"/>
                  <a:gd name="T25" fmla="*/ 484 h 4872"/>
                  <a:gd name="T26" fmla="*/ 633 w 4870"/>
                  <a:gd name="T27" fmla="*/ 798 h 4872"/>
                  <a:gd name="T28" fmla="*/ 353 w 4870"/>
                  <a:gd name="T29" fmla="*/ 1173 h 4872"/>
                  <a:gd name="T30" fmla="*/ 148 w 4870"/>
                  <a:gd name="T31" fmla="*/ 1599 h 4872"/>
                  <a:gd name="T32" fmla="*/ 29 w 4870"/>
                  <a:gd name="T33" fmla="*/ 2064 h 4872"/>
                  <a:gd name="T34" fmla="*/ 4 w 4870"/>
                  <a:gd name="T35" fmla="*/ 2562 h 4872"/>
                  <a:gd name="T36" fmla="*/ 77 w 4870"/>
                  <a:gd name="T37" fmla="*/ 3044 h 4872"/>
                  <a:gd name="T38" fmla="*/ 240 w 4870"/>
                  <a:gd name="T39" fmla="*/ 3492 h 4872"/>
                  <a:gd name="T40" fmla="*/ 484 w 4870"/>
                  <a:gd name="T41" fmla="*/ 3893 h 4872"/>
                  <a:gd name="T42" fmla="*/ 798 w 4870"/>
                  <a:gd name="T43" fmla="*/ 4238 h 4872"/>
                  <a:gd name="T44" fmla="*/ 1172 w 4870"/>
                  <a:gd name="T45" fmla="*/ 4519 h 4872"/>
                  <a:gd name="T46" fmla="*/ 1598 w 4870"/>
                  <a:gd name="T47" fmla="*/ 4724 h 4872"/>
                  <a:gd name="T48" fmla="*/ 2064 w 4870"/>
                  <a:gd name="T49" fmla="*/ 4844 h 4872"/>
                  <a:gd name="T50" fmla="*/ 2480 w 4870"/>
                  <a:gd name="T51" fmla="*/ 4871 h 4872"/>
                  <a:gd name="T52" fmla="*/ 2656 w 4870"/>
                  <a:gd name="T53" fmla="*/ 4862 h 4872"/>
                  <a:gd name="T54" fmla="*/ 2829 w 4870"/>
                  <a:gd name="T55" fmla="*/ 4840 h 4872"/>
                  <a:gd name="T56" fmla="*/ 2997 w 4870"/>
                  <a:gd name="T57" fmla="*/ 4807 h 4872"/>
                  <a:gd name="T58" fmla="*/ 3160 w 4870"/>
                  <a:gd name="T59" fmla="*/ 4761 h 4872"/>
                  <a:gd name="T60" fmla="*/ 3320 w 4870"/>
                  <a:gd name="T61" fmla="*/ 4704 h 4872"/>
                  <a:gd name="T62" fmla="*/ 3477 w 4870"/>
                  <a:gd name="T63" fmla="*/ 4636 h 4872"/>
                  <a:gd name="T64" fmla="*/ 3630 w 4870"/>
                  <a:gd name="T65" fmla="*/ 4556 h 4872"/>
                  <a:gd name="T66" fmla="*/ 3763 w 4870"/>
                  <a:gd name="T67" fmla="*/ 4477 h 4872"/>
                  <a:gd name="T68" fmla="*/ 3863 w 4870"/>
                  <a:gd name="T69" fmla="*/ 4415 h 4872"/>
                  <a:gd name="T70" fmla="*/ 3937 w 4870"/>
                  <a:gd name="T71" fmla="*/ 4396 h 4872"/>
                  <a:gd name="T72" fmla="*/ 3997 w 4870"/>
                  <a:gd name="T73" fmla="*/ 4415 h 4872"/>
                  <a:gd name="T74" fmla="*/ 4077 w 4870"/>
                  <a:gd name="T75" fmla="*/ 4475 h 4872"/>
                  <a:gd name="T76" fmla="*/ 4178 w 4870"/>
                  <a:gd name="T77" fmla="*/ 4554 h 4872"/>
                  <a:gd name="T78" fmla="*/ 4289 w 4870"/>
                  <a:gd name="T79" fmla="*/ 4616 h 4872"/>
                  <a:gd name="T80" fmla="*/ 4439 w 4870"/>
                  <a:gd name="T81" fmla="*/ 4663 h 4872"/>
                  <a:gd name="T82" fmla="*/ 4639 w 4870"/>
                  <a:gd name="T83" fmla="*/ 4686 h 4872"/>
                  <a:gd name="T84" fmla="*/ 4639 w 4870"/>
                  <a:gd name="T85" fmla="*/ 4649 h 4872"/>
                  <a:gd name="T86" fmla="*/ 4574 w 4870"/>
                  <a:gd name="T87" fmla="*/ 4590 h 4872"/>
                  <a:gd name="T88" fmla="*/ 4525 w 4870"/>
                  <a:gd name="T89" fmla="*/ 4522 h 4872"/>
                  <a:gd name="T90" fmla="*/ 4489 w 4870"/>
                  <a:gd name="T91" fmla="*/ 4448 h 4872"/>
                  <a:gd name="T92" fmla="*/ 4466 w 4870"/>
                  <a:gd name="T93" fmla="*/ 4370 h 4872"/>
                  <a:gd name="T94" fmla="*/ 4453 w 4870"/>
                  <a:gd name="T95" fmla="*/ 4292 h 4872"/>
                  <a:gd name="T96" fmla="*/ 4453 w 4870"/>
                  <a:gd name="T97" fmla="*/ 4163 h 4872"/>
                  <a:gd name="T98" fmla="*/ 4480 w 4870"/>
                  <a:gd name="T99" fmla="*/ 4020 h 4872"/>
                  <a:gd name="T100" fmla="*/ 4529 w 4870"/>
                  <a:gd name="T101" fmla="*/ 3866 h 4872"/>
                  <a:gd name="T102" fmla="*/ 4648 w 4870"/>
                  <a:gd name="T103" fmla="*/ 3566 h 4872"/>
                  <a:gd name="T104" fmla="*/ 4737 w 4870"/>
                  <a:gd name="T105" fmla="*/ 3319 h 4872"/>
                  <a:gd name="T106" fmla="*/ 4800 w 4870"/>
                  <a:gd name="T107" fmla="*/ 3098 h 4872"/>
                  <a:gd name="T108" fmla="*/ 4846 w 4870"/>
                  <a:gd name="T109" fmla="*/ 2853 h 4872"/>
                  <a:gd name="T110" fmla="*/ 4869 w 4870"/>
                  <a:gd name="T111" fmla="*/ 2581 h 4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870" h="4872">
                    <a:moveTo>
                      <a:pt x="4870" y="2508"/>
                    </a:moveTo>
                    <a:lnTo>
                      <a:pt x="4869" y="2510"/>
                    </a:lnTo>
                    <a:lnTo>
                      <a:pt x="4867" y="2512"/>
                    </a:lnTo>
                    <a:lnTo>
                      <a:pt x="4869" y="2493"/>
                    </a:lnTo>
                    <a:lnTo>
                      <a:pt x="4869" y="2474"/>
                    </a:lnTo>
                    <a:lnTo>
                      <a:pt x="4870" y="2455"/>
                    </a:lnTo>
                    <a:lnTo>
                      <a:pt x="4870" y="2435"/>
                    </a:lnTo>
                    <a:lnTo>
                      <a:pt x="4866" y="2310"/>
                    </a:lnTo>
                    <a:lnTo>
                      <a:pt x="4857" y="2186"/>
                    </a:lnTo>
                    <a:lnTo>
                      <a:pt x="4842" y="2064"/>
                    </a:lnTo>
                    <a:lnTo>
                      <a:pt x="4820" y="1945"/>
                    </a:lnTo>
                    <a:lnTo>
                      <a:pt x="4793" y="1827"/>
                    </a:lnTo>
                    <a:lnTo>
                      <a:pt x="4760" y="1712"/>
                    </a:lnTo>
                    <a:lnTo>
                      <a:pt x="4722" y="1599"/>
                    </a:lnTo>
                    <a:lnTo>
                      <a:pt x="4678" y="1487"/>
                    </a:lnTo>
                    <a:lnTo>
                      <a:pt x="4630" y="1380"/>
                    </a:lnTo>
                    <a:lnTo>
                      <a:pt x="4576" y="1275"/>
                    </a:lnTo>
                    <a:lnTo>
                      <a:pt x="4517" y="1173"/>
                    </a:lnTo>
                    <a:lnTo>
                      <a:pt x="4454" y="1073"/>
                    </a:lnTo>
                    <a:lnTo>
                      <a:pt x="4386" y="979"/>
                    </a:lnTo>
                    <a:lnTo>
                      <a:pt x="4313" y="886"/>
                    </a:lnTo>
                    <a:lnTo>
                      <a:pt x="4238" y="798"/>
                    </a:lnTo>
                    <a:lnTo>
                      <a:pt x="4156" y="714"/>
                    </a:lnTo>
                    <a:lnTo>
                      <a:pt x="4072" y="633"/>
                    </a:lnTo>
                    <a:lnTo>
                      <a:pt x="3984" y="556"/>
                    </a:lnTo>
                    <a:lnTo>
                      <a:pt x="3892" y="484"/>
                    </a:lnTo>
                    <a:lnTo>
                      <a:pt x="3796" y="416"/>
                    </a:lnTo>
                    <a:lnTo>
                      <a:pt x="3698" y="353"/>
                    </a:lnTo>
                    <a:lnTo>
                      <a:pt x="3595" y="294"/>
                    </a:lnTo>
                    <a:lnTo>
                      <a:pt x="3490" y="240"/>
                    </a:lnTo>
                    <a:lnTo>
                      <a:pt x="3382" y="192"/>
                    </a:lnTo>
                    <a:lnTo>
                      <a:pt x="3272" y="148"/>
                    </a:lnTo>
                    <a:lnTo>
                      <a:pt x="3159" y="109"/>
                    </a:lnTo>
                    <a:lnTo>
                      <a:pt x="3043" y="77"/>
                    </a:lnTo>
                    <a:lnTo>
                      <a:pt x="2926" y="50"/>
                    </a:lnTo>
                    <a:lnTo>
                      <a:pt x="2805" y="28"/>
                    </a:lnTo>
                    <a:lnTo>
                      <a:pt x="2684" y="12"/>
                    </a:lnTo>
                    <a:lnTo>
                      <a:pt x="2561" y="3"/>
                    </a:lnTo>
                    <a:lnTo>
                      <a:pt x="2434" y="0"/>
                    </a:lnTo>
                    <a:lnTo>
                      <a:pt x="2309" y="3"/>
                    </a:lnTo>
                    <a:lnTo>
                      <a:pt x="2187" y="12"/>
                    </a:lnTo>
                    <a:lnTo>
                      <a:pt x="2064" y="28"/>
                    </a:lnTo>
                    <a:lnTo>
                      <a:pt x="1944" y="50"/>
                    </a:lnTo>
                    <a:lnTo>
                      <a:pt x="1826" y="77"/>
                    </a:lnTo>
                    <a:lnTo>
                      <a:pt x="1711" y="109"/>
                    </a:lnTo>
                    <a:lnTo>
                      <a:pt x="1598" y="148"/>
                    </a:lnTo>
                    <a:lnTo>
                      <a:pt x="1488" y="192"/>
                    </a:lnTo>
                    <a:lnTo>
                      <a:pt x="1380" y="240"/>
                    </a:lnTo>
                    <a:lnTo>
                      <a:pt x="1275" y="294"/>
                    </a:lnTo>
                    <a:lnTo>
                      <a:pt x="1172" y="353"/>
                    </a:lnTo>
                    <a:lnTo>
                      <a:pt x="1074" y="416"/>
                    </a:lnTo>
                    <a:lnTo>
                      <a:pt x="979" y="484"/>
                    </a:lnTo>
                    <a:lnTo>
                      <a:pt x="886" y="556"/>
                    </a:lnTo>
                    <a:lnTo>
                      <a:pt x="798" y="633"/>
                    </a:lnTo>
                    <a:lnTo>
                      <a:pt x="714" y="714"/>
                    </a:lnTo>
                    <a:lnTo>
                      <a:pt x="633" y="798"/>
                    </a:lnTo>
                    <a:lnTo>
                      <a:pt x="556" y="886"/>
                    </a:lnTo>
                    <a:lnTo>
                      <a:pt x="484" y="979"/>
                    </a:lnTo>
                    <a:lnTo>
                      <a:pt x="416" y="1073"/>
                    </a:lnTo>
                    <a:lnTo>
                      <a:pt x="353" y="1173"/>
                    </a:lnTo>
                    <a:lnTo>
                      <a:pt x="295" y="1275"/>
                    </a:lnTo>
                    <a:lnTo>
                      <a:pt x="240" y="1380"/>
                    </a:lnTo>
                    <a:lnTo>
                      <a:pt x="192" y="1487"/>
                    </a:lnTo>
                    <a:lnTo>
                      <a:pt x="148" y="1599"/>
                    </a:lnTo>
                    <a:lnTo>
                      <a:pt x="110" y="1712"/>
                    </a:lnTo>
                    <a:lnTo>
                      <a:pt x="77" y="1827"/>
                    </a:lnTo>
                    <a:lnTo>
                      <a:pt x="50" y="1945"/>
                    </a:lnTo>
                    <a:lnTo>
                      <a:pt x="29" y="2064"/>
                    </a:lnTo>
                    <a:lnTo>
                      <a:pt x="13" y="2186"/>
                    </a:lnTo>
                    <a:lnTo>
                      <a:pt x="4" y="2310"/>
                    </a:lnTo>
                    <a:lnTo>
                      <a:pt x="0" y="2435"/>
                    </a:lnTo>
                    <a:lnTo>
                      <a:pt x="4" y="2562"/>
                    </a:lnTo>
                    <a:lnTo>
                      <a:pt x="13" y="2685"/>
                    </a:lnTo>
                    <a:lnTo>
                      <a:pt x="29" y="2806"/>
                    </a:lnTo>
                    <a:lnTo>
                      <a:pt x="50" y="2927"/>
                    </a:lnTo>
                    <a:lnTo>
                      <a:pt x="77" y="3044"/>
                    </a:lnTo>
                    <a:lnTo>
                      <a:pt x="110" y="3160"/>
                    </a:lnTo>
                    <a:lnTo>
                      <a:pt x="148" y="3273"/>
                    </a:lnTo>
                    <a:lnTo>
                      <a:pt x="192" y="3384"/>
                    </a:lnTo>
                    <a:lnTo>
                      <a:pt x="240" y="3492"/>
                    </a:lnTo>
                    <a:lnTo>
                      <a:pt x="295" y="3597"/>
                    </a:lnTo>
                    <a:lnTo>
                      <a:pt x="353" y="3699"/>
                    </a:lnTo>
                    <a:lnTo>
                      <a:pt x="416" y="3797"/>
                    </a:lnTo>
                    <a:lnTo>
                      <a:pt x="484" y="3893"/>
                    </a:lnTo>
                    <a:lnTo>
                      <a:pt x="556" y="3985"/>
                    </a:lnTo>
                    <a:lnTo>
                      <a:pt x="633" y="4074"/>
                    </a:lnTo>
                    <a:lnTo>
                      <a:pt x="714" y="4158"/>
                    </a:lnTo>
                    <a:lnTo>
                      <a:pt x="798" y="4238"/>
                    </a:lnTo>
                    <a:lnTo>
                      <a:pt x="886" y="4315"/>
                    </a:lnTo>
                    <a:lnTo>
                      <a:pt x="979" y="4387"/>
                    </a:lnTo>
                    <a:lnTo>
                      <a:pt x="1074" y="4456"/>
                    </a:lnTo>
                    <a:lnTo>
                      <a:pt x="1172" y="4519"/>
                    </a:lnTo>
                    <a:lnTo>
                      <a:pt x="1275" y="4578"/>
                    </a:lnTo>
                    <a:lnTo>
                      <a:pt x="1380" y="4632"/>
                    </a:lnTo>
                    <a:lnTo>
                      <a:pt x="1488" y="4680"/>
                    </a:lnTo>
                    <a:lnTo>
                      <a:pt x="1598" y="4724"/>
                    </a:lnTo>
                    <a:lnTo>
                      <a:pt x="1711" y="4761"/>
                    </a:lnTo>
                    <a:lnTo>
                      <a:pt x="1826" y="4795"/>
                    </a:lnTo>
                    <a:lnTo>
                      <a:pt x="1944" y="4822"/>
                    </a:lnTo>
                    <a:lnTo>
                      <a:pt x="2064" y="4844"/>
                    </a:lnTo>
                    <a:lnTo>
                      <a:pt x="2187" y="4858"/>
                    </a:lnTo>
                    <a:lnTo>
                      <a:pt x="2309" y="4869"/>
                    </a:lnTo>
                    <a:lnTo>
                      <a:pt x="2434" y="4872"/>
                    </a:lnTo>
                    <a:lnTo>
                      <a:pt x="2480" y="4871"/>
                    </a:lnTo>
                    <a:lnTo>
                      <a:pt x="2525" y="4870"/>
                    </a:lnTo>
                    <a:lnTo>
                      <a:pt x="2569" y="4869"/>
                    </a:lnTo>
                    <a:lnTo>
                      <a:pt x="2614" y="4865"/>
                    </a:lnTo>
                    <a:lnTo>
                      <a:pt x="2656" y="4862"/>
                    </a:lnTo>
                    <a:lnTo>
                      <a:pt x="2700" y="4857"/>
                    </a:lnTo>
                    <a:lnTo>
                      <a:pt x="2743" y="4853"/>
                    </a:lnTo>
                    <a:lnTo>
                      <a:pt x="2786" y="4847"/>
                    </a:lnTo>
                    <a:lnTo>
                      <a:pt x="2829" y="4840"/>
                    </a:lnTo>
                    <a:lnTo>
                      <a:pt x="2872" y="4832"/>
                    </a:lnTo>
                    <a:lnTo>
                      <a:pt x="2913" y="4825"/>
                    </a:lnTo>
                    <a:lnTo>
                      <a:pt x="2955" y="4817"/>
                    </a:lnTo>
                    <a:lnTo>
                      <a:pt x="2997" y="4807"/>
                    </a:lnTo>
                    <a:lnTo>
                      <a:pt x="3038" y="4796"/>
                    </a:lnTo>
                    <a:lnTo>
                      <a:pt x="3079" y="4785"/>
                    </a:lnTo>
                    <a:lnTo>
                      <a:pt x="3120" y="4774"/>
                    </a:lnTo>
                    <a:lnTo>
                      <a:pt x="3160" y="4761"/>
                    </a:lnTo>
                    <a:lnTo>
                      <a:pt x="3201" y="4748"/>
                    </a:lnTo>
                    <a:lnTo>
                      <a:pt x="3241" y="4734"/>
                    </a:lnTo>
                    <a:lnTo>
                      <a:pt x="3281" y="4720"/>
                    </a:lnTo>
                    <a:lnTo>
                      <a:pt x="3320" y="4704"/>
                    </a:lnTo>
                    <a:lnTo>
                      <a:pt x="3360" y="4688"/>
                    </a:lnTo>
                    <a:lnTo>
                      <a:pt x="3399" y="4671"/>
                    </a:lnTo>
                    <a:lnTo>
                      <a:pt x="3439" y="4654"/>
                    </a:lnTo>
                    <a:lnTo>
                      <a:pt x="3477" y="4636"/>
                    </a:lnTo>
                    <a:lnTo>
                      <a:pt x="3516" y="4617"/>
                    </a:lnTo>
                    <a:lnTo>
                      <a:pt x="3555" y="4597"/>
                    </a:lnTo>
                    <a:lnTo>
                      <a:pt x="3593" y="4577"/>
                    </a:lnTo>
                    <a:lnTo>
                      <a:pt x="3630" y="4556"/>
                    </a:lnTo>
                    <a:lnTo>
                      <a:pt x="3668" y="4535"/>
                    </a:lnTo>
                    <a:lnTo>
                      <a:pt x="3707" y="4512"/>
                    </a:lnTo>
                    <a:lnTo>
                      <a:pt x="3744" y="4489"/>
                    </a:lnTo>
                    <a:lnTo>
                      <a:pt x="3763" y="4477"/>
                    </a:lnTo>
                    <a:lnTo>
                      <a:pt x="3787" y="4463"/>
                    </a:lnTo>
                    <a:lnTo>
                      <a:pt x="3813" y="4447"/>
                    </a:lnTo>
                    <a:lnTo>
                      <a:pt x="3843" y="4428"/>
                    </a:lnTo>
                    <a:lnTo>
                      <a:pt x="3863" y="4415"/>
                    </a:lnTo>
                    <a:lnTo>
                      <a:pt x="3884" y="4406"/>
                    </a:lnTo>
                    <a:lnTo>
                      <a:pt x="3902" y="4401"/>
                    </a:lnTo>
                    <a:lnTo>
                      <a:pt x="3920" y="4397"/>
                    </a:lnTo>
                    <a:lnTo>
                      <a:pt x="3937" y="4396"/>
                    </a:lnTo>
                    <a:lnTo>
                      <a:pt x="3952" y="4398"/>
                    </a:lnTo>
                    <a:lnTo>
                      <a:pt x="3968" y="4402"/>
                    </a:lnTo>
                    <a:lnTo>
                      <a:pt x="3983" y="4407"/>
                    </a:lnTo>
                    <a:lnTo>
                      <a:pt x="3997" y="4415"/>
                    </a:lnTo>
                    <a:lnTo>
                      <a:pt x="4013" y="4424"/>
                    </a:lnTo>
                    <a:lnTo>
                      <a:pt x="4028" y="4436"/>
                    </a:lnTo>
                    <a:lnTo>
                      <a:pt x="4044" y="4448"/>
                    </a:lnTo>
                    <a:lnTo>
                      <a:pt x="4077" y="4475"/>
                    </a:lnTo>
                    <a:lnTo>
                      <a:pt x="4114" y="4505"/>
                    </a:lnTo>
                    <a:lnTo>
                      <a:pt x="4134" y="4521"/>
                    </a:lnTo>
                    <a:lnTo>
                      <a:pt x="4155" y="4538"/>
                    </a:lnTo>
                    <a:lnTo>
                      <a:pt x="4178" y="4554"/>
                    </a:lnTo>
                    <a:lnTo>
                      <a:pt x="4203" y="4570"/>
                    </a:lnTo>
                    <a:lnTo>
                      <a:pt x="4230" y="4586"/>
                    </a:lnTo>
                    <a:lnTo>
                      <a:pt x="4258" y="4601"/>
                    </a:lnTo>
                    <a:lnTo>
                      <a:pt x="4289" y="4616"/>
                    </a:lnTo>
                    <a:lnTo>
                      <a:pt x="4322" y="4630"/>
                    </a:lnTo>
                    <a:lnTo>
                      <a:pt x="4358" y="4642"/>
                    </a:lnTo>
                    <a:lnTo>
                      <a:pt x="4398" y="4653"/>
                    </a:lnTo>
                    <a:lnTo>
                      <a:pt x="4439" y="4663"/>
                    </a:lnTo>
                    <a:lnTo>
                      <a:pt x="4483" y="4671"/>
                    </a:lnTo>
                    <a:lnTo>
                      <a:pt x="4532" y="4678"/>
                    </a:lnTo>
                    <a:lnTo>
                      <a:pt x="4583" y="4683"/>
                    </a:lnTo>
                    <a:lnTo>
                      <a:pt x="4639" y="4686"/>
                    </a:lnTo>
                    <a:lnTo>
                      <a:pt x="4697" y="4686"/>
                    </a:lnTo>
                    <a:lnTo>
                      <a:pt x="4677" y="4675"/>
                    </a:lnTo>
                    <a:lnTo>
                      <a:pt x="4657" y="4662"/>
                    </a:lnTo>
                    <a:lnTo>
                      <a:pt x="4639" y="4649"/>
                    </a:lnTo>
                    <a:lnTo>
                      <a:pt x="4621" y="4635"/>
                    </a:lnTo>
                    <a:lnTo>
                      <a:pt x="4604" y="4620"/>
                    </a:lnTo>
                    <a:lnTo>
                      <a:pt x="4589" y="4606"/>
                    </a:lnTo>
                    <a:lnTo>
                      <a:pt x="4574" y="4590"/>
                    </a:lnTo>
                    <a:lnTo>
                      <a:pt x="4561" y="4574"/>
                    </a:lnTo>
                    <a:lnTo>
                      <a:pt x="4547" y="4557"/>
                    </a:lnTo>
                    <a:lnTo>
                      <a:pt x="4536" y="4540"/>
                    </a:lnTo>
                    <a:lnTo>
                      <a:pt x="4525" y="4522"/>
                    </a:lnTo>
                    <a:lnTo>
                      <a:pt x="4515" y="4504"/>
                    </a:lnTo>
                    <a:lnTo>
                      <a:pt x="4506" y="4486"/>
                    </a:lnTo>
                    <a:lnTo>
                      <a:pt x="4497" y="4467"/>
                    </a:lnTo>
                    <a:lnTo>
                      <a:pt x="4489" y="4448"/>
                    </a:lnTo>
                    <a:lnTo>
                      <a:pt x="4482" y="4429"/>
                    </a:lnTo>
                    <a:lnTo>
                      <a:pt x="4476" y="4410"/>
                    </a:lnTo>
                    <a:lnTo>
                      <a:pt x="4471" y="4390"/>
                    </a:lnTo>
                    <a:lnTo>
                      <a:pt x="4466" y="4370"/>
                    </a:lnTo>
                    <a:lnTo>
                      <a:pt x="4462" y="4351"/>
                    </a:lnTo>
                    <a:lnTo>
                      <a:pt x="4458" y="4332"/>
                    </a:lnTo>
                    <a:lnTo>
                      <a:pt x="4455" y="4312"/>
                    </a:lnTo>
                    <a:lnTo>
                      <a:pt x="4453" y="4292"/>
                    </a:lnTo>
                    <a:lnTo>
                      <a:pt x="4452" y="4273"/>
                    </a:lnTo>
                    <a:lnTo>
                      <a:pt x="4449" y="4235"/>
                    </a:lnTo>
                    <a:lnTo>
                      <a:pt x="4450" y="4198"/>
                    </a:lnTo>
                    <a:lnTo>
                      <a:pt x="4453" y="4163"/>
                    </a:lnTo>
                    <a:lnTo>
                      <a:pt x="4457" y="4129"/>
                    </a:lnTo>
                    <a:lnTo>
                      <a:pt x="4463" y="4093"/>
                    </a:lnTo>
                    <a:lnTo>
                      <a:pt x="4471" y="4057"/>
                    </a:lnTo>
                    <a:lnTo>
                      <a:pt x="4480" y="4020"/>
                    </a:lnTo>
                    <a:lnTo>
                      <a:pt x="4490" y="3982"/>
                    </a:lnTo>
                    <a:lnTo>
                      <a:pt x="4502" y="3944"/>
                    </a:lnTo>
                    <a:lnTo>
                      <a:pt x="4516" y="3906"/>
                    </a:lnTo>
                    <a:lnTo>
                      <a:pt x="4529" y="3866"/>
                    </a:lnTo>
                    <a:lnTo>
                      <a:pt x="4545" y="3826"/>
                    </a:lnTo>
                    <a:lnTo>
                      <a:pt x="4577" y="3743"/>
                    </a:lnTo>
                    <a:lnTo>
                      <a:pt x="4612" y="3656"/>
                    </a:lnTo>
                    <a:lnTo>
                      <a:pt x="4648" y="3566"/>
                    </a:lnTo>
                    <a:lnTo>
                      <a:pt x="4684" y="3470"/>
                    </a:lnTo>
                    <a:lnTo>
                      <a:pt x="4702" y="3421"/>
                    </a:lnTo>
                    <a:lnTo>
                      <a:pt x="4720" y="3371"/>
                    </a:lnTo>
                    <a:lnTo>
                      <a:pt x="4737" y="3319"/>
                    </a:lnTo>
                    <a:lnTo>
                      <a:pt x="4754" y="3266"/>
                    </a:lnTo>
                    <a:lnTo>
                      <a:pt x="4769" y="3211"/>
                    </a:lnTo>
                    <a:lnTo>
                      <a:pt x="4785" y="3156"/>
                    </a:lnTo>
                    <a:lnTo>
                      <a:pt x="4800" y="3098"/>
                    </a:lnTo>
                    <a:lnTo>
                      <a:pt x="4812" y="3039"/>
                    </a:lnTo>
                    <a:lnTo>
                      <a:pt x="4825" y="2979"/>
                    </a:lnTo>
                    <a:lnTo>
                      <a:pt x="4836" y="2917"/>
                    </a:lnTo>
                    <a:lnTo>
                      <a:pt x="4846" y="2853"/>
                    </a:lnTo>
                    <a:lnTo>
                      <a:pt x="4854" y="2787"/>
                    </a:lnTo>
                    <a:lnTo>
                      <a:pt x="4861" y="2721"/>
                    </a:lnTo>
                    <a:lnTo>
                      <a:pt x="4865" y="2652"/>
                    </a:lnTo>
                    <a:lnTo>
                      <a:pt x="4869" y="2581"/>
                    </a:lnTo>
                    <a:lnTo>
                      <a:pt x="4870" y="2508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121882" tIns="60941" rIns="121882" bIns="60941" numCol="1" anchor="t" anchorCtr="0" compatLnSpc="1"/>
              <a:lstStyle/>
              <a:p>
                <a:endParaRPr lang="zh-CN" altLang="en-US" sz="2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5" name="淘宝店chenying0907 6"/>
              <p:cNvSpPr/>
              <p:nvPr/>
            </p:nvSpPr>
            <p:spPr bwMode="auto">
              <a:xfrm rot="3900000">
                <a:off x="3802172" y="1260069"/>
                <a:ext cx="709394" cy="709832"/>
              </a:xfrm>
              <a:custGeom>
                <a:avLst/>
                <a:gdLst>
                  <a:gd name="T0" fmla="*/ 3567 w 3576"/>
                  <a:gd name="T1" fmla="*/ 1972 h 3578"/>
                  <a:gd name="T2" fmla="*/ 3520 w 3576"/>
                  <a:gd name="T3" fmla="*/ 2236 h 3578"/>
                  <a:gd name="T4" fmla="*/ 3435 w 3576"/>
                  <a:gd name="T5" fmla="*/ 2485 h 3578"/>
                  <a:gd name="T6" fmla="*/ 3317 w 3576"/>
                  <a:gd name="T7" fmla="*/ 2716 h 3578"/>
                  <a:gd name="T8" fmla="*/ 3168 w 3576"/>
                  <a:gd name="T9" fmla="*/ 2927 h 3578"/>
                  <a:gd name="T10" fmla="*/ 2990 w 3576"/>
                  <a:gd name="T11" fmla="*/ 3113 h 3578"/>
                  <a:gd name="T12" fmla="*/ 2788 w 3576"/>
                  <a:gd name="T13" fmla="*/ 3272 h 3578"/>
                  <a:gd name="T14" fmla="*/ 2563 w 3576"/>
                  <a:gd name="T15" fmla="*/ 3402 h 3578"/>
                  <a:gd name="T16" fmla="*/ 2319 w 3576"/>
                  <a:gd name="T17" fmla="*/ 3498 h 3578"/>
                  <a:gd name="T18" fmla="*/ 2060 w 3576"/>
                  <a:gd name="T19" fmla="*/ 3557 h 3578"/>
                  <a:gd name="T20" fmla="*/ 1787 w 3576"/>
                  <a:gd name="T21" fmla="*/ 3578 h 3578"/>
                  <a:gd name="T22" fmla="*/ 1516 w 3576"/>
                  <a:gd name="T23" fmla="*/ 3557 h 3578"/>
                  <a:gd name="T24" fmla="*/ 1257 w 3576"/>
                  <a:gd name="T25" fmla="*/ 3498 h 3578"/>
                  <a:gd name="T26" fmla="*/ 1013 w 3576"/>
                  <a:gd name="T27" fmla="*/ 3402 h 3578"/>
                  <a:gd name="T28" fmla="*/ 788 w 3576"/>
                  <a:gd name="T29" fmla="*/ 3272 h 3578"/>
                  <a:gd name="T30" fmla="*/ 586 w 3576"/>
                  <a:gd name="T31" fmla="*/ 3113 h 3578"/>
                  <a:gd name="T32" fmla="*/ 408 w 3576"/>
                  <a:gd name="T33" fmla="*/ 2927 h 3578"/>
                  <a:gd name="T34" fmla="*/ 258 w 3576"/>
                  <a:gd name="T35" fmla="*/ 2716 h 3578"/>
                  <a:gd name="T36" fmla="*/ 140 w 3576"/>
                  <a:gd name="T37" fmla="*/ 2485 h 3578"/>
                  <a:gd name="T38" fmla="*/ 57 w 3576"/>
                  <a:gd name="T39" fmla="*/ 2236 h 3578"/>
                  <a:gd name="T40" fmla="*/ 9 w 3576"/>
                  <a:gd name="T41" fmla="*/ 1972 h 3578"/>
                  <a:gd name="T42" fmla="*/ 2 w 3576"/>
                  <a:gd name="T43" fmla="*/ 1697 h 3578"/>
                  <a:gd name="T44" fmla="*/ 36 w 3576"/>
                  <a:gd name="T45" fmla="*/ 1429 h 3578"/>
                  <a:gd name="T46" fmla="*/ 108 w 3576"/>
                  <a:gd name="T47" fmla="*/ 1174 h 3578"/>
                  <a:gd name="T48" fmla="*/ 215 w 3576"/>
                  <a:gd name="T49" fmla="*/ 936 h 3578"/>
                  <a:gd name="T50" fmla="*/ 355 w 3576"/>
                  <a:gd name="T51" fmla="*/ 718 h 3578"/>
                  <a:gd name="T52" fmla="*/ 523 w 3576"/>
                  <a:gd name="T53" fmla="*/ 523 h 3578"/>
                  <a:gd name="T54" fmla="*/ 718 w 3576"/>
                  <a:gd name="T55" fmla="*/ 355 h 3578"/>
                  <a:gd name="T56" fmla="*/ 936 w 3576"/>
                  <a:gd name="T57" fmla="*/ 216 h 3578"/>
                  <a:gd name="T58" fmla="*/ 1173 w 3576"/>
                  <a:gd name="T59" fmla="*/ 108 h 3578"/>
                  <a:gd name="T60" fmla="*/ 1428 w 3576"/>
                  <a:gd name="T61" fmla="*/ 36 h 3578"/>
                  <a:gd name="T62" fmla="*/ 1696 w 3576"/>
                  <a:gd name="T63" fmla="*/ 2 h 3578"/>
                  <a:gd name="T64" fmla="*/ 1971 w 3576"/>
                  <a:gd name="T65" fmla="*/ 9 h 3578"/>
                  <a:gd name="T66" fmla="*/ 2235 w 3576"/>
                  <a:gd name="T67" fmla="*/ 57 h 3578"/>
                  <a:gd name="T68" fmla="*/ 2484 w 3576"/>
                  <a:gd name="T69" fmla="*/ 140 h 3578"/>
                  <a:gd name="T70" fmla="*/ 2715 w 3576"/>
                  <a:gd name="T71" fmla="*/ 258 h 3578"/>
                  <a:gd name="T72" fmla="*/ 2926 w 3576"/>
                  <a:gd name="T73" fmla="*/ 408 h 3578"/>
                  <a:gd name="T74" fmla="*/ 3112 w 3576"/>
                  <a:gd name="T75" fmla="*/ 585 h 3578"/>
                  <a:gd name="T76" fmla="*/ 3270 w 3576"/>
                  <a:gd name="T77" fmla="*/ 788 h 3578"/>
                  <a:gd name="T78" fmla="*/ 3400 w 3576"/>
                  <a:gd name="T79" fmla="*/ 1013 h 3578"/>
                  <a:gd name="T80" fmla="*/ 3496 w 3576"/>
                  <a:gd name="T81" fmla="*/ 1256 h 3578"/>
                  <a:gd name="T82" fmla="*/ 3556 w 3576"/>
                  <a:gd name="T83" fmla="*/ 1517 h 3578"/>
                  <a:gd name="T84" fmla="*/ 3576 w 3576"/>
                  <a:gd name="T85" fmla="*/ 1788 h 3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576" h="3578">
                    <a:moveTo>
                      <a:pt x="3576" y="1788"/>
                    </a:moveTo>
                    <a:lnTo>
                      <a:pt x="3574" y="1881"/>
                    </a:lnTo>
                    <a:lnTo>
                      <a:pt x="3567" y="1972"/>
                    </a:lnTo>
                    <a:lnTo>
                      <a:pt x="3556" y="2061"/>
                    </a:lnTo>
                    <a:lnTo>
                      <a:pt x="3540" y="2149"/>
                    </a:lnTo>
                    <a:lnTo>
                      <a:pt x="3520" y="2236"/>
                    </a:lnTo>
                    <a:lnTo>
                      <a:pt x="3496" y="2321"/>
                    </a:lnTo>
                    <a:lnTo>
                      <a:pt x="3468" y="2404"/>
                    </a:lnTo>
                    <a:lnTo>
                      <a:pt x="3435" y="2485"/>
                    </a:lnTo>
                    <a:lnTo>
                      <a:pt x="3400" y="2564"/>
                    </a:lnTo>
                    <a:lnTo>
                      <a:pt x="3361" y="2642"/>
                    </a:lnTo>
                    <a:lnTo>
                      <a:pt x="3317" y="2716"/>
                    </a:lnTo>
                    <a:lnTo>
                      <a:pt x="3270" y="2788"/>
                    </a:lnTo>
                    <a:lnTo>
                      <a:pt x="3221" y="2860"/>
                    </a:lnTo>
                    <a:lnTo>
                      <a:pt x="3168" y="2927"/>
                    </a:lnTo>
                    <a:lnTo>
                      <a:pt x="3112" y="2991"/>
                    </a:lnTo>
                    <a:lnTo>
                      <a:pt x="3052" y="3053"/>
                    </a:lnTo>
                    <a:lnTo>
                      <a:pt x="2990" y="3113"/>
                    </a:lnTo>
                    <a:lnTo>
                      <a:pt x="2926" y="3170"/>
                    </a:lnTo>
                    <a:lnTo>
                      <a:pt x="2858" y="3223"/>
                    </a:lnTo>
                    <a:lnTo>
                      <a:pt x="2788" y="3272"/>
                    </a:lnTo>
                    <a:lnTo>
                      <a:pt x="2715" y="3318"/>
                    </a:lnTo>
                    <a:lnTo>
                      <a:pt x="2641" y="3362"/>
                    </a:lnTo>
                    <a:lnTo>
                      <a:pt x="2563" y="3402"/>
                    </a:lnTo>
                    <a:lnTo>
                      <a:pt x="2484" y="3437"/>
                    </a:lnTo>
                    <a:lnTo>
                      <a:pt x="2403" y="3470"/>
                    </a:lnTo>
                    <a:lnTo>
                      <a:pt x="2319" y="3498"/>
                    </a:lnTo>
                    <a:lnTo>
                      <a:pt x="2235" y="3521"/>
                    </a:lnTo>
                    <a:lnTo>
                      <a:pt x="2148" y="3542"/>
                    </a:lnTo>
                    <a:lnTo>
                      <a:pt x="2060" y="3557"/>
                    </a:lnTo>
                    <a:lnTo>
                      <a:pt x="1971" y="3569"/>
                    </a:lnTo>
                    <a:lnTo>
                      <a:pt x="1880" y="3575"/>
                    </a:lnTo>
                    <a:lnTo>
                      <a:pt x="1787" y="3578"/>
                    </a:lnTo>
                    <a:lnTo>
                      <a:pt x="1696" y="3575"/>
                    </a:lnTo>
                    <a:lnTo>
                      <a:pt x="1605" y="3569"/>
                    </a:lnTo>
                    <a:lnTo>
                      <a:pt x="1516" y="3557"/>
                    </a:lnTo>
                    <a:lnTo>
                      <a:pt x="1428" y="3542"/>
                    </a:lnTo>
                    <a:lnTo>
                      <a:pt x="1341" y="3521"/>
                    </a:lnTo>
                    <a:lnTo>
                      <a:pt x="1257" y="3498"/>
                    </a:lnTo>
                    <a:lnTo>
                      <a:pt x="1173" y="3470"/>
                    </a:lnTo>
                    <a:lnTo>
                      <a:pt x="1092" y="3437"/>
                    </a:lnTo>
                    <a:lnTo>
                      <a:pt x="1013" y="3402"/>
                    </a:lnTo>
                    <a:lnTo>
                      <a:pt x="936" y="3362"/>
                    </a:lnTo>
                    <a:lnTo>
                      <a:pt x="861" y="3318"/>
                    </a:lnTo>
                    <a:lnTo>
                      <a:pt x="788" y="3272"/>
                    </a:lnTo>
                    <a:lnTo>
                      <a:pt x="718" y="3223"/>
                    </a:lnTo>
                    <a:lnTo>
                      <a:pt x="650" y="3170"/>
                    </a:lnTo>
                    <a:lnTo>
                      <a:pt x="586" y="3113"/>
                    </a:lnTo>
                    <a:lnTo>
                      <a:pt x="523" y="3053"/>
                    </a:lnTo>
                    <a:lnTo>
                      <a:pt x="465" y="2991"/>
                    </a:lnTo>
                    <a:lnTo>
                      <a:pt x="408" y="2927"/>
                    </a:lnTo>
                    <a:lnTo>
                      <a:pt x="355" y="2860"/>
                    </a:lnTo>
                    <a:lnTo>
                      <a:pt x="306" y="2788"/>
                    </a:lnTo>
                    <a:lnTo>
                      <a:pt x="258" y="2716"/>
                    </a:lnTo>
                    <a:lnTo>
                      <a:pt x="215" y="2642"/>
                    </a:lnTo>
                    <a:lnTo>
                      <a:pt x="176" y="2564"/>
                    </a:lnTo>
                    <a:lnTo>
                      <a:pt x="140" y="2485"/>
                    </a:lnTo>
                    <a:lnTo>
                      <a:pt x="108" y="2404"/>
                    </a:lnTo>
                    <a:lnTo>
                      <a:pt x="80" y="2321"/>
                    </a:lnTo>
                    <a:lnTo>
                      <a:pt x="57" y="2236"/>
                    </a:lnTo>
                    <a:lnTo>
                      <a:pt x="36" y="2149"/>
                    </a:lnTo>
                    <a:lnTo>
                      <a:pt x="21" y="2061"/>
                    </a:lnTo>
                    <a:lnTo>
                      <a:pt x="9" y="1972"/>
                    </a:lnTo>
                    <a:lnTo>
                      <a:pt x="2" y="1881"/>
                    </a:lnTo>
                    <a:lnTo>
                      <a:pt x="0" y="1788"/>
                    </a:lnTo>
                    <a:lnTo>
                      <a:pt x="2" y="1697"/>
                    </a:lnTo>
                    <a:lnTo>
                      <a:pt x="9" y="1606"/>
                    </a:lnTo>
                    <a:lnTo>
                      <a:pt x="21" y="1517"/>
                    </a:lnTo>
                    <a:lnTo>
                      <a:pt x="36" y="1429"/>
                    </a:lnTo>
                    <a:lnTo>
                      <a:pt x="57" y="1342"/>
                    </a:lnTo>
                    <a:lnTo>
                      <a:pt x="80" y="1256"/>
                    </a:lnTo>
                    <a:lnTo>
                      <a:pt x="108" y="1174"/>
                    </a:lnTo>
                    <a:lnTo>
                      <a:pt x="140" y="1093"/>
                    </a:lnTo>
                    <a:lnTo>
                      <a:pt x="176" y="1013"/>
                    </a:lnTo>
                    <a:lnTo>
                      <a:pt x="215" y="936"/>
                    </a:lnTo>
                    <a:lnTo>
                      <a:pt x="258" y="862"/>
                    </a:lnTo>
                    <a:lnTo>
                      <a:pt x="306" y="788"/>
                    </a:lnTo>
                    <a:lnTo>
                      <a:pt x="355" y="718"/>
                    </a:lnTo>
                    <a:lnTo>
                      <a:pt x="408" y="651"/>
                    </a:lnTo>
                    <a:lnTo>
                      <a:pt x="465" y="585"/>
                    </a:lnTo>
                    <a:lnTo>
                      <a:pt x="523" y="523"/>
                    </a:lnTo>
                    <a:lnTo>
                      <a:pt x="586" y="465"/>
                    </a:lnTo>
                    <a:lnTo>
                      <a:pt x="650" y="408"/>
                    </a:lnTo>
                    <a:lnTo>
                      <a:pt x="718" y="355"/>
                    </a:lnTo>
                    <a:lnTo>
                      <a:pt x="788" y="306"/>
                    </a:lnTo>
                    <a:lnTo>
                      <a:pt x="861" y="258"/>
                    </a:lnTo>
                    <a:lnTo>
                      <a:pt x="936" y="216"/>
                    </a:lnTo>
                    <a:lnTo>
                      <a:pt x="1013" y="176"/>
                    </a:lnTo>
                    <a:lnTo>
                      <a:pt x="1092" y="140"/>
                    </a:lnTo>
                    <a:lnTo>
                      <a:pt x="1173" y="108"/>
                    </a:lnTo>
                    <a:lnTo>
                      <a:pt x="1257" y="80"/>
                    </a:lnTo>
                    <a:lnTo>
                      <a:pt x="1341" y="57"/>
                    </a:lnTo>
                    <a:lnTo>
                      <a:pt x="1428" y="36"/>
                    </a:lnTo>
                    <a:lnTo>
                      <a:pt x="1516" y="20"/>
                    </a:lnTo>
                    <a:lnTo>
                      <a:pt x="1605" y="9"/>
                    </a:lnTo>
                    <a:lnTo>
                      <a:pt x="1696" y="2"/>
                    </a:lnTo>
                    <a:lnTo>
                      <a:pt x="1787" y="0"/>
                    </a:lnTo>
                    <a:lnTo>
                      <a:pt x="1880" y="2"/>
                    </a:lnTo>
                    <a:lnTo>
                      <a:pt x="1971" y="9"/>
                    </a:lnTo>
                    <a:lnTo>
                      <a:pt x="2060" y="20"/>
                    </a:lnTo>
                    <a:lnTo>
                      <a:pt x="2148" y="36"/>
                    </a:lnTo>
                    <a:lnTo>
                      <a:pt x="2235" y="57"/>
                    </a:lnTo>
                    <a:lnTo>
                      <a:pt x="2319" y="80"/>
                    </a:lnTo>
                    <a:lnTo>
                      <a:pt x="2403" y="108"/>
                    </a:lnTo>
                    <a:lnTo>
                      <a:pt x="2484" y="140"/>
                    </a:lnTo>
                    <a:lnTo>
                      <a:pt x="2563" y="176"/>
                    </a:lnTo>
                    <a:lnTo>
                      <a:pt x="2641" y="216"/>
                    </a:lnTo>
                    <a:lnTo>
                      <a:pt x="2715" y="258"/>
                    </a:lnTo>
                    <a:lnTo>
                      <a:pt x="2788" y="306"/>
                    </a:lnTo>
                    <a:lnTo>
                      <a:pt x="2858" y="355"/>
                    </a:lnTo>
                    <a:lnTo>
                      <a:pt x="2926" y="408"/>
                    </a:lnTo>
                    <a:lnTo>
                      <a:pt x="2990" y="465"/>
                    </a:lnTo>
                    <a:lnTo>
                      <a:pt x="3052" y="523"/>
                    </a:lnTo>
                    <a:lnTo>
                      <a:pt x="3112" y="585"/>
                    </a:lnTo>
                    <a:lnTo>
                      <a:pt x="3168" y="651"/>
                    </a:lnTo>
                    <a:lnTo>
                      <a:pt x="3221" y="718"/>
                    </a:lnTo>
                    <a:lnTo>
                      <a:pt x="3270" y="788"/>
                    </a:lnTo>
                    <a:lnTo>
                      <a:pt x="3317" y="862"/>
                    </a:lnTo>
                    <a:lnTo>
                      <a:pt x="3361" y="936"/>
                    </a:lnTo>
                    <a:lnTo>
                      <a:pt x="3400" y="1013"/>
                    </a:lnTo>
                    <a:lnTo>
                      <a:pt x="3435" y="1093"/>
                    </a:lnTo>
                    <a:lnTo>
                      <a:pt x="3468" y="1174"/>
                    </a:lnTo>
                    <a:lnTo>
                      <a:pt x="3496" y="1256"/>
                    </a:lnTo>
                    <a:lnTo>
                      <a:pt x="3520" y="1342"/>
                    </a:lnTo>
                    <a:lnTo>
                      <a:pt x="3540" y="1429"/>
                    </a:lnTo>
                    <a:lnTo>
                      <a:pt x="3556" y="1517"/>
                    </a:lnTo>
                    <a:lnTo>
                      <a:pt x="3567" y="1606"/>
                    </a:lnTo>
                    <a:lnTo>
                      <a:pt x="3574" y="1697"/>
                    </a:lnTo>
                    <a:lnTo>
                      <a:pt x="3576" y="1788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endParaRPr lang="zh-CN" altLang="en-US" sz="2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sp>
          <p:nvSpPr>
            <p:cNvPr id="45" name="文本框 21"/>
            <p:cNvSpPr txBox="1"/>
            <p:nvPr/>
          </p:nvSpPr>
          <p:spPr>
            <a:xfrm>
              <a:off x="2330" y="2925"/>
              <a:ext cx="13167" cy="2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FF0000"/>
                  </a:solidFill>
                  <a:latin typeface="迷你简汉真广标"/>
                  <a:ea typeface="迷你简汉真广标"/>
                  <a:cs typeface="迷你简汉真广标"/>
                  <a:sym typeface="+mn-ea"/>
                </a:rPr>
                <a:t>离差平方算术平均数的平方根，</a:t>
              </a:r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  <a:sym typeface="+mn-ea"/>
                </a:rPr>
                <a:t>即方差的平方根，又称均方差。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  <p:sp>
          <p:nvSpPr>
            <p:cNvPr id="53" name="TextBox 77"/>
            <p:cNvSpPr txBox="1"/>
            <p:nvPr/>
          </p:nvSpPr>
          <p:spPr>
            <a:xfrm>
              <a:off x="15074" y="2733"/>
              <a:ext cx="1788" cy="822"/>
            </a:xfrm>
            <a:prstGeom prst="roundRect">
              <a:avLst>
                <a:gd name="adj" fmla="val 0"/>
              </a:avLst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</a:rPr>
                <a:t>概念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365250" y="4713605"/>
            <a:ext cx="4949190" cy="2184400"/>
            <a:chOff x="2150" y="7423"/>
            <a:chExt cx="7794" cy="3440"/>
          </a:xfrm>
        </p:grpSpPr>
        <p:grpSp>
          <p:nvGrpSpPr>
            <p:cNvPr id="8" name="组合 7"/>
            <p:cNvGrpSpPr/>
            <p:nvPr/>
          </p:nvGrpSpPr>
          <p:grpSpPr>
            <a:xfrm>
              <a:off x="2150" y="7423"/>
              <a:ext cx="7795" cy="3440"/>
              <a:chOff x="2150" y="7423"/>
              <a:chExt cx="7795" cy="3440"/>
            </a:xfrm>
          </p:grpSpPr>
          <p:sp>
            <p:nvSpPr>
              <p:cNvPr id="31" name="矩形 30"/>
              <p:cNvSpPr/>
              <p:nvPr/>
            </p:nvSpPr>
            <p:spPr>
              <a:xfrm rot="1400643">
                <a:off x="2961" y="9055"/>
                <a:ext cx="6984" cy="1808"/>
              </a:xfrm>
              <a:prstGeom prst="rect">
                <a:avLst/>
              </a:prstGeom>
              <a:gradFill flip="none" rotWithShape="1">
                <a:gsLst>
                  <a:gs pos="54000">
                    <a:schemeClr val="bg1">
                      <a:lumMod val="65000"/>
                      <a:lumOff val="35000"/>
                      <a:alpha val="0"/>
                    </a:schemeClr>
                  </a:gs>
                  <a:gs pos="0">
                    <a:schemeClr val="accent1">
                      <a:alpha val="54000"/>
                      <a:lumMod val="65000"/>
                      <a:lumOff val="35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2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/>
              </a:p>
            </p:txBody>
          </p:sp>
          <p:grpSp>
            <p:nvGrpSpPr>
              <p:cNvPr id="36" name="淘宝店chenying0907 2"/>
              <p:cNvGrpSpPr/>
              <p:nvPr/>
            </p:nvGrpSpPr>
            <p:grpSpPr>
              <a:xfrm>
                <a:off x="2150" y="7423"/>
                <a:ext cx="2030" cy="2029"/>
                <a:chOff x="4597252" y="2028677"/>
                <a:chExt cx="967086" cy="966490"/>
              </a:xfrm>
            </p:grpSpPr>
            <p:sp>
              <p:nvSpPr>
                <p:cNvPr id="37" name="淘宝店chenying0907 7"/>
                <p:cNvSpPr/>
                <p:nvPr/>
              </p:nvSpPr>
              <p:spPr bwMode="auto">
                <a:xfrm rot="14700000">
                  <a:off x="4597550" y="2028379"/>
                  <a:ext cx="966490" cy="967086"/>
                </a:xfrm>
                <a:custGeom>
                  <a:avLst/>
                  <a:gdLst>
                    <a:gd name="T0" fmla="*/ 2 w 4869"/>
                    <a:gd name="T1" fmla="*/ 2493 h 4872"/>
                    <a:gd name="T2" fmla="*/ 3 w 4869"/>
                    <a:gd name="T3" fmla="*/ 2311 h 4872"/>
                    <a:gd name="T4" fmla="*/ 76 w 4869"/>
                    <a:gd name="T5" fmla="*/ 1827 h 4872"/>
                    <a:gd name="T6" fmla="*/ 240 w 4869"/>
                    <a:gd name="T7" fmla="*/ 1380 h 4872"/>
                    <a:gd name="T8" fmla="*/ 484 w 4869"/>
                    <a:gd name="T9" fmla="*/ 979 h 4872"/>
                    <a:gd name="T10" fmla="*/ 798 w 4869"/>
                    <a:gd name="T11" fmla="*/ 633 h 4872"/>
                    <a:gd name="T12" fmla="*/ 1172 w 4869"/>
                    <a:gd name="T13" fmla="*/ 353 h 4872"/>
                    <a:gd name="T14" fmla="*/ 1598 w 4869"/>
                    <a:gd name="T15" fmla="*/ 148 h 4872"/>
                    <a:gd name="T16" fmla="*/ 2064 w 4869"/>
                    <a:gd name="T17" fmla="*/ 29 h 4872"/>
                    <a:gd name="T18" fmla="*/ 2560 w 4869"/>
                    <a:gd name="T19" fmla="*/ 4 h 4872"/>
                    <a:gd name="T20" fmla="*/ 3043 w 4869"/>
                    <a:gd name="T21" fmla="*/ 77 h 4872"/>
                    <a:gd name="T22" fmla="*/ 3490 w 4869"/>
                    <a:gd name="T23" fmla="*/ 241 h 4872"/>
                    <a:gd name="T24" fmla="*/ 3891 w 4869"/>
                    <a:gd name="T25" fmla="*/ 484 h 4872"/>
                    <a:gd name="T26" fmla="*/ 4237 w 4869"/>
                    <a:gd name="T27" fmla="*/ 799 h 4872"/>
                    <a:gd name="T28" fmla="*/ 4516 w 4869"/>
                    <a:gd name="T29" fmla="*/ 1173 h 4872"/>
                    <a:gd name="T30" fmla="*/ 4721 w 4869"/>
                    <a:gd name="T31" fmla="*/ 1598 h 4872"/>
                    <a:gd name="T32" fmla="*/ 4841 w 4869"/>
                    <a:gd name="T33" fmla="*/ 2065 h 4872"/>
                    <a:gd name="T34" fmla="*/ 4866 w 4869"/>
                    <a:gd name="T35" fmla="*/ 2561 h 4872"/>
                    <a:gd name="T36" fmla="*/ 4792 w 4869"/>
                    <a:gd name="T37" fmla="*/ 3045 h 4872"/>
                    <a:gd name="T38" fmla="*/ 4629 w 4869"/>
                    <a:gd name="T39" fmla="*/ 3492 h 4872"/>
                    <a:gd name="T40" fmla="*/ 4386 w 4869"/>
                    <a:gd name="T41" fmla="*/ 3894 h 4872"/>
                    <a:gd name="T42" fmla="*/ 4071 w 4869"/>
                    <a:gd name="T43" fmla="*/ 4239 h 4872"/>
                    <a:gd name="T44" fmla="*/ 3697 w 4869"/>
                    <a:gd name="T45" fmla="*/ 4519 h 4872"/>
                    <a:gd name="T46" fmla="*/ 3271 w 4869"/>
                    <a:gd name="T47" fmla="*/ 4724 h 4872"/>
                    <a:gd name="T48" fmla="*/ 2806 w 4869"/>
                    <a:gd name="T49" fmla="*/ 4844 h 4872"/>
                    <a:gd name="T50" fmla="*/ 2390 w 4869"/>
                    <a:gd name="T51" fmla="*/ 4871 h 4872"/>
                    <a:gd name="T52" fmla="*/ 2213 w 4869"/>
                    <a:gd name="T53" fmla="*/ 4862 h 4872"/>
                    <a:gd name="T54" fmla="*/ 2041 w 4869"/>
                    <a:gd name="T55" fmla="*/ 4841 h 4872"/>
                    <a:gd name="T56" fmla="*/ 1873 w 4869"/>
                    <a:gd name="T57" fmla="*/ 4807 h 4872"/>
                    <a:gd name="T58" fmla="*/ 1709 w 4869"/>
                    <a:gd name="T59" fmla="*/ 4762 h 4872"/>
                    <a:gd name="T60" fmla="*/ 1549 w 4869"/>
                    <a:gd name="T61" fmla="*/ 4704 h 4872"/>
                    <a:gd name="T62" fmla="*/ 1393 w 4869"/>
                    <a:gd name="T63" fmla="*/ 4637 h 4872"/>
                    <a:gd name="T64" fmla="*/ 1239 w 4869"/>
                    <a:gd name="T65" fmla="*/ 4557 h 4872"/>
                    <a:gd name="T66" fmla="*/ 1106 w 4869"/>
                    <a:gd name="T67" fmla="*/ 4478 h 4872"/>
                    <a:gd name="T68" fmla="*/ 1006 w 4869"/>
                    <a:gd name="T69" fmla="*/ 4416 h 4872"/>
                    <a:gd name="T70" fmla="*/ 933 w 4869"/>
                    <a:gd name="T71" fmla="*/ 4397 h 4872"/>
                    <a:gd name="T72" fmla="*/ 872 w 4869"/>
                    <a:gd name="T73" fmla="*/ 4416 h 4872"/>
                    <a:gd name="T74" fmla="*/ 793 w 4869"/>
                    <a:gd name="T75" fmla="*/ 4475 h 4872"/>
                    <a:gd name="T76" fmla="*/ 692 w 4869"/>
                    <a:gd name="T77" fmla="*/ 4554 h 4872"/>
                    <a:gd name="T78" fmla="*/ 580 w 4869"/>
                    <a:gd name="T79" fmla="*/ 4616 h 4872"/>
                    <a:gd name="T80" fmla="*/ 430 w 4869"/>
                    <a:gd name="T81" fmla="*/ 4664 h 4872"/>
                    <a:gd name="T82" fmla="*/ 231 w 4869"/>
                    <a:gd name="T83" fmla="*/ 4686 h 4872"/>
                    <a:gd name="T84" fmla="*/ 231 w 4869"/>
                    <a:gd name="T85" fmla="*/ 4649 h 4872"/>
                    <a:gd name="T86" fmla="*/ 295 w 4869"/>
                    <a:gd name="T87" fmla="*/ 4590 h 4872"/>
                    <a:gd name="T88" fmla="*/ 345 w 4869"/>
                    <a:gd name="T89" fmla="*/ 4523 h 4872"/>
                    <a:gd name="T90" fmla="*/ 381 w 4869"/>
                    <a:gd name="T91" fmla="*/ 4448 h 4872"/>
                    <a:gd name="T92" fmla="*/ 403 w 4869"/>
                    <a:gd name="T93" fmla="*/ 4371 h 4872"/>
                    <a:gd name="T94" fmla="*/ 417 w 4869"/>
                    <a:gd name="T95" fmla="*/ 4293 h 4872"/>
                    <a:gd name="T96" fmla="*/ 417 w 4869"/>
                    <a:gd name="T97" fmla="*/ 4163 h 4872"/>
                    <a:gd name="T98" fmla="*/ 390 w 4869"/>
                    <a:gd name="T99" fmla="*/ 4020 h 4872"/>
                    <a:gd name="T100" fmla="*/ 340 w 4869"/>
                    <a:gd name="T101" fmla="*/ 3867 h 4872"/>
                    <a:gd name="T102" fmla="*/ 222 w 4869"/>
                    <a:gd name="T103" fmla="*/ 3567 h 4872"/>
                    <a:gd name="T104" fmla="*/ 133 w 4869"/>
                    <a:gd name="T105" fmla="*/ 3320 h 4872"/>
                    <a:gd name="T106" fmla="*/ 70 w 4869"/>
                    <a:gd name="T107" fmla="*/ 3099 h 4872"/>
                    <a:gd name="T108" fmla="*/ 23 w 4869"/>
                    <a:gd name="T109" fmla="*/ 2853 h 4872"/>
                    <a:gd name="T110" fmla="*/ 1 w 4869"/>
                    <a:gd name="T111" fmla="*/ 2581 h 48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4869" h="4872">
                      <a:moveTo>
                        <a:pt x="0" y="2508"/>
                      </a:moveTo>
                      <a:lnTo>
                        <a:pt x="1" y="2510"/>
                      </a:lnTo>
                      <a:lnTo>
                        <a:pt x="2" y="2512"/>
                      </a:lnTo>
                      <a:lnTo>
                        <a:pt x="2" y="2493"/>
                      </a:lnTo>
                      <a:lnTo>
                        <a:pt x="1" y="2474"/>
                      </a:lnTo>
                      <a:lnTo>
                        <a:pt x="0" y="2455"/>
                      </a:lnTo>
                      <a:lnTo>
                        <a:pt x="0" y="2436"/>
                      </a:lnTo>
                      <a:lnTo>
                        <a:pt x="3" y="2311"/>
                      </a:lnTo>
                      <a:lnTo>
                        <a:pt x="12" y="2187"/>
                      </a:lnTo>
                      <a:lnTo>
                        <a:pt x="28" y="2065"/>
                      </a:lnTo>
                      <a:lnTo>
                        <a:pt x="49" y="1945"/>
                      </a:lnTo>
                      <a:lnTo>
                        <a:pt x="76" y="1827"/>
                      </a:lnTo>
                      <a:lnTo>
                        <a:pt x="109" y="1712"/>
                      </a:lnTo>
                      <a:lnTo>
                        <a:pt x="147" y="1598"/>
                      </a:lnTo>
                      <a:lnTo>
                        <a:pt x="191" y="1488"/>
                      </a:lnTo>
                      <a:lnTo>
                        <a:pt x="240" y="1380"/>
                      </a:lnTo>
                      <a:lnTo>
                        <a:pt x="294" y="1276"/>
                      </a:lnTo>
                      <a:lnTo>
                        <a:pt x="352" y="1173"/>
                      </a:lnTo>
                      <a:lnTo>
                        <a:pt x="416" y="1074"/>
                      </a:lnTo>
                      <a:lnTo>
                        <a:pt x="484" y="979"/>
                      </a:lnTo>
                      <a:lnTo>
                        <a:pt x="556" y="887"/>
                      </a:lnTo>
                      <a:lnTo>
                        <a:pt x="633" y="799"/>
                      </a:lnTo>
                      <a:lnTo>
                        <a:pt x="713" y="714"/>
                      </a:lnTo>
                      <a:lnTo>
                        <a:pt x="798" y="633"/>
                      </a:lnTo>
                      <a:lnTo>
                        <a:pt x="887" y="556"/>
                      </a:lnTo>
                      <a:lnTo>
                        <a:pt x="978" y="484"/>
                      </a:lnTo>
                      <a:lnTo>
                        <a:pt x="1074" y="416"/>
                      </a:lnTo>
                      <a:lnTo>
                        <a:pt x="1172" y="353"/>
                      </a:lnTo>
                      <a:lnTo>
                        <a:pt x="1274" y="295"/>
                      </a:lnTo>
                      <a:lnTo>
                        <a:pt x="1379" y="241"/>
                      </a:lnTo>
                      <a:lnTo>
                        <a:pt x="1487" y="192"/>
                      </a:lnTo>
                      <a:lnTo>
                        <a:pt x="1598" y="148"/>
                      </a:lnTo>
                      <a:lnTo>
                        <a:pt x="1710" y="110"/>
                      </a:lnTo>
                      <a:lnTo>
                        <a:pt x="1826" y="77"/>
                      </a:lnTo>
                      <a:lnTo>
                        <a:pt x="1944" y="50"/>
                      </a:lnTo>
                      <a:lnTo>
                        <a:pt x="2064" y="29"/>
                      </a:lnTo>
                      <a:lnTo>
                        <a:pt x="2186" y="13"/>
                      </a:lnTo>
                      <a:lnTo>
                        <a:pt x="2310" y="4"/>
                      </a:lnTo>
                      <a:lnTo>
                        <a:pt x="2435" y="0"/>
                      </a:lnTo>
                      <a:lnTo>
                        <a:pt x="2560" y="4"/>
                      </a:lnTo>
                      <a:lnTo>
                        <a:pt x="2684" y="13"/>
                      </a:lnTo>
                      <a:lnTo>
                        <a:pt x="2806" y="29"/>
                      </a:lnTo>
                      <a:lnTo>
                        <a:pt x="2925" y="50"/>
                      </a:lnTo>
                      <a:lnTo>
                        <a:pt x="3043" y="77"/>
                      </a:lnTo>
                      <a:lnTo>
                        <a:pt x="3158" y="110"/>
                      </a:lnTo>
                      <a:lnTo>
                        <a:pt x="3271" y="148"/>
                      </a:lnTo>
                      <a:lnTo>
                        <a:pt x="3383" y="192"/>
                      </a:lnTo>
                      <a:lnTo>
                        <a:pt x="3490" y="241"/>
                      </a:lnTo>
                      <a:lnTo>
                        <a:pt x="3594" y="295"/>
                      </a:lnTo>
                      <a:lnTo>
                        <a:pt x="3697" y="353"/>
                      </a:lnTo>
                      <a:lnTo>
                        <a:pt x="3796" y="416"/>
                      </a:lnTo>
                      <a:lnTo>
                        <a:pt x="3891" y="484"/>
                      </a:lnTo>
                      <a:lnTo>
                        <a:pt x="3983" y="556"/>
                      </a:lnTo>
                      <a:lnTo>
                        <a:pt x="4071" y="633"/>
                      </a:lnTo>
                      <a:lnTo>
                        <a:pt x="4156" y="714"/>
                      </a:lnTo>
                      <a:lnTo>
                        <a:pt x="4237" y="799"/>
                      </a:lnTo>
                      <a:lnTo>
                        <a:pt x="4313" y="887"/>
                      </a:lnTo>
                      <a:lnTo>
                        <a:pt x="4386" y="979"/>
                      </a:lnTo>
                      <a:lnTo>
                        <a:pt x="4453" y="1074"/>
                      </a:lnTo>
                      <a:lnTo>
                        <a:pt x="4516" y="1173"/>
                      </a:lnTo>
                      <a:lnTo>
                        <a:pt x="4575" y="1276"/>
                      </a:lnTo>
                      <a:lnTo>
                        <a:pt x="4629" y="1380"/>
                      </a:lnTo>
                      <a:lnTo>
                        <a:pt x="4677" y="1488"/>
                      </a:lnTo>
                      <a:lnTo>
                        <a:pt x="4721" y="1598"/>
                      </a:lnTo>
                      <a:lnTo>
                        <a:pt x="4760" y="1712"/>
                      </a:lnTo>
                      <a:lnTo>
                        <a:pt x="4792" y="1827"/>
                      </a:lnTo>
                      <a:lnTo>
                        <a:pt x="4819" y="1945"/>
                      </a:lnTo>
                      <a:lnTo>
                        <a:pt x="4841" y="2065"/>
                      </a:lnTo>
                      <a:lnTo>
                        <a:pt x="4857" y="2187"/>
                      </a:lnTo>
                      <a:lnTo>
                        <a:pt x="4866" y="2311"/>
                      </a:lnTo>
                      <a:lnTo>
                        <a:pt x="4869" y="2436"/>
                      </a:lnTo>
                      <a:lnTo>
                        <a:pt x="4866" y="2561"/>
                      </a:lnTo>
                      <a:lnTo>
                        <a:pt x="4857" y="2685"/>
                      </a:lnTo>
                      <a:lnTo>
                        <a:pt x="4841" y="2807"/>
                      </a:lnTo>
                      <a:lnTo>
                        <a:pt x="4819" y="2927"/>
                      </a:lnTo>
                      <a:lnTo>
                        <a:pt x="4792" y="3045"/>
                      </a:lnTo>
                      <a:lnTo>
                        <a:pt x="4760" y="3161"/>
                      </a:lnTo>
                      <a:lnTo>
                        <a:pt x="4721" y="3274"/>
                      </a:lnTo>
                      <a:lnTo>
                        <a:pt x="4677" y="3384"/>
                      </a:lnTo>
                      <a:lnTo>
                        <a:pt x="4629" y="3492"/>
                      </a:lnTo>
                      <a:lnTo>
                        <a:pt x="4575" y="3597"/>
                      </a:lnTo>
                      <a:lnTo>
                        <a:pt x="4516" y="3699"/>
                      </a:lnTo>
                      <a:lnTo>
                        <a:pt x="4453" y="3798"/>
                      </a:lnTo>
                      <a:lnTo>
                        <a:pt x="4386" y="3894"/>
                      </a:lnTo>
                      <a:lnTo>
                        <a:pt x="4313" y="3985"/>
                      </a:lnTo>
                      <a:lnTo>
                        <a:pt x="4237" y="4074"/>
                      </a:lnTo>
                      <a:lnTo>
                        <a:pt x="4156" y="4159"/>
                      </a:lnTo>
                      <a:lnTo>
                        <a:pt x="4071" y="4239"/>
                      </a:lnTo>
                      <a:lnTo>
                        <a:pt x="3983" y="4315"/>
                      </a:lnTo>
                      <a:lnTo>
                        <a:pt x="3891" y="4388"/>
                      </a:lnTo>
                      <a:lnTo>
                        <a:pt x="3796" y="4456"/>
                      </a:lnTo>
                      <a:lnTo>
                        <a:pt x="3697" y="4519"/>
                      </a:lnTo>
                      <a:lnTo>
                        <a:pt x="3594" y="4578"/>
                      </a:lnTo>
                      <a:lnTo>
                        <a:pt x="3490" y="4631"/>
                      </a:lnTo>
                      <a:lnTo>
                        <a:pt x="3383" y="4681"/>
                      </a:lnTo>
                      <a:lnTo>
                        <a:pt x="3271" y="4724"/>
                      </a:lnTo>
                      <a:lnTo>
                        <a:pt x="3158" y="4762"/>
                      </a:lnTo>
                      <a:lnTo>
                        <a:pt x="3043" y="4796"/>
                      </a:lnTo>
                      <a:lnTo>
                        <a:pt x="2925" y="4823"/>
                      </a:lnTo>
                      <a:lnTo>
                        <a:pt x="2806" y="4844"/>
                      </a:lnTo>
                      <a:lnTo>
                        <a:pt x="2684" y="4859"/>
                      </a:lnTo>
                      <a:lnTo>
                        <a:pt x="2560" y="4869"/>
                      </a:lnTo>
                      <a:lnTo>
                        <a:pt x="2435" y="4872"/>
                      </a:lnTo>
                      <a:lnTo>
                        <a:pt x="2390" y="4871"/>
                      </a:lnTo>
                      <a:lnTo>
                        <a:pt x="2345" y="4870"/>
                      </a:lnTo>
                      <a:lnTo>
                        <a:pt x="2301" y="4868"/>
                      </a:lnTo>
                      <a:lnTo>
                        <a:pt x="2257" y="4866"/>
                      </a:lnTo>
                      <a:lnTo>
                        <a:pt x="2213" y="4862"/>
                      </a:lnTo>
                      <a:lnTo>
                        <a:pt x="2169" y="4858"/>
                      </a:lnTo>
                      <a:lnTo>
                        <a:pt x="2126" y="4853"/>
                      </a:lnTo>
                      <a:lnTo>
                        <a:pt x="2083" y="4848"/>
                      </a:lnTo>
                      <a:lnTo>
                        <a:pt x="2041" y="4841"/>
                      </a:lnTo>
                      <a:lnTo>
                        <a:pt x="1998" y="4833"/>
                      </a:lnTo>
                      <a:lnTo>
                        <a:pt x="1956" y="4825"/>
                      </a:lnTo>
                      <a:lnTo>
                        <a:pt x="1914" y="4817"/>
                      </a:lnTo>
                      <a:lnTo>
                        <a:pt x="1873" y="4807"/>
                      </a:lnTo>
                      <a:lnTo>
                        <a:pt x="1831" y="4797"/>
                      </a:lnTo>
                      <a:lnTo>
                        <a:pt x="1790" y="4786"/>
                      </a:lnTo>
                      <a:lnTo>
                        <a:pt x="1750" y="4774"/>
                      </a:lnTo>
                      <a:lnTo>
                        <a:pt x="1709" y="4762"/>
                      </a:lnTo>
                      <a:lnTo>
                        <a:pt x="1669" y="4748"/>
                      </a:lnTo>
                      <a:lnTo>
                        <a:pt x="1628" y="4735"/>
                      </a:lnTo>
                      <a:lnTo>
                        <a:pt x="1589" y="4720"/>
                      </a:lnTo>
                      <a:lnTo>
                        <a:pt x="1549" y="4704"/>
                      </a:lnTo>
                      <a:lnTo>
                        <a:pt x="1510" y="4689"/>
                      </a:lnTo>
                      <a:lnTo>
                        <a:pt x="1470" y="4672"/>
                      </a:lnTo>
                      <a:lnTo>
                        <a:pt x="1431" y="4655"/>
                      </a:lnTo>
                      <a:lnTo>
                        <a:pt x="1393" y="4637"/>
                      </a:lnTo>
                      <a:lnTo>
                        <a:pt x="1353" y="4618"/>
                      </a:lnTo>
                      <a:lnTo>
                        <a:pt x="1315" y="4597"/>
                      </a:lnTo>
                      <a:lnTo>
                        <a:pt x="1276" y="4577"/>
                      </a:lnTo>
                      <a:lnTo>
                        <a:pt x="1239" y="4557"/>
                      </a:lnTo>
                      <a:lnTo>
                        <a:pt x="1201" y="4535"/>
                      </a:lnTo>
                      <a:lnTo>
                        <a:pt x="1164" y="4513"/>
                      </a:lnTo>
                      <a:lnTo>
                        <a:pt x="1125" y="4489"/>
                      </a:lnTo>
                      <a:lnTo>
                        <a:pt x="1106" y="4478"/>
                      </a:lnTo>
                      <a:lnTo>
                        <a:pt x="1083" y="4463"/>
                      </a:lnTo>
                      <a:lnTo>
                        <a:pt x="1057" y="4447"/>
                      </a:lnTo>
                      <a:lnTo>
                        <a:pt x="1026" y="4428"/>
                      </a:lnTo>
                      <a:lnTo>
                        <a:pt x="1006" y="4416"/>
                      </a:lnTo>
                      <a:lnTo>
                        <a:pt x="986" y="4407"/>
                      </a:lnTo>
                      <a:lnTo>
                        <a:pt x="968" y="4401"/>
                      </a:lnTo>
                      <a:lnTo>
                        <a:pt x="950" y="4398"/>
                      </a:lnTo>
                      <a:lnTo>
                        <a:pt x="933" y="4397"/>
                      </a:lnTo>
                      <a:lnTo>
                        <a:pt x="917" y="4399"/>
                      </a:lnTo>
                      <a:lnTo>
                        <a:pt x="901" y="4402"/>
                      </a:lnTo>
                      <a:lnTo>
                        <a:pt x="887" y="4408"/>
                      </a:lnTo>
                      <a:lnTo>
                        <a:pt x="872" y="4416"/>
                      </a:lnTo>
                      <a:lnTo>
                        <a:pt x="856" y="4425"/>
                      </a:lnTo>
                      <a:lnTo>
                        <a:pt x="841" y="4436"/>
                      </a:lnTo>
                      <a:lnTo>
                        <a:pt x="826" y="4448"/>
                      </a:lnTo>
                      <a:lnTo>
                        <a:pt x="793" y="4475"/>
                      </a:lnTo>
                      <a:lnTo>
                        <a:pt x="756" y="4506"/>
                      </a:lnTo>
                      <a:lnTo>
                        <a:pt x="736" y="4522"/>
                      </a:lnTo>
                      <a:lnTo>
                        <a:pt x="714" y="4539"/>
                      </a:lnTo>
                      <a:lnTo>
                        <a:pt x="692" y="4554"/>
                      </a:lnTo>
                      <a:lnTo>
                        <a:pt x="667" y="4570"/>
                      </a:lnTo>
                      <a:lnTo>
                        <a:pt x="640" y="4586"/>
                      </a:lnTo>
                      <a:lnTo>
                        <a:pt x="612" y="4602"/>
                      </a:lnTo>
                      <a:lnTo>
                        <a:pt x="580" y="4616"/>
                      </a:lnTo>
                      <a:lnTo>
                        <a:pt x="547" y="4630"/>
                      </a:lnTo>
                      <a:lnTo>
                        <a:pt x="511" y="4642"/>
                      </a:lnTo>
                      <a:lnTo>
                        <a:pt x="472" y="4654"/>
                      </a:lnTo>
                      <a:lnTo>
                        <a:pt x="430" y="4664"/>
                      </a:lnTo>
                      <a:lnTo>
                        <a:pt x="386" y="4672"/>
                      </a:lnTo>
                      <a:lnTo>
                        <a:pt x="338" y="4678"/>
                      </a:lnTo>
                      <a:lnTo>
                        <a:pt x="286" y="4683"/>
                      </a:lnTo>
                      <a:lnTo>
                        <a:pt x="231" y="4686"/>
                      </a:lnTo>
                      <a:lnTo>
                        <a:pt x="172" y="4686"/>
                      </a:lnTo>
                      <a:lnTo>
                        <a:pt x="192" y="4675"/>
                      </a:lnTo>
                      <a:lnTo>
                        <a:pt x="213" y="4663"/>
                      </a:lnTo>
                      <a:lnTo>
                        <a:pt x="231" y="4649"/>
                      </a:lnTo>
                      <a:lnTo>
                        <a:pt x="249" y="4636"/>
                      </a:lnTo>
                      <a:lnTo>
                        <a:pt x="266" y="4621"/>
                      </a:lnTo>
                      <a:lnTo>
                        <a:pt x="280" y="4606"/>
                      </a:lnTo>
                      <a:lnTo>
                        <a:pt x="295" y="4590"/>
                      </a:lnTo>
                      <a:lnTo>
                        <a:pt x="310" y="4575"/>
                      </a:lnTo>
                      <a:lnTo>
                        <a:pt x="322" y="4558"/>
                      </a:lnTo>
                      <a:lnTo>
                        <a:pt x="333" y="4541"/>
                      </a:lnTo>
                      <a:lnTo>
                        <a:pt x="345" y="4523"/>
                      </a:lnTo>
                      <a:lnTo>
                        <a:pt x="355" y="4505"/>
                      </a:lnTo>
                      <a:lnTo>
                        <a:pt x="364" y="4487"/>
                      </a:lnTo>
                      <a:lnTo>
                        <a:pt x="373" y="4468"/>
                      </a:lnTo>
                      <a:lnTo>
                        <a:pt x="381" y="4448"/>
                      </a:lnTo>
                      <a:lnTo>
                        <a:pt x="387" y="4429"/>
                      </a:lnTo>
                      <a:lnTo>
                        <a:pt x="393" y="4410"/>
                      </a:lnTo>
                      <a:lnTo>
                        <a:pt x="399" y="4391"/>
                      </a:lnTo>
                      <a:lnTo>
                        <a:pt x="403" y="4371"/>
                      </a:lnTo>
                      <a:lnTo>
                        <a:pt x="408" y="4351"/>
                      </a:lnTo>
                      <a:lnTo>
                        <a:pt x="411" y="4332"/>
                      </a:lnTo>
                      <a:lnTo>
                        <a:pt x="414" y="4312"/>
                      </a:lnTo>
                      <a:lnTo>
                        <a:pt x="417" y="4293"/>
                      </a:lnTo>
                      <a:lnTo>
                        <a:pt x="418" y="4274"/>
                      </a:lnTo>
                      <a:lnTo>
                        <a:pt x="420" y="4235"/>
                      </a:lnTo>
                      <a:lnTo>
                        <a:pt x="419" y="4198"/>
                      </a:lnTo>
                      <a:lnTo>
                        <a:pt x="417" y="4163"/>
                      </a:lnTo>
                      <a:lnTo>
                        <a:pt x="413" y="4129"/>
                      </a:lnTo>
                      <a:lnTo>
                        <a:pt x="407" y="4093"/>
                      </a:lnTo>
                      <a:lnTo>
                        <a:pt x="399" y="4057"/>
                      </a:lnTo>
                      <a:lnTo>
                        <a:pt x="390" y="4020"/>
                      </a:lnTo>
                      <a:lnTo>
                        <a:pt x="379" y="3983"/>
                      </a:lnTo>
                      <a:lnTo>
                        <a:pt x="367" y="3944"/>
                      </a:lnTo>
                      <a:lnTo>
                        <a:pt x="354" y="3906"/>
                      </a:lnTo>
                      <a:lnTo>
                        <a:pt x="340" y="3867"/>
                      </a:lnTo>
                      <a:lnTo>
                        <a:pt x="324" y="3826"/>
                      </a:lnTo>
                      <a:lnTo>
                        <a:pt x="293" y="3744"/>
                      </a:lnTo>
                      <a:lnTo>
                        <a:pt x="258" y="3657"/>
                      </a:lnTo>
                      <a:lnTo>
                        <a:pt x="222" y="3567"/>
                      </a:lnTo>
                      <a:lnTo>
                        <a:pt x="186" y="3471"/>
                      </a:lnTo>
                      <a:lnTo>
                        <a:pt x="168" y="3421"/>
                      </a:lnTo>
                      <a:lnTo>
                        <a:pt x="150" y="3372"/>
                      </a:lnTo>
                      <a:lnTo>
                        <a:pt x="133" y="3320"/>
                      </a:lnTo>
                      <a:lnTo>
                        <a:pt x="116" y="3266"/>
                      </a:lnTo>
                      <a:lnTo>
                        <a:pt x="100" y="3212"/>
                      </a:lnTo>
                      <a:lnTo>
                        <a:pt x="84" y="3155"/>
                      </a:lnTo>
                      <a:lnTo>
                        <a:pt x="70" y="3099"/>
                      </a:lnTo>
                      <a:lnTo>
                        <a:pt x="57" y="3039"/>
                      </a:lnTo>
                      <a:lnTo>
                        <a:pt x="45" y="2979"/>
                      </a:lnTo>
                      <a:lnTo>
                        <a:pt x="34" y="2917"/>
                      </a:lnTo>
                      <a:lnTo>
                        <a:pt x="23" y="2853"/>
                      </a:lnTo>
                      <a:lnTo>
                        <a:pt x="15" y="2788"/>
                      </a:lnTo>
                      <a:lnTo>
                        <a:pt x="9" y="2721"/>
                      </a:lnTo>
                      <a:lnTo>
                        <a:pt x="4" y="2651"/>
                      </a:lnTo>
                      <a:lnTo>
                        <a:pt x="1" y="2581"/>
                      </a:lnTo>
                      <a:lnTo>
                        <a:pt x="0" y="250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vert="horz" wrap="square" lIns="121882" tIns="60941" rIns="121882" bIns="60941" numCol="1" anchor="t" anchorCtr="0" compatLnSpc="1"/>
                <a:lstStyle/>
                <a:p>
                  <a:endParaRPr lang="zh-CN" alt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  <p:sp>
              <p:nvSpPr>
                <p:cNvPr id="38" name="淘宝店chenying0907 8"/>
                <p:cNvSpPr/>
                <p:nvPr/>
              </p:nvSpPr>
              <p:spPr bwMode="auto">
                <a:xfrm>
                  <a:off x="4725988" y="2157115"/>
                  <a:ext cx="709613" cy="709613"/>
                </a:xfrm>
                <a:custGeom>
                  <a:avLst/>
                  <a:gdLst>
                    <a:gd name="T0" fmla="*/ 9 w 3575"/>
                    <a:gd name="T1" fmla="*/ 1972 h 3577"/>
                    <a:gd name="T2" fmla="*/ 56 w 3575"/>
                    <a:gd name="T3" fmla="*/ 2235 h 3577"/>
                    <a:gd name="T4" fmla="*/ 140 w 3575"/>
                    <a:gd name="T5" fmla="*/ 2485 h 3577"/>
                    <a:gd name="T6" fmla="*/ 259 w 3575"/>
                    <a:gd name="T7" fmla="*/ 2716 h 3577"/>
                    <a:gd name="T8" fmla="*/ 407 w 3575"/>
                    <a:gd name="T9" fmla="*/ 2927 h 3577"/>
                    <a:gd name="T10" fmla="*/ 586 w 3575"/>
                    <a:gd name="T11" fmla="*/ 3113 h 3577"/>
                    <a:gd name="T12" fmla="*/ 788 w 3575"/>
                    <a:gd name="T13" fmla="*/ 3272 h 3577"/>
                    <a:gd name="T14" fmla="*/ 1013 w 3575"/>
                    <a:gd name="T15" fmla="*/ 3400 h 3577"/>
                    <a:gd name="T16" fmla="*/ 1256 w 3575"/>
                    <a:gd name="T17" fmla="*/ 3497 h 3577"/>
                    <a:gd name="T18" fmla="*/ 1515 w 3575"/>
                    <a:gd name="T19" fmla="*/ 3557 h 3577"/>
                    <a:gd name="T20" fmla="*/ 1788 w 3575"/>
                    <a:gd name="T21" fmla="*/ 3577 h 3577"/>
                    <a:gd name="T22" fmla="*/ 2059 w 3575"/>
                    <a:gd name="T23" fmla="*/ 3557 h 3577"/>
                    <a:gd name="T24" fmla="*/ 2319 w 3575"/>
                    <a:gd name="T25" fmla="*/ 3497 h 3577"/>
                    <a:gd name="T26" fmla="*/ 2563 w 3575"/>
                    <a:gd name="T27" fmla="*/ 3400 h 3577"/>
                    <a:gd name="T28" fmla="*/ 2787 w 3575"/>
                    <a:gd name="T29" fmla="*/ 3272 h 3577"/>
                    <a:gd name="T30" fmla="*/ 2989 w 3575"/>
                    <a:gd name="T31" fmla="*/ 3113 h 3577"/>
                    <a:gd name="T32" fmla="*/ 3167 w 3575"/>
                    <a:gd name="T33" fmla="*/ 2927 h 3577"/>
                    <a:gd name="T34" fmla="*/ 3317 w 3575"/>
                    <a:gd name="T35" fmla="*/ 2716 h 3577"/>
                    <a:gd name="T36" fmla="*/ 3435 w 3575"/>
                    <a:gd name="T37" fmla="*/ 2485 h 3577"/>
                    <a:gd name="T38" fmla="*/ 3519 w 3575"/>
                    <a:gd name="T39" fmla="*/ 2235 h 3577"/>
                    <a:gd name="T40" fmla="*/ 3566 w 3575"/>
                    <a:gd name="T41" fmla="*/ 1972 h 3577"/>
                    <a:gd name="T42" fmla="*/ 3573 w 3575"/>
                    <a:gd name="T43" fmla="*/ 1696 h 3577"/>
                    <a:gd name="T44" fmla="*/ 3539 w 3575"/>
                    <a:gd name="T45" fmla="*/ 1427 h 3577"/>
                    <a:gd name="T46" fmla="*/ 3467 w 3575"/>
                    <a:gd name="T47" fmla="*/ 1173 h 3577"/>
                    <a:gd name="T48" fmla="*/ 3360 w 3575"/>
                    <a:gd name="T49" fmla="*/ 935 h 3577"/>
                    <a:gd name="T50" fmla="*/ 3220 w 3575"/>
                    <a:gd name="T51" fmla="*/ 718 h 3577"/>
                    <a:gd name="T52" fmla="*/ 3052 w 3575"/>
                    <a:gd name="T53" fmla="*/ 523 h 3577"/>
                    <a:gd name="T54" fmla="*/ 2857 w 3575"/>
                    <a:gd name="T55" fmla="*/ 355 h 3577"/>
                    <a:gd name="T56" fmla="*/ 2640 w 3575"/>
                    <a:gd name="T57" fmla="*/ 215 h 3577"/>
                    <a:gd name="T58" fmla="*/ 2402 w 3575"/>
                    <a:gd name="T59" fmla="*/ 108 h 3577"/>
                    <a:gd name="T60" fmla="*/ 2147 w 3575"/>
                    <a:gd name="T61" fmla="*/ 36 h 3577"/>
                    <a:gd name="T62" fmla="*/ 1879 w 3575"/>
                    <a:gd name="T63" fmla="*/ 2 h 3577"/>
                    <a:gd name="T64" fmla="*/ 1604 w 3575"/>
                    <a:gd name="T65" fmla="*/ 9 h 3577"/>
                    <a:gd name="T66" fmla="*/ 1341 w 3575"/>
                    <a:gd name="T67" fmla="*/ 56 h 3577"/>
                    <a:gd name="T68" fmla="*/ 1091 w 3575"/>
                    <a:gd name="T69" fmla="*/ 139 h 3577"/>
                    <a:gd name="T70" fmla="*/ 860 w 3575"/>
                    <a:gd name="T71" fmla="*/ 258 h 3577"/>
                    <a:gd name="T72" fmla="*/ 650 w 3575"/>
                    <a:gd name="T73" fmla="*/ 408 h 3577"/>
                    <a:gd name="T74" fmla="*/ 464 w 3575"/>
                    <a:gd name="T75" fmla="*/ 585 h 3577"/>
                    <a:gd name="T76" fmla="*/ 305 w 3575"/>
                    <a:gd name="T77" fmla="*/ 788 h 3577"/>
                    <a:gd name="T78" fmla="*/ 175 w 3575"/>
                    <a:gd name="T79" fmla="*/ 1012 h 3577"/>
                    <a:gd name="T80" fmla="*/ 80 w 3575"/>
                    <a:gd name="T81" fmla="*/ 1256 h 3577"/>
                    <a:gd name="T82" fmla="*/ 20 w 3575"/>
                    <a:gd name="T83" fmla="*/ 1516 h 3577"/>
                    <a:gd name="T84" fmla="*/ 0 w 3575"/>
                    <a:gd name="T85" fmla="*/ 1788 h 3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575" h="3577">
                      <a:moveTo>
                        <a:pt x="0" y="1788"/>
                      </a:moveTo>
                      <a:lnTo>
                        <a:pt x="2" y="1880"/>
                      </a:lnTo>
                      <a:lnTo>
                        <a:pt x="9" y="1972"/>
                      </a:lnTo>
                      <a:lnTo>
                        <a:pt x="20" y="2061"/>
                      </a:lnTo>
                      <a:lnTo>
                        <a:pt x="36" y="2149"/>
                      </a:lnTo>
                      <a:lnTo>
                        <a:pt x="56" y="2235"/>
                      </a:lnTo>
                      <a:lnTo>
                        <a:pt x="80" y="2320"/>
                      </a:lnTo>
                      <a:lnTo>
                        <a:pt x="108" y="2403"/>
                      </a:lnTo>
                      <a:lnTo>
                        <a:pt x="140" y="2485"/>
                      </a:lnTo>
                      <a:lnTo>
                        <a:pt x="175" y="2564"/>
                      </a:lnTo>
                      <a:lnTo>
                        <a:pt x="216" y="2641"/>
                      </a:lnTo>
                      <a:lnTo>
                        <a:pt x="259" y="2716"/>
                      </a:lnTo>
                      <a:lnTo>
                        <a:pt x="305" y="2788"/>
                      </a:lnTo>
                      <a:lnTo>
                        <a:pt x="355" y="2859"/>
                      </a:lnTo>
                      <a:lnTo>
                        <a:pt x="407" y="2927"/>
                      </a:lnTo>
                      <a:lnTo>
                        <a:pt x="464" y="2991"/>
                      </a:lnTo>
                      <a:lnTo>
                        <a:pt x="524" y="3053"/>
                      </a:lnTo>
                      <a:lnTo>
                        <a:pt x="586" y="3113"/>
                      </a:lnTo>
                      <a:lnTo>
                        <a:pt x="650" y="3169"/>
                      </a:lnTo>
                      <a:lnTo>
                        <a:pt x="717" y="3222"/>
                      </a:lnTo>
                      <a:lnTo>
                        <a:pt x="788" y="3272"/>
                      </a:lnTo>
                      <a:lnTo>
                        <a:pt x="860" y="3318"/>
                      </a:lnTo>
                      <a:lnTo>
                        <a:pt x="935" y="3361"/>
                      </a:lnTo>
                      <a:lnTo>
                        <a:pt x="1013" y="3400"/>
                      </a:lnTo>
                      <a:lnTo>
                        <a:pt x="1091" y="3436"/>
                      </a:lnTo>
                      <a:lnTo>
                        <a:pt x="1173" y="3469"/>
                      </a:lnTo>
                      <a:lnTo>
                        <a:pt x="1256" y="3497"/>
                      </a:lnTo>
                      <a:lnTo>
                        <a:pt x="1341" y="3521"/>
                      </a:lnTo>
                      <a:lnTo>
                        <a:pt x="1427" y="3541"/>
                      </a:lnTo>
                      <a:lnTo>
                        <a:pt x="1515" y="3557"/>
                      </a:lnTo>
                      <a:lnTo>
                        <a:pt x="1604" y="3568"/>
                      </a:lnTo>
                      <a:lnTo>
                        <a:pt x="1696" y="3575"/>
                      </a:lnTo>
                      <a:lnTo>
                        <a:pt x="1788" y="3577"/>
                      </a:lnTo>
                      <a:lnTo>
                        <a:pt x="1879" y="3575"/>
                      </a:lnTo>
                      <a:lnTo>
                        <a:pt x="1970" y="3568"/>
                      </a:lnTo>
                      <a:lnTo>
                        <a:pt x="2059" y="3557"/>
                      </a:lnTo>
                      <a:lnTo>
                        <a:pt x="2147" y="3541"/>
                      </a:lnTo>
                      <a:lnTo>
                        <a:pt x="2234" y="3521"/>
                      </a:lnTo>
                      <a:lnTo>
                        <a:pt x="2319" y="3497"/>
                      </a:lnTo>
                      <a:lnTo>
                        <a:pt x="2402" y="3469"/>
                      </a:lnTo>
                      <a:lnTo>
                        <a:pt x="2483" y="3436"/>
                      </a:lnTo>
                      <a:lnTo>
                        <a:pt x="2563" y="3400"/>
                      </a:lnTo>
                      <a:lnTo>
                        <a:pt x="2640" y="3361"/>
                      </a:lnTo>
                      <a:lnTo>
                        <a:pt x="2714" y="3318"/>
                      </a:lnTo>
                      <a:lnTo>
                        <a:pt x="2787" y="3272"/>
                      </a:lnTo>
                      <a:lnTo>
                        <a:pt x="2857" y="3222"/>
                      </a:lnTo>
                      <a:lnTo>
                        <a:pt x="2925" y="3169"/>
                      </a:lnTo>
                      <a:lnTo>
                        <a:pt x="2989" y="3113"/>
                      </a:lnTo>
                      <a:lnTo>
                        <a:pt x="3052" y="3053"/>
                      </a:lnTo>
                      <a:lnTo>
                        <a:pt x="3111" y="2991"/>
                      </a:lnTo>
                      <a:lnTo>
                        <a:pt x="3167" y="2927"/>
                      </a:lnTo>
                      <a:lnTo>
                        <a:pt x="3220" y="2859"/>
                      </a:lnTo>
                      <a:lnTo>
                        <a:pt x="3270" y="2788"/>
                      </a:lnTo>
                      <a:lnTo>
                        <a:pt x="3317" y="2716"/>
                      </a:lnTo>
                      <a:lnTo>
                        <a:pt x="3360" y="2641"/>
                      </a:lnTo>
                      <a:lnTo>
                        <a:pt x="3399" y="2564"/>
                      </a:lnTo>
                      <a:lnTo>
                        <a:pt x="3435" y="2485"/>
                      </a:lnTo>
                      <a:lnTo>
                        <a:pt x="3467" y="2403"/>
                      </a:lnTo>
                      <a:lnTo>
                        <a:pt x="3495" y="2320"/>
                      </a:lnTo>
                      <a:lnTo>
                        <a:pt x="3519" y="2235"/>
                      </a:lnTo>
                      <a:lnTo>
                        <a:pt x="3539" y="2149"/>
                      </a:lnTo>
                      <a:lnTo>
                        <a:pt x="3555" y="2061"/>
                      </a:lnTo>
                      <a:lnTo>
                        <a:pt x="3566" y="1972"/>
                      </a:lnTo>
                      <a:lnTo>
                        <a:pt x="3573" y="1880"/>
                      </a:lnTo>
                      <a:lnTo>
                        <a:pt x="3575" y="1788"/>
                      </a:lnTo>
                      <a:lnTo>
                        <a:pt x="3573" y="1696"/>
                      </a:lnTo>
                      <a:lnTo>
                        <a:pt x="3566" y="1605"/>
                      </a:lnTo>
                      <a:lnTo>
                        <a:pt x="3555" y="1516"/>
                      </a:lnTo>
                      <a:lnTo>
                        <a:pt x="3539" y="1427"/>
                      </a:lnTo>
                      <a:lnTo>
                        <a:pt x="3519" y="1341"/>
                      </a:lnTo>
                      <a:lnTo>
                        <a:pt x="3495" y="1256"/>
                      </a:lnTo>
                      <a:lnTo>
                        <a:pt x="3467" y="1173"/>
                      </a:lnTo>
                      <a:lnTo>
                        <a:pt x="3435" y="1092"/>
                      </a:lnTo>
                      <a:lnTo>
                        <a:pt x="3399" y="1012"/>
                      </a:lnTo>
                      <a:lnTo>
                        <a:pt x="3360" y="935"/>
                      </a:lnTo>
                      <a:lnTo>
                        <a:pt x="3317" y="861"/>
                      </a:lnTo>
                      <a:lnTo>
                        <a:pt x="3270" y="788"/>
                      </a:lnTo>
                      <a:lnTo>
                        <a:pt x="3220" y="718"/>
                      </a:lnTo>
                      <a:lnTo>
                        <a:pt x="3167" y="650"/>
                      </a:lnTo>
                      <a:lnTo>
                        <a:pt x="3111" y="585"/>
                      </a:lnTo>
                      <a:lnTo>
                        <a:pt x="3052" y="523"/>
                      </a:lnTo>
                      <a:lnTo>
                        <a:pt x="2989" y="464"/>
                      </a:lnTo>
                      <a:lnTo>
                        <a:pt x="2925" y="408"/>
                      </a:lnTo>
                      <a:lnTo>
                        <a:pt x="2857" y="355"/>
                      </a:lnTo>
                      <a:lnTo>
                        <a:pt x="2787" y="305"/>
                      </a:lnTo>
                      <a:lnTo>
                        <a:pt x="2714" y="258"/>
                      </a:lnTo>
                      <a:lnTo>
                        <a:pt x="2640" y="215"/>
                      </a:lnTo>
                      <a:lnTo>
                        <a:pt x="2563" y="175"/>
                      </a:lnTo>
                      <a:lnTo>
                        <a:pt x="2483" y="139"/>
                      </a:lnTo>
                      <a:lnTo>
                        <a:pt x="2402" y="108"/>
                      </a:lnTo>
                      <a:lnTo>
                        <a:pt x="2319" y="80"/>
                      </a:lnTo>
                      <a:lnTo>
                        <a:pt x="2234" y="56"/>
                      </a:lnTo>
                      <a:lnTo>
                        <a:pt x="2147" y="36"/>
                      </a:lnTo>
                      <a:lnTo>
                        <a:pt x="2059" y="20"/>
                      </a:lnTo>
                      <a:lnTo>
                        <a:pt x="1970" y="9"/>
                      </a:lnTo>
                      <a:lnTo>
                        <a:pt x="1879" y="2"/>
                      </a:lnTo>
                      <a:lnTo>
                        <a:pt x="1788" y="0"/>
                      </a:lnTo>
                      <a:lnTo>
                        <a:pt x="1696" y="2"/>
                      </a:lnTo>
                      <a:lnTo>
                        <a:pt x="1604" y="9"/>
                      </a:lnTo>
                      <a:lnTo>
                        <a:pt x="1515" y="20"/>
                      </a:lnTo>
                      <a:lnTo>
                        <a:pt x="1427" y="36"/>
                      </a:lnTo>
                      <a:lnTo>
                        <a:pt x="1341" y="56"/>
                      </a:lnTo>
                      <a:lnTo>
                        <a:pt x="1256" y="80"/>
                      </a:lnTo>
                      <a:lnTo>
                        <a:pt x="1173" y="108"/>
                      </a:lnTo>
                      <a:lnTo>
                        <a:pt x="1091" y="139"/>
                      </a:lnTo>
                      <a:lnTo>
                        <a:pt x="1013" y="175"/>
                      </a:lnTo>
                      <a:lnTo>
                        <a:pt x="935" y="215"/>
                      </a:lnTo>
                      <a:lnTo>
                        <a:pt x="860" y="258"/>
                      </a:lnTo>
                      <a:lnTo>
                        <a:pt x="788" y="305"/>
                      </a:lnTo>
                      <a:lnTo>
                        <a:pt x="717" y="355"/>
                      </a:lnTo>
                      <a:lnTo>
                        <a:pt x="650" y="408"/>
                      </a:lnTo>
                      <a:lnTo>
                        <a:pt x="586" y="464"/>
                      </a:lnTo>
                      <a:lnTo>
                        <a:pt x="524" y="523"/>
                      </a:lnTo>
                      <a:lnTo>
                        <a:pt x="464" y="585"/>
                      </a:lnTo>
                      <a:lnTo>
                        <a:pt x="407" y="650"/>
                      </a:lnTo>
                      <a:lnTo>
                        <a:pt x="355" y="718"/>
                      </a:lnTo>
                      <a:lnTo>
                        <a:pt x="305" y="788"/>
                      </a:lnTo>
                      <a:lnTo>
                        <a:pt x="259" y="861"/>
                      </a:lnTo>
                      <a:lnTo>
                        <a:pt x="216" y="935"/>
                      </a:lnTo>
                      <a:lnTo>
                        <a:pt x="175" y="1012"/>
                      </a:lnTo>
                      <a:lnTo>
                        <a:pt x="140" y="1092"/>
                      </a:lnTo>
                      <a:lnTo>
                        <a:pt x="108" y="1173"/>
                      </a:lnTo>
                      <a:lnTo>
                        <a:pt x="80" y="1256"/>
                      </a:lnTo>
                      <a:lnTo>
                        <a:pt x="56" y="1341"/>
                      </a:lnTo>
                      <a:lnTo>
                        <a:pt x="36" y="1427"/>
                      </a:lnTo>
                      <a:lnTo>
                        <a:pt x="20" y="1516"/>
                      </a:lnTo>
                      <a:lnTo>
                        <a:pt x="9" y="1605"/>
                      </a:lnTo>
                      <a:lnTo>
                        <a:pt x="2" y="1696"/>
                      </a:lnTo>
                      <a:lnTo>
                        <a:pt x="0" y="1788"/>
                      </a:lnTo>
                      <a:close/>
                    </a:path>
                  </a:pathLst>
                </a:custGeom>
                <a:solidFill>
                  <a:srgbClr val="FEFEF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/>
                <a:lstStyle/>
                <a:p>
                  <a:endParaRPr lang="zh-CN" altLang="en-US" sz="240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54" name="TextBox 78"/>
            <p:cNvSpPr txBox="1"/>
            <p:nvPr/>
          </p:nvSpPr>
          <p:spPr>
            <a:xfrm>
              <a:off x="2420" y="8026"/>
              <a:ext cx="1876" cy="822"/>
            </a:xfrm>
            <a:prstGeom prst="roundRect">
              <a:avLst>
                <a:gd name="adj" fmla="val 0"/>
              </a:avLst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b="1" dirty="0">
                  <a:latin typeface="迷你简汉真广标"/>
                  <a:ea typeface="迷你简汉真广标"/>
                  <a:cs typeface="迷你简汉真广标"/>
                </a:rPr>
                <a:t>公式</a:t>
              </a:r>
              <a:endParaRPr lang="zh-CN" altLang="en-US" sz="2800" b="1" dirty="0">
                <a:latin typeface="迷你简汉真广标"/>
                <a:ea typeface="迷你简汉真广标"/>
                <a:cs typeface="迷你简汉真广标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136775" y="475615"/>
            <a:ext cx="5354320" cy="7067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4000" b="1" dirty="0">
                <a:latin typeface="迷你简汉真广标"/>
                <a:ea typeface="迷你简汉真广标"/>
                <a:cs typeface="迷你简汉真广标"/>
              </a:rPr>
              <a:t>怎么计算标准差？</a:t>
            </a:r>
            <a:endParaRPr lang="zh-CN" altLang="en-US" sz="4000" b="1" dirty="0"/>
          </a:p>
        </p:txBody>
      </p:sp>
      <p:sp>
        <p:nvSpPr>
          <p:cNvPr id="3" name="Freeform 5"/>
          <p:cNvSpPr/>
          <p:nvPr/>
        </p:nvSpPr>
        <p:spPr bwMode="auto">
          <a:xfrm>
            <a:off x="254000" y="113665"/>
            <a:ext cx="1555750" cy="1648460"/>
          </a:xfrm>
          <a:custGeom>
            <a:avLst/>
            <a:gdLst>
              <a:gd name="T0" fmla="*/ 2245 w 2245"/>
              <a:gd name="T1" fmla="*/ 0 h 2370"/>
              <a:gd name="T2" fmla="*/ 1772 w 2245"/>
              <a:gd name="T3" fmla="*/ 223 h 2370"/>
              <a:gd name="T4" fmla="*/ 702 w 2245"/>
              <a:gd name="T5" fmla="*/ 223 h 2370"/>
              <a:gd name="T6" fmla="*/ 0 w 2245"/>
              <a:gd name="T7" fmla="*/ 1012 h 2370"/>
              <a:gd name="T8" fmla="*/ 0 w 2245"/>
              <a:gd name="T9" fmla="*/ 2370 h 2370"/>
              <a:gd name="T10" fmla="*/ 468 w 2245"/>
              <a:gd name="T11" fmla="*/ 2089 h 2370"/>
              <a:gd name="T12" fmla="*/ 1431 w 2245"/>
              <a:gd name="T13" fmla="*/ 2089 h 2370"/>
              <a:gd name="T14" fmla="*/ 2240 w 2245"/>
              <a:gd name="T15" fmla="*/ 1373 h 2370"/>
              <a:gd name="T16" fmla="*/ 2245 w 2245"/>
              <a:gd name="T17" fmla="*/ 0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45" h="2370">
                <a:moveTo>
                  <a:pt x="2245" y="0"/>
                </a:moveTo>
                <a:cubicBezTo>
                  <a:pt x="2134" y="114"/>
                  <a:pt x="1990" y="199"/>
                  <a:pt x="1772" y="223"/>
                </a:cubicBezTo>
                <a:cubicBezTo>
                  <a:pt x="1415" y="223"/>
                  <a:pt x="1058" y="223"/>
                  <a:pt x="702" y="223"/>
                </a:cubicBezTo>
                <a:cubicBezTo>
                  <a:pt x="409" y="254"/>
                  <a:pt x="2" y="616"/>
                  <a:pt x="0" y="1012"/>
                </a:cubicBezTo>
                <a:cubicBezTo>
                  <a:pt x="0" y="1465"/>
                  <a:pt x="0" y="1917"/>
                  <a:pt x="0" y="2370"/>
                </a:cubicBezTo>
                <a:cubicBezTo>
                  <a:pt x="101" y="2221"/>
                  <a:pt x="241" y="2112"/>
                  <a:pt x="468" y="2089"/>
                </a:cubicBezTo>
                <a:cubicBezTo>
                  <a:pt x="789" y="2089"/>
                  <a:pt x="1110" y="2089"/>
                  <a:pt x="1431" y="2089"/>
                </a:cubicBezTo>
                <a:cubicBezTo>
                  <a:pt x="1798" y="2064"/>
                  <a:pt x="2087" y="1870"/>
                  <a:pt x="2240" y="1373"/>
                </a:cubicBezTo>
                <a:cubicBezTo>
                  <a:pt x="2242" y="916"/>
                  <a:pt x="2243" y="458"/>
                  <a:pt x="2245" y="0"/>
                </a:cubicBezTo>
                <a:close/>
              </a:path>
            </a:pathLst>
          </a:custGeom>
          <a:solidFill>
            <a:srgbClr val="000000"/>
          </a:solidFill>
          <a:ln w="9" cap="flat">
            <a:noFill/>
            <a:prstDash val="solid"/>
            <a:miter lim="800000"/>
          </a:ln>
        </p:spPr>
        <p:txBody>
          <a:bodyPr vert="horz" wrap="square" lIns="91376" tIns="45689" rIns="91376" bIns="45689" numCol="1" anchor="t" anchorCtr="0" compatLnSpc="1"/>
          <a:p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569734" y="506883"/>
            <a:ext cx="9232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rPr>
              <a:t>0</a:t>
            </a:r>
            <a:r>
              <a:rPr lang="en-US" altLang="zh-CN" sz="4000" b="1" dirty="0">
                <a:solidFill>
                  <a:schemeClr val="bg1"/>
                </a:solidFill>
                <a:latin typeface="迷你简汉真广标"/>
                <a:ea typeface="迷你简汉真广标"/>
                <a:cs typeface="迷你简汉真广标"/>
              </a:rPr>
              <a:t>2</a:t>
            </a:r>
            <a:endParaRPr lang="en-US" altLang="zh-CN" sz="4000" b="1" dirty="0">
              <a:solidFill>
                <a:schemeClr val="bg1"/>
              </a:solidFill>
              <a:latin typeface="迷你简汉真广标"/>
              <a:ea typeface="迷你简汉真广标"/>
              <a:cs typeface="迷你简汉真广标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49575" y="4353560"/>
          <a:ext cx="3489960" cy="1075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854200" imgH="571500" progId="Equation.KSEE3">
                  <p:embed/>
                </p:oleObj>
              </mc:Choice>
              <mc:Fallback>
                <p:oleObj name="" r:id="rId1" imgW="1854200" imgH="5715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49575" y="4353560"/>
                        <a:ext cx="3489960" cy="1075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49575" y="5515293"/>
          <a:ext cx="3729355" cy="1147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3" imgW="1981200" imgH="609600" progId="Equation.KSEE3">
                  <p:embed/>
                </p:oleObj>
              </mc:Choice>
              <mc:Fallback>
                <p:oleObj name="" r:id="rId3" imgW="1981200" imgH="609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9575" y="5515293"/>
                        <a:ext cx="3729355" cy="1147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086E-6 -4.45883E-6 L -0.088 0.79418 " pathEditMode="relative" rAng="0" ptsTypes="AA">
                                      <p:cBhvr>
                                        <p:cTn id="13" dur="5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97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3" grpId="1" bldLvl="0" animBg="1"/>
      <p:bldP spid="11" grpId="0"/>
      <p:bldP spid="11" grpId="1"/>
    </p:bldLst>
  </p:timing>
</p:sld>
</file>

<file path=ppt/tags/tag1.xml><?xml version="1.0" encoding="utf-8"?>
<p:tagLst xmlns:p="http://schemas.openxmlformats.org/presentationml/2006/main">
  <p:tag name="MH" val="20160520220250"/>
  <p:tag name="MH_LIBRARY" val="GRAPHIC"/>
  <p:tag name="MH_TYPE" val="Other"/>
  <p:tag name="MH_ORDER" val="13"/>
</p:tagLst>
</file>

<file path=ppt/tags/tag10.xml><?xml version="1.0" encoding="utf-8"?>
<p:tagLst xmlns:p="http://schemas.openxmlformats.org/presentationml/2006/main">
  <p:tag name="MH" val="20160520220250"/>
  <p:tag name="MH_LIBRARY" val="GRAPHIC"/>
  <p:tag name="MH_TYPE" val="Other"/>
  <p:tag name="MH_ORDER" val="9"/>
</p:tagLst>
</file>

<file path=ppt/tags/tag2.xml><?xml version="1.0" encoding="utf-8"?>
<p:tagLst xmlns:p="http://schemas.openxmlformats.org/presentationml/2006/main">
  <p:tag name="MH" val="20160520220250"/>
  <p:tag name="MH_LIBRARY" val="GRAPHIC"/>
  <p:tag name="MH_TYPE" val="Other"/>
  <p:tag name="MH_ORDER" val="10"/>
</p:tagLst>
</file>

<file path=ppt/tags/tag3.xml><?xml version="1.0" encoding="utf-8"?>
<p:tagLst xmlns:p="http://schemas.openxmlformats.org/presentationml/2006/main">
  <p:tag name="MH" val="20160520220250"/>
  <p:tag name="MH_LIBRARY" val="GRAPHIC"/>
  <p:tag name="MH_TYPE" val="Other"/>
  <p:tag name="MH_ORDER" val="2"/>
</p:tagLst>
</file>

<file path=ppt/tags/tag4.xml><?xml version="1.0" encoding="utf-8"?>
<p:tagLst xmlns:p="http://schemas.openxmlformats.org/presentationml/2006/main">
  <p:tag name="MH" val="20160520220250"/>
  <p:tag name="MH_LIBRARY" val="GRAPHIC"/>
  <p:tag name="MH_TYPE" val="Other"/>
  <p:tag name="MH_ORDER" val="3"/>
</p:tagLst>
</file>

<file path=ppt/tags/tag5.xml><?xml version="1.0" encoding="utf-8"?>
<p:tagLst xmlns:p="http://schemas.openxmlformats.org/presentationml/2006/main">
  <p:tag name="MH" val="20160520220250"/>
  <p:tag name="MH_LIBRARY" val="GRAPHIC"/>
  <p:tag name="MH_TYPE" val="Other"/>
  <p:tag name="MH_ORDER" val="4"/>
</p:tagLst>
</file>

<file path=ppt/tags/tag6.xml><?xml version="1.0" encoding="utf-8"?>
<p:tagLst xmlns:p="http://schemas.openxmlformats.org/presentationml/2006/main">
  <p:tag name="MH" val="20160520220250"/>
  <p:tag name="MH_LIBRARY" val="GRAPHIC"/>
  <p:tag name="MH_TYPE" val="Other"/>
  <p:tag name="MH_ORDER" val="5"/>
</p:tagLst>
</file>

<file path=ppt/tags/tag7.xml><?xml version="1.0" encoding="utf-8"?>
<p:tagLst xmlns:p="http://schemas.openxmlformats.org/presentationml/2006/main">
  <p:tag name="MH" val="20160520220250"/>
  <p:tag name="MH_LIBRARY" val="GRAPHIC"/>
  <p:tag name="MH_TYPE" val="Other"/>
  <p:tag name="MH_ORDER" val="6"/>
</p:tagLst>
</file>

<file path=ppt/tags/tag8.xml><?xml version="1.0" encoding="utf-8"?>
<p:tagLst xmlns:p="http://schemas.openxmlformats.org/presentationml/2006/main">
  <p:tag name="MH" val="20160520220250"/>
  <p:tag name="MH_LIBRARY" val="GRAPHIC"/>
  <p:tag name="MH_TYPE" val="Other"/>
  <p:tag name="MH_ORDER" val="7"/>
</p:tagLst>
</file>

<file path=ppt/tags/tag9.xml><?xml version="1.0" encoding="utf-8"?>
<p:tagLst xmlns:p="http://schemas.openxmlformats.org/presentationml/2006/main">
  <p:tag name="MH" val="20160520220250"/>
  <p:tag name="MH_LIBRARY" val="GRAPHIC"/>
  <p:tag name="MH_TYPE" val="Other"/>
  <p:tag name="MH_ORDER" val="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1211</Words>
  <Application>WPS 演示</Application>
  <PresentationFormat>宽屏</PresentationFormat>
  <Paragraphs>353</Paragraphs>
  <Slides>23</Slides>
  <Notes>25</Notes>
  <HiddenSlides>0</HiddenSlides>
  <MMClips>1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23</vt:i4>
      </vt:variant>
    </vt:vector>
  </HeadingPairs>
  <TitlesOfParts>
    <vt:vector size="53" baseType="lpstr">
      <vt:lpstr>Arial</vt:lpstr>
      <vt:lpstr>宋体</vt:lpstr>
      <vt:lpstr>Wingdings</vt:lpstr>
      <vt:lpstr>微软雅黑</vt:lpstr>
      <vt:lpstr>迷你简汉真广标</vt:lpstr>
      <vt:lpstr>迷你简汉真广标</vt:lpstr>
      <vt:lpstr>Symbol</vt:lpstr>
      <vt:lpstr>Impact</vt:lpstr>
      <vt:lpstr>方正正黑简体</vt:lpstr>
      <vt:lpstr>造字工房悦黑体验版纤细体</vt:lpstr>
      <vt:lpstr>Arial Unicode MS</vt:lpstr>
      <vt:lpstr>等线</vt:lpstr>
      <vt:lpstr>Arial Unicode MS</vt:lpstr>
      <vt:lpstr>等线 Light</vt:lpstr>
      <vt:lpstr>华文细黑</vt:lpstr>
      <vt:lpstr>Calibri</vt:lpstr>
      <vt:lpstr>Times New Roman</vt:lpstr>
      <vt:lpstr>Segoe Print</vt:lpstr>
      <vt:lpstr>黑体</vt:lpstr>
      <vt:lpstr>Office 主题​​</vt:lpstr>
      <vt:lpstr>1_Office 主题​​</vt:lpstr>
      <vt:lpstr>Equation.KSEE3</vt:lpstr>
      <vt:lpstr>Equation.KSEE3</vt:lpstr>
      <vt:lpstr>Equation.KSEE3</vt:lpstr>
      <vt:lpstr>Equation.KSEE3</vt:lpstr>
      <vt:lpstr>Equation.3</vt:lpstr>
      <vt:lpstr>Equation.3</vt:lpstr>
      <vt:lpstr>Equation.KSEE3</vt:lpstr>
      <vt:lpstr>Equation.KSEE3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hxj</dc:creator>
  <cp:lastModifiedBy>风为裳</cp:lastModifiedBy>
  <cp:revision>81</cp:revision>
  <dcterms:created xsi:type="dcterms:W3CDTF">2017-08-16T02:23:00Z</dcterms:created>
  <dcterms:modified xsi:type="dcterms:W3CDTF">2018-11-23T02:43:47Z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